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60" r:id="rId8"/>
    <p:sldId id="264" r:id="rId9"/>
    <p:sldId id="265" r:id="rId10"/>
    <p:sldId id="263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0822-42CB-4161-BDA7-FCF2E94BE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F31AD-0CE7-4B4D-B32E-068946EC7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12173-8D8E-4187-B393-A41DD33BC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AAB93-0C87-4935-96F4-6A332B00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27E1F-C038-40C4-9E21-765DA4E0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9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A07C4-4D7C-4C5A-9FBF-CCB124336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50A3D-827B-49EF-A347-703C2CE63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E4C33-D637-4814-BEC7-4434B264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AC785-A8F1-415A-8D19-C30524C72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2B0AF-F213-45C7-BE74-A594B8798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6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4E237A-57F2-4D65-A832-41DD2E63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1204D-C2C0-4459-B8B9-99D0B9E2B4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83844-8D4B-41DC-97AC-B8B7DA1B5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BC9B0-1104-468F-852C-F35FC3723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DBC6B-5017-458B-B74B-55A214378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25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3CB73-663C-48C8-8FCE-4F1E47F53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C12E8-5107-48B9-B388-B621FB6A2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A794E-5307-486A-B074-814BE132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A04B1-5751-4349-B352-5B20D452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104C80-BAF9-4C92-8A77-D55D7A974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90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98E04-CED9-4E76-BF3D-542B8D752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DBE42D-3049-4138-B543-5D835A4B9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22A05-73D6-4F72-A9FA-26AE4B9B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72035-9D4D-4ED5-89BA-A390D1C02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CB9E-2DC5-47FB-8B2B-7C149A584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2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1A2AD-A149-4568-9F41-F09996487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CEDF-54F0-46E7-914A-44CD5E758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F258D-1B65-4966-813E-32EEC3FE09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9A03C1-08ED-47EB-82AD-45CFF2CC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275CF1-B04F-487D-ABB0-E07F7E211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BF1DF-4856-4616-ABF4-CE62C609D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17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8263C-DF24-4035-9677-1BFA9054F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715A6-02F2-475C-8753-C8AD03B3B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068A00-DF14-4457-B7B6-5F7426C55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274119-52CC-4D1A-8A1A-45A30F77A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36EE01-A8DA-44A9-9A7F-88C09B2FA9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2344FA-90A0-442C-A164-A4D464E70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DA5145-645C-4B08-A047-551B3E3E2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0B16D8-F5C4-452A-8B9C-769013B5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8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363D-644A-457E-9A85-528A3C92D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7ACB0-A917-4F30-961B-3E095C877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B5F237-26CF-48CE-9CB4-71D871957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87EF72-5F2A-475C-B447-BFFB5A46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0B16A9-AC2D-479A-A14D-B15BB5C3D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BB782-B8DC-468A-A492-B856C53F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FDB07A-CD78-411F-8E72-F93AD7D1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4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5BAD-D2BE-4617-862E-42830D612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867B-EAF9-4302-B47C-BBA828608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B6D06-9A5C-4A1F-BE7E-87169564A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49D2-0645-4CC2-878B-8EDF1F949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1EC8E-7499-4103-803B-63CE8078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173980-D8C9-4222-B93C-FCDBB1FAB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9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6C8CE-3B68-4280-8EF1-A1E2E9B27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22412A-2EB8-4DD0-BB56-F6B2B9701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89CFBC-02F5-4DDA-B6DB-FA7DB6FC1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467A4-0193-46C2-8CA1-807854F1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E5A35-2F9B-4A6B-8D95-6156E2D39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835B87-49E4-4295-BB4E-6B8246CF8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D41DBA-4559-4D68-8E29-E4D4022EA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98458-F9B4-47BD-9AC2-668A8111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A2378-3E6D-43D7-B1D1-3F81954F28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A1249-E38B-4FA2-81ED-EF9774B791D0}" type="datetimeFigureOut">
              <a:rPr lang="en-US" smtClean="0"/>
              <a:t>6/27/2025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29624-1AA2-4DEE-BEE0-D9A2A79DA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CA2CD-7CC5-45C6-8F63-DC36B12F1A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9CBA3-4840-41C4-8D50-5FA352DF7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8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1b1ffc4d-f78a-4e4b-b36b-2894e2835863/summary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6122025-OTWG-Meeting-_-Webe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0A387-0E70-4AD0-88D1-3B467F9B86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OTWG 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EAAF41-305D-45B8-B064-1D9A8B4044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Training and Task Force Updates</a:t>
            </a:r>
          </a:p>
          <a:p>
            <a:r>
              <a:rPr lang="en-US" dirty="0"/>
              <a:t>Manuel Sanchez – Chair</a:t>
            </a:r>
          </a:p>
          <a:p>
            <a:r>
              <a:rPr lang="en-US" dirty="0"/>
              <a:t>Benjamin Ray – VC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955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Operator Certification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71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Chair: </a:t>
            </a:r>
            <a:r>
              <a:rPr lang="en-US" b="1" dirty="0"/>
              <a:t>Steve Rainwater </a:t>
            </a:r>
            <a:r>
              <a:rPr lang="en-US" dirty="0"/>
              <a:t>from ERCOT</a:t>
            </a:r>
          </a:p>
          <a:p>
            <a:r>
              <a:rPr lang="en-US" dirty="0"/>
              <a:t>Vice-Chair: </a:t>
            </a:r>
            <a:r>
              <a:rPr lang="en-US" b="1" dirty="0"/>
              <a:t>Dante’ Jackson </a:t>
            </a:r>
          </a:p>
          <a:p>
            <a:pPr marL="0" indent="0">
              <a:buNone/>
            </a:pPr>
            <a:endParaRPr lang="en-US" dirty="0"/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ERCOT continues performing testing onsite. Use the link below for more details: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u="sng" dirty="0">
                <a:solidFill>
                  <a:srgbClr val="0000FF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  <a:hlinkClick r:id="rId3"/>
              </a:rPr>
              <a:t>https://web.cvent.com/event/1b1ffc4d-f78a-4e4b-b36b-2894e2835863/summary</a:t>
            </a:r>
            <a:endParaRPr lang="en-US" sz="2600" dirty="0">
              <a:effectLst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ERCOT open test dates every two weeks throughout the year. Cost will be $50 via credit card using CVENT to complete registration.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600" dirty="0">
                <a:effectLst/>
                <a:ea typeface="Arial" panose="020B0604020202020204" pitchFamily="34" charset="0"/>
                <a:cs typeface="Arial" panose="020B0604020202020204" pitchFamily="34" charset="0"/>
              </a:rPr>
              <a:t>Waiting period will be 21 days before retest.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sz="2600" kern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PLEASE USE THE CVENT SITE FOR ALL QUESTIONS. A FAQ document will be added to the site for more details.</a:t>
            </a:r>
            <a:endParaRPr lang="en-US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4074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Operations Training Seminar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3538"/>
            <a:ext cx="10515600" cy="46334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Chair: </a:t>
            </a:r>
            <a:r>
              <a:rPr lang="en-US" b="1" dirty="0"/>
              <a:t>Manuel Sanchez </a:t>
            </a:r>
            <a:r>
              <a:rPr lang="en-US" dirty="0"/>
              <a:t>from Oncor Electric Delivery</a:t>
            </a:r>
          </a:p>
          <a:p>
            <a:r>
              <a:rPr lang="en-US" dirty="0"/>
              <a:t>Vice-Chair: </a:t>
            </a:r>
            <a:r>
              <a:rPr lang="en-US" b="1" dirty="0"/>
              <a:t>Aaron Ballew </a:t>
            </a:r>
            <a:r>
              <a:rPr lang="en-US" dirty="0"/>
              <a:t>from ERCOT</a:t>
            </a:r>
          </a:p>
          <a:p>
            <a:endParaRPr lang="en-US" dirty="0"/>
          </a:p>
          <a:p>
            <a:r>
              <a:rPr lang="en-US" dirty="0"/>
              <a:t>ERCOT is encouraging market participants to facilitate a course for 2026 Operator Training Seminar.</a:t>
            </a:r>
          </a:p>
          <a:p>
            <a:r>
              <a:rPr lang="en-US" dirty="0"/>
              <a:t>ERCOT is also open to receive recommendations from market participants for topics to offer next year.</a:t>
            </a:r>
          </a:p>
          <a:p>
            <a:r>
              <a:rPr lang="en-US" dirty="0"/>
              <a:t>ERCOT provided a summary of the feedback received during the last training cycle.</a:t>
            </a:r>
          </a:p>
          <a:p>
            <a:r>
              <a:rPr lang="en-US" dirty="0"/>
              <a:t>Results of this years OTS feedback can be found in the </a:t>
            </a:r>
            <a:r>
              <a:rPr lang="en-US" dirty="0">
                <a:hlinkClick r:id="rId3"/>
              </a:rPr>
              <a:t>June’s OTWG meeting minutes</a:t>
            </a:r>
            <a:r>
              <a:rPr lang="en-US" dirty="0"/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4320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50000"/>
                  </a:schemeClr>
                </a:solidFill>
              </a:rPr>
              <a:t>ERCOT Black Start Restoration Training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Chair: </a:t>
            </a:r>
            <a:r>
              <a:rPr lang="en-US" b="1" dirty="0"/>
              <a:t>Mark Spinner </a:t>
            </a:r>
            <a:r>
              <a:rPr lang="en-US" dirty="0"/>
              <a:t>from ERCOT</a:t>
            </a:r>
          </a:p>
          <a:p>
            <a:r>
              <a:rPr lang="en-US" dirty="0"/>
              <a:t>Vice-Chair:</a:t>
            </a:r>
            <a:r>
              <a:rPr lang="en-US" b="1" dirty="0"/>
              <a:t> Nate </a:t>
            </a:r>
            <a:r>
              <a:rPr lang="en-US" b="1" dirty="0" err="1"/>
              <a:t>Perio</a:t>
            </a:r>
            <a:endParaRPr lang="en-US" b="1" dirty="0"/>
          </a:p>
          <a:p>
            <a:endParaRPr lang="en-US" dirty="0"/>
          </a:p>
          <a:p>
            <a:r>
              <a:rPr lang="en-US" dirty="0"/>
              <a:t>The Computer Based Training will be reformatted for this year.</a:t>
            </a:r>
          </a:p>
          <a:p>
            <a:r>
              <a:rPr lang="en-US" dirty="0"/>
              <a:t>The training is planned to be on-site during weeks of October-November 2025. Details for market notice and agenda coming soon.</a:t>
            </a:r>
          </a:p>
          <a:p>
            <a:r>
              <a:rPr lang="en-US" dirty="0"/>
              <a:t>This year’s training simulation is evaluating to introduce realistic Cold Load pickup, Voice Communication anomalies and potential equipment failure during restoration.</a:t>
            </a:r>
          </a:p>
          <a:p>
            <a:r>
              <a:rPr lang="en-US" dirty="0"/>
              <a:t>ERCOT is also planning to include a case to allow TOs to execute their black start restoration plan.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9952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ERCOT Severe Weather Drill Task Force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E4445-2208-4DF6-811B-747C55FAA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Chair: </a:t>
            </a:r>
            <a:r>
              <a:rPr lang="en-US" b="1" dirty="0"/>
              <a:t>Nate </a:t>
            </a:r>
            <a:r>
              <a:rPr lang="en-US" b="1" dirty="0" err="1"/>
              <a:t>Perio</a:t>
            </a:r>
            <a:r>
              <a:rPr lang="en-US" b="1" dirty="0"/>
              <a:t> </a:t>
            </a:r>
            <a:r>
              <a:rPr lang="en-US" dirty="0"/>
              <a:t>from CenterPoint</a:t>
            </a:r>
          </a:p>
          <a:p>
            <a:endParaRPr lang="en-US" dirty="0"/>
          </a:p>
          <a:p>
            <a:r>
              <a:rPr lang="en-US" dirty="0"/>
              <a:t>The drill was completed on June 5</a:t>
            </a:r>
            <a:r>
              <a:rPr lang="en-US" baseline="30000" dirty="0"/>
              <a:t>th</a:t>
            </a:r>
            <a:r>
              <a:rPr lang="en-US" dirty="0"/>
              <a:t> 2025.</a:t>
            </a:r>
          </a:p>
          <a:p>
            <a:r>
              <a:rPr lang="en-US" dirty="0"/>
              <a:t>The drill emphasized on the communication process during severe weather events.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2760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929A-9C4C-4E63-90F5-6A3503945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Questions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8287CB-662E-460D-9B55-047B7D3BF2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106" y="365125"/>
            <a:ext cx="4798967" cy="5998709"/>
          </a:xfr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409353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E38D1FB4660346A5512766940961DB" ma:contentTypeVersion="5" ma:contentTypeDescription="Create a new document." ma:contentTypeScope="" ma:versionID="d977738cda024ab594efd8a549379676">
  <xsd:schema xmlns:xsd="http://www.w3.org/2001/XMLSchema" xmlns:xs="http://www.w3.org/2001/XMLSchema" xmlns:p="http://schemas.microsoft.com/office/2006/metadata/properties" xmlns:ns2="67157e50-dfd0-4d95-ba22-a558b94dcf95" targetNamespace="http://schemas.microsoft.com/office/2006/metadata/properties" ma:root="true" ma:fieldsID="679b20cd92ec3553cae45d6f38c8e3f0" ns2:_="">
    <xsd:import namespace="67157e50-dfd0-4d95-ba22-a558b94dcf9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57e50-dfd0-4d95-ba22-a558b94dcf95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7157e50-dfd0-4d95-ba22-a558b94dcf95">6ZWJJVXUU5RK-1360520385-12230</_dlc_DocId>
    <_dlc_DocIdUrl xmlns="67157e50-dfd0-4d95-ba22-a558b94dcf95">
      <Url>https://intranet.corp.oncor.com/sites/OTSTraining/_layouts/15/DocIdRedir.aspx?ID=6ZWJJVXUU5RK-1360520385-12230</Url>
      <Description>6ZWJJVXUU5RK-1360520385-12230</Description>
    </_dlc_DocIdUrl>
  </documentManagement>
</p:properties>
</file>

<file path=customXml/itemProps1.xml><?xml version="1.0" encoding="utf-8"?>
<ds:datastoreItem xmlns:ds="http://schemas.openxmlformats.org/officeDocument/2006/customXml" ds:itemID="{333A8B62-0D15-4183-9AC1-69E724544A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38CC02-6BD6-4AF4-94CF-FB6148BCF8F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E828CF71-512A-474F-BD36-DCDEA972C5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509AD5DB-6A10-4841-8149-B1FC525150E9}">
  <ds:schemaRefs>
    <ds:schemaRef ds:uri="http://www.w3.org/XML/1998/namespace"/>
    <ds:schemaRef ds:uri="http://purl.org/dc/elements/1.1/"/>
    <ds:schemaRef ds:uri="67157e50-dfd0-4d95-ba22-a558b94dcf95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322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OTWG Updates</vt:lpstr>
      <vt:lpstr>ERCOT Operator Certification Task Force</vt:lpstr>
      <vt:lpstr>ERCOT Operations Training Seminar Task Force</vt:lpstr>
      <vt:lpstr>ERCOT Black Start Restoration Training Task Force</vt:lpstr>
      <vt:lpstr>ERCOT Severe Weather Drill Task Force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OTWG Updates</dc:title>
  <dc:creator>Manuel Sanchez</dc:creator>
  <cp:lastModifiedBy>Clifton, Suzy</cp:lastModifiedBy>
  <cp:revision>28</cp:revision>
  <dcterms:created xsi:type="dcterms:W3CDTF">2024-01-17T19:14:12Z</dcterms:created>
  <dcterms:modified xsi:type="dcterms:W3CDTF">2025-06-27T16:21:37Z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0x01010041E38D1FB4660346A5512766940961DB</vt:lpwstr>
  </property>
  <property fmtid="{D5CDD505-2E9C-101B-9397-08002B2CF9AE}" pid="3" name="_dlc_DocIdItemGuid">
    <vt:lpwstr>c84f4020-0514-45ca-8825-9fcbf30eb6a2</vt:lpwstr>
  </property>
  <property fmtid="{D5CDD505-2E9C-101B-9397-08002B2CF9AE}" pid="4" name="ArticulateGUID">
    <vt:lpwstr>3012A782-F98F-4A36-9D37-B976628A38C1</vt:lpwstr>
  </property>
  <property fmtid="{D5CDD505-2E9C-101B-9397-08002B2CF9AE}" pid="5" name="ArticulatePath">
    <vt:lpwstr>https://intranet.corp.oncor.com/sites/OTSTraining/Training Team/ERCOT_OTWG_Docs/2025/ROS_Updates/April_OTWG_Updates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etDate">
    <vt:lpwstr>2025-06-27T16:21:37Z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MSIP_Label_7084cbda-52b8-46fb-a7b7-cb5bd465ed85_Name">
    <vt:lpwstr>Internal</vt:lpwstr>
  </property>
  <property fmtid="{D5CDD505-2E9C-101B-9397-08002B2CF9AE}" pid="10" name="MSIP_Label_7084cbda-52b8-46fb-a7b7-cb5bd465ed85_SiteId">
    <vt:lpwstr>0afb747d-bff7-4596-a9fc-950ef9e0ec45</vt:lpwstr>
  </property>
  <property fmtid="{D5CDD505-2E9C-101B-9397-08002B2CF9AE}" pid="11" name="MSIP_Label_7084cbda-52b8-46fb-a7b7-cb5bd465ed85_ActionId">
    <vt:lpwstr>2c89c09a-59ea-49ff-bb26-ef08bd2543d3</vt:lpwstr>
  </property>
  <property fmtid="{D5CDD505-2E9C-101B-9397-08002B2CF9AE}" pid="12" name="MSIP_Label_7084cbda-52b8-46fb-a7b7-cb5bd465ed85_ContentBits">
    <vt:lpwstr>0</vt:lpwstr>
  </property>
  <property fmtid="{D5CDD505-2E9C-101B-9397-08002B2CF9AE}" pid="13" name="MSIP_Label_7084cbda-52b8-46fb-a7b7-cb5bd465ed85_Tag">
    <vt:lpwstr>10, 3, 0, 1</vt:lpwstr>
  </property>
</Properties>
</file>