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5" r:id="rId2"/>
    <p:sldId id="28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3"/>
    <p:restoredTop sz="96327"/>
  </p:normalViewPr>
  <p:slideViewPr>
    <p:cSldViewPr snapToGrid="0" snapToObjects="1">
      <p:cViewPr varScale="1">
        <p:scale>
          <a:sx n="106" d="100"/>
          <a:sy n="106" d="100"/>
        </p:scale>
        <p:origin x="6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7/3/2025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0" y="858"/>
            <a:ext cx="12188950" cy="6856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106-2BDF-4645-9BAF-7B73C053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Report to 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00CC8-40FA-2C45-8543-9E783E170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July 10, 2025</a:t>
            </a:r>
          </a:p>
          <a:p>
            <a:r>
              <a:rPr lang="en-US" sz="1400" b="0" dirty="0"/>
              <a:t>Chair: Zach Walker (Zachary.Walker2@oncor.com)</a:t>
            </a:r>
          </a:p>
          <a:p>
            <a:r>
              <a:rPr lang="en-US" sz="1400" b="0" dirty="0"/>
              <a:t>Vice Chair: Chris Ramirez (cramirez@wettllc.com)</a:t>
            </a:r>
          </a:p>
        </p:txBody>
      </p:sp>
    </p:spTree>
    <p:extLst>
      <p:ext uri="{BB962C8B-B14F-4D97-AF65-F5344CB8AC3E}">
        <p14:creationId xmlns:p14="http://schemas.microsoft.com/office/powerpoint/2010/main" val="1682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4"/>
            <a:ext cx="5955849" cy="4993785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SCR 831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Joint meeting with NDSWG and SPWG held on June 9th 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SSWG intends to endorse approval of SCR 831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Still gathering feedback from TSPs 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Case Build #1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Final postings on hold until further notice (as of 7/2/25)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Only Case Set 3 (all OLL out of service) will be posted 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25SSWG U1 Incremental Update has begun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</a:pPr>
            <a:endParaRPr lang="en-US" b="1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SSWG Procedure Manual Revisions 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Minor language updates to reflect current processes and Planning Guide requirements (PGR115) to be submitted for approval by September ROS Meeting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Review still ongoing for Peak Net Load cases to be added to biannual SSWG case builds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b="1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sz="1100" dirty="0"/>
          </a:p>
          <a:p>
            <a:pPr marL="747713" lvl="2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4" name="Picture 3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8AD2A430-4436-3754-FAE1-B6C245D533D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63" y="1107482"/>
            <a:ext cx="5403323" cy="2316468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9139CA2-2549-8AEE-E4C7-8AE4871CA2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270454"/>
              </p:ext>
            </p:extLst>
          </p:nvPr>
        </p:nvGraphicFramePr>
        <p:xfrm>
          <a:off x="6372263" y="3683500"/>
          <a:ext cx="5403323" cy="2316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4016">
                  <a:extLst>
                    <a:ext uri="{9D8B030D-6E8A-4147-A177-3AD203B41FA5}">
                      <a16:colId xmlns:a16="http://schemas.microsoft.com/office/drawing/2014/main" val="2848903880"/>
                    </a:ext>
                  </a:extLst>
                </a:gridCol>
                <a:gridCol w="1368495">
                  <a:extLst>
                    <a:ext uri="{9D8B030D-6E8A-4147-A177-3AD203B41FA5}">
                      <a16:colId xmlns:a16="http://schemas.microsoft.com/office/drawing/2014/main" val="1528547505"/>
                    </a:ext>
                  </a:extLst>
                </a:gridCol>
                <a:gridCol w="3460812">
                  <a:extLst>
                    <a:ext uri="{9D8B030D-6E8A-4147-A177-3AD203B41FA5}">
                      <a16:colId xmlns:a16="http://schemas.microsoft.com/office/drawing/2014/main" val="4269060892"/>
                    </a:ext>
                  </a:extLst>
                </a:gridCol>
              </a:tblGrid>
              <a:tr h="527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Case Set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OLL Status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Case State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677384228"/>
                  </a:ext>
                </a:extLst>
              </a:tr>
              <a:tr h="527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 OLL in service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dirty="0">
                          <a:effectLst/>
                        </a:rPr>
                        <a:t>Most cases do not solve</a:t>
                      </a:r>
                    </a:p>
                    <a:p>
                      <a:pPr marL="171450" marR="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Voltage collapse in several areas around OLL’s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518400535"/>
                  </a:ext>
                </a:extLst>
              </a:tr>
              <a:tr h="7339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Some OLL out of service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dirty="0">
                          <a:effectLst/>
                        </a:rPr>
                        <a:t>Solves in base case 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dirty="0">
                          <a:effectLst/>
                        </a:rPr>
                        <a:t>Some OLLs removed to avert voltage collapse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dirty="0">
                          <a:effectLst/>
                        </a:rPr>
                        <a:t>Doesn't solve when running contingencies 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653628882"/>
                  </a:ext>
                </a:extLst>
              </a:tr>
              <a:tr h="5275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All OLL out of service</a:t>
                      </a:r>
                      <a:endParaRPr lang="en-US" sz="1200" b="1" dirty="0">
                        <a:effectLst/>
                        <a:latin typeface="Aptos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ptos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Official Case Set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390412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536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</TotalTime>
  <Words>207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Arial</vt:lpstr>
      <vt:lpstr>Calibri</vt:lpstr>
      <vt:lpstr>Oncor Theme</vt:lpstr>
      <vt:lpstr>SSWG Report to ROS</vt:lpstr>
      <vt:lpstr>SSWG Report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Hatley</dc:creator>
  <cp:lastModifiedBy>Chris Ramirez</cp:lastModifiedBy>
  <cp:revision>136</cp:revision>
  <dcterms:created xsi:type="dcterms:W3CDTF">2020-02-27T19:53:34Z</dcterms:created>
  <dcterms:modified xsi:type="dcterms:W3CDTF">2025-07-03T18:39:37Z</dcterms:modified>
</cp:coreProperties>
</file>