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38"/>
    <a:srgbClr val="717073"/>
    <a:srgbClr val="007698"/>
    <a:srgbClr val="EF3E42"/>
    <a:srgbClr val="003D83"/>
    <a:srgbClr val="49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3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6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1C0E3-AFF0-B540-BDA0-8122F751C8D9}" type="datetimeFigureOut">
              <a:rPr lang="en-US" smtClean="0"/>
              <a:t>7/3/2025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CC79-1C0C-F642-A258-1ED897B18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0" y="858"/>
            <a:ext cx="12188950" cy="6856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674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th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067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F624-FA5A-5E44-91EF-D98B80CB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40080"/>
            <a:ext cx="10244447" cy="641267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C4DA-646E-6C4D-88F0-C0C3E13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4754880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3pPr>
            <a:lvl4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4pPr>
            <a:lvl5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F9ED-23CB-E647-B8B9-15464282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A270-0AE5-874F-AC96-CBCC8B1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77192B-F444-8E46-910E-47EF8E49D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1215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3DF7-8F53-DC4F-9A46-C6C4711A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DC2FB-9B4A-6F40-B191-612D3C084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71599"/>
            <a:ext cx="5410200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375C0-57EC-144C-95E3-21A9BBFAC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410198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C3741-18B2-CB40-B848-B5DA4CF6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9F88-4833-3D41-9BC1-03895FBF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5BE1267-3EAE-7C40-AD76-EABB5DD4A75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0288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FBEE-5FA1-314C-84CF-DADF2FF9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640080"/>
            <a:ext cx="10244446" cy="692786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00C73-F27B-6546-B67F-5E7EA8B00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2" y="1371600"/>
            <a:ext cx="53879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2AF4-60C7-134F-BD6E-8677FF81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2" y="2254249"/>
            <a:ext cx="5387974" cy="3935413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8844A-4D95-8B4F-9757-5BD516400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50D96-349B-4F4A-A8B8-F2D783E36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54250"/>
            <a:ext cx="5183188" cy="393541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8C384-AE99-9749-A721-BF19E22D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9364E-247E-3349-88E0-C87E4E99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31C54F-19E5-B642-AEBC-A5A2752008F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5598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4622-68C1-464B-8643-DB971BAE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36BB4-D4AE-0C47-8D33-E6A5D5C5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F652-7F98-3A47-9F75-C3AB8343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57E547-A0C3-AA4E-9249-2B5EC46D9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4436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" y="858"/>
            <a:ext cx="12188948" cy="68562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6679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lace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AF9B89-D4DE-CC47-A883-C09B47347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857"/>
            <a:ext cx="12188952" cy="68562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777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ChooseYour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233480-AA54-1C40-BA0F-5F8AEFF623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7E2B5-DBC1-AA48-BED1-C9F0013ED7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706" y="292019"/>
            <a:ext cx="1318928" cy="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2247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5294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69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th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4E3167-D07C-DA46-8256-9B5ED90B7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1211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th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7198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3CC07C-ABFA-8941-80AB-18C83B4978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2"/>
            <a:ext cx="12188950" cy="595423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DFC76-F3D9-5148-BDB2-6E47FFAF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26354-91BA-6B42-8CFE-67E081E8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825625"/>
            <a:ext cx="109727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937B-3054-C04E-A949-6499E25F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6811-3504-E544-909D-C3E548D18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636C6-D50D-CD4F-8420-AB7583C4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224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717073"/>
                </a:solidFill>
              </a:defRPr>
            </a:lvl1pPr>
          </a:lstStyle>
          <a:p>
            <a:fld id="{A4D616CF-C9AA-AD44-BBB6-8180664C3B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7" r:id="rId4"/>
    <p:sldLayoutId id="2147483651" r:id="rId5"/>
    <p:sldLayoutId id="2147483661" r:id="rId6"/>
    <p:sldLayoutId id="2147483662" r:id="rId7"/>
    <p:sldLayoutId id="2147483663" r:id="rId8"/>
    <p:sldLayoutId id="2147483664" r:id="rId9"/>
    <p:sldLayoutId id="2147483666" r:id="rId10"/>
    <p:sldLayoutId id="2147483650" r:id="rId11"/>
    <p:sldLayoutId id="2147483652" r:id="rId12"/>
    <p:sldLayoutId id="2147483653" r:id="rId13"/>
    <p:sldLayoutId id="214748365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860038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0" kern="1200">
          <a:solidFill>
            <a:srgbClr val="717073"/>
          </a:solidFill>
          <a:latin typeface="+mn-lt"/>
          <a:ea typeface="+mn-ea"/>
          <a:cs typeface="+mn-cs"/>
        </a:defRPr>
      </a:lvl1pPr>
      <a:lvl2pPr marL="23653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2pPr>
      <a:lvl3pPr marL="461963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3pPr>
      <a:lvl4pPr marL="68738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4pPr>
      <a:lvl5pPr marL="925513" indent="-2381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B106-2BDF-4645-9BAF-7B73C053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Report to ROS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0CC8-40FA-2C45-8543-9E783E170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July 10, 2025</a:t>
            </a:r>
          </a:p>
          <a:p>
            <a:r>
              <a:rPr lang="en-US" sz="1400" b="0" dirty="0"/>
              <a:t>Chair: Zach Walker (Zachary.Walker2@oncor.com)</a:t>
            </a:r>
          </a:p>
          <a:p>
            <a:r>
              <a:rPr lang="en-US" sz="1400" b="0" dirty="0"/>
              <a:t>Vice Chair: Chris Ramirez (cramirez@wettllc.com)</a:t>
            </a:r>
          </a:p>
        </p:txBody>
      </p:sp>
    </p:spTree>
    <p:extLst>
      <p:ext uri="{BB962C8B-B14F-4D97-AF65-F5344CB8AC3E}">
        <p14:creationId xmlns:p14="http://schemas.microsoft.com/office/powerpoint/2010/main" val="16822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2ED-D11B-DF4C-BFCA-78D7D19B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" y="446895"/>
            <a:ext cx="10244447" cy="641267"/>
          </a:xfrm>
        </p:spPr>
        <p:txBody>
          <a:bodyPr/>
          <a:lstStyle/>
          <a:p>
            <a:r>
              <a:rPr lang="en-US" dirty="0"/>
              <a:t>SSWG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C6D2-D710-984E-B524-9578FAC3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4" y="1178414"/>
            <a:ext cx="5955849" cy="499378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860038"/>
                </a:solidFill>
              </a:rPr>
              <a:t>Key Updates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SCR 831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Joint meeting with NDSWG and SPWG held on June 9th 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SSWG intends to endorse approval of SCR 831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Still gathering feedback from TSPs 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25SSWG Case Build #1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Final postings on hold until further notice (as of 7/2/25)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Only Case Set 3 (all OLL out of service) will be posted 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25SSWG U1 Incremental Update has begun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</a:pPr>
            <a:endParaRPr lang="en-US" b="1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SSWG Procedure Manual Revisions 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Minor language updates to reflect current processes and Planning Guide requirements (PGR115) to be submitted for approval by September ROS Meeting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Review still ongoing for Peak Net Load cases to be added to biannual SSWG case builds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b="1" dirty="0"/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endParaRPr lang="en-US" sz="1100" dirty="0"/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E18FBAA-DD75-BA42-B59B-333320B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42414"/>
            <a:ext cx="3224349" cy="365125"/>
          </a:xfrm>
        </p:spPr>
        <p:txBody>
          <a:bodyPr/>
          <a:lstStyle/>
          <a:p>
            <a:fld id="{A4D616CF-C9AA-AD44-BBB6-8180664C3BE1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08D11B1-4A16-A64A-9EB5-EAA0FD04A5E6}"/>
              </a:ext>
            </a:extLst>
          </p:cNvPr>
          <p:cNvSpPr txBox="1">
            <a:spLocks/>
          </p:cNvSpPr>
          <p:nvPr/>
        </p:nvSpPr>
        <p:spPr>
          <a:xfrm>
            <a:off x="448229" y="6461734"/>
            <a:ext cx="8546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50000"/>
              </a:lnSpc>
              <a:defRPr lang="en-US" sz="7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>
                <a:solidFill>
                  <a:srgbClr val="717073"/>
                </a:solidFill>
              </a:rPr>
              <a:t>SSWG Report to ROS </a:t>
            </a:r>
            <a:r>
              <a:rPr lang="en-US" dirty="0">
                <a:solidFill>
                  <a:srgbClr val="717073"/>
                </a:solidFill>
              </a:rPr>
              <a:t>                  				External</a:t>
            </a:r>
          </a:p>
        </p:txBody>
      </p:sp>
      <p:pic>
        <p:nvPicPr>
          <p:cNvPr id="4" name="Picture 3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8AD2A430-4436-3754-FAE1-B6C245D533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63" y="1107482"/>
            <a:ext cx="5403323" cy="2316468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139CA2-2549-8AEE-E4C7-8AE4871CA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70454"/>
              </p:ext>
            </p:extLst>
          </p:nvPr>
        </p:nvGraphicFramePr>
        <p:xfrm>
          <a:off x="6372263" y="3683500"/>
          <a:ext cx="5403323" cy="2316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16">
                  <a:extLst>
                    <a:ext uri="{9D8B030D-6E8A-4147-A177-3AD203B41FA5}">
                      <a16:colId xmlns:a16="http://schemas.microsoft.com/office/drawing/2014/main" val="2848903880"/>
                    </a:ext>
                  </a:extLst>
                </a:gridCol>
                <a:gridCol w="1368495">
                  <a:extLst>
                    <a:ext uri="{9D8B030D-6E8A-4147-A177-3AD203B41FA5}">
                      <a16:colId xmlns:a16="http://schemas.microsoft.com/office/drawing/2014/main" val="1528547505"/>
                    </a:ext>
                  </a:extLst>
                </a:gridCol>
                <a:gridCol w="3460812">
                  <a:extLst>
                    <a:ext uri="{9D8B030D-6E8A-4147-A177-3AD203B41FA5}">
                      <a16:colId xmlns:a16="http://schemas.microsoft.com/office/drawing/2014/main" val="4269060892"/>
                    </a:ext>
                  </a:extLst>
                </a:gridCol>
              </a:tblGrid>
              <a:tr h="527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Case Set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OLL Status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Case State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77384228"/>
                  </a:ext>
                </a:extLst>
              </a:tr>
              <a:tr h="527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OLL in service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>
                          <a:effectLst/>
                        </a:rPr>
                        <a:t>Most cases do not solve</a:t>
                      </a: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Voltage collapse in several areas around OLL’s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18400535"/>
                  </a:ext>
                </a:extLst>
              </a:tr>
              <a:tr h="733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Some OLL out of service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>
                          <a:effectLst/>
                        </a:rPr>
                        <a:t>Solves in base case 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>
                          <a:effectLst/>
                        </a:rPr>
                        <a:t>Some OLLs removed to avert voltage collapse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>
                          <a:effectLst/>
                        </a:rPr>
                        <a:t>Doesn't solve when running contingencies 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653628882"/>
                  </a:ext>
                </a:extLst>
              </a:tr>
              <a:tr h="527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All OLL out of service</a:t>
                      </a:r>
                      <a:endParaRPr lang="en-US" sz="1200" b="1" dirty="0"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ptos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Official Case Set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390412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36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nco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207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Calibri</vt:lpstr>
      <vt:lpstr>Oncor Theme</vt:lpstr>
      <vt:lpstr>SSWG Report to ROS</vt:lpstr>
      <vt:lpstr>SSWG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Hatley</dc:creator>
  <cp:lastModifiedBy>Chris Ramirez</cp:lastModifiedBy>
  <cp:revision>136</cp:revision>
  <dcterms:created xsi:type="dcterms:W3CDTF">2020-02-27T19:53:34Z</dcterms:created>
  <dcterms:modified xsi:type="dcterms:W3CDTF">2025-07-03T18:39:37Z</dcterms:modified>
</cp:coreProperties>
</file>