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  <p:sldMasterId id="2147483663" r:id="rId5"/>
    <p:sldMasterId id="2147483739" r:id="rId6"/>
  </p:sldMasterIdLst>
  <p:notesMasterIdLst>
    <p:notesMasterId r:id="rId19"/>
  </p:notesMasterIdLst>
  <p:handoutMasterIdLst>
    <p:handoutMasterId r:id="rId20"/>
  </p:handoutMasterIdLst>
  <p:sldIdLst>
    <p:sldId id="542" r:id="rId7"/>
    <p:sldId id="552" r:id="rId8"/>
    <p:sldId id="553" r:id="rId9"/>
    <p:sldId id="558" r:id="rId10"/>
    <p:sldId id="550" r:id="rId11"/>
    <p:sldId id="559" r:id="rId12"/>
    <p:sldId id="560" r:id="rId13"/>
    <p:sldId id="554" r:id="rId14"/>
    <p:sldId id="556" r:id="rId15"/>
    <p:sldId id="555" r:id="rId16"/>
    <p:sldId id="561" r:id="rId17"/>
    <p:sldId id="557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C61"/>
    <a:srgbClr val="00AEC7"/>
    <a:srgbClr val="E6EBF0"/>
    <a:srgbClr val="98C3FA"/>
    <a:srgbClr val="70CDD9"/>
    <a:srgbClr val="8DC3E5"/>
    <a:srgbClr val="A9E5EA"/>
    <a:srgbClr val="5B6770"/>
    <a:srgbClr val="26D07C"/>
    <a:srgbClr val="0076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631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124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53683"/>
            <a:ext cx="8534400" cy="2042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650E65A-77F2-BD31-7884-036E0E1C769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38600"/>
            <a:ext cx="8340436" cy="2057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07E5F9A-4C8E-B655-9F97-B41B055E27A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219201"/>
            <a:ext cx="8305800" cy="2042317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51088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0BA04B7-EE99-D736-11AC-D183C0DF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5A8A3F-3706-273B-1AFB-760A102730E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29BC0-04FA-F2B5-5399-0E40A64D35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838199"/>
            <a:ext cx="3352800" cy="54102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2EE9DFC8-B2E5-E793-2150-517381008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78E2229-F384-0D03-A606-DDA1EF9C159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1692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A025B271-82B7-1F6E-F1D4-5CDE1CA26D6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0267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980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84D1CB6-92C2-F892-BEE2-D7DE748AC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206629"/>
            <a:ext cx="73914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8241" y="3962400"/>
            <a:ext cx="554416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D3E071B-3191-735B-1E53-53195D771F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F5775D9C-A163-0AE2-B1A6-0B1992510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EF50F-9FD6-D876-630B-1BB9772ED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ECA9812F-1971-A6EB-3683-540A75704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53FC956-A879-5B22-35BA-D236C87FB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A410FC-F79C-D1EE-BC59-B3D7D4980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A8D8C4E-4BE2-888F-3F85-54FC3D912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73ABB5D-9742-CBF2-15A7-11E66774A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and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42DC6D-47B2-4BEB-A8AA-8A0002CC1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922C3B1-E57B-52E5-9F21-33863CDB2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89977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3182A6B-DC34-4468-C956-97A4DC543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7AFAAF5-F226-6389-E586-DC04636007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9807EB-47DD-8DF6-305A-C4E5A3D89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84264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4A3320-2AAB-0F80-784F-76D0C98A4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17BDA0E-C1F9-FF52-4A21-937465BDD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4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3CF171C-297F-4950-0C7E-D8D375822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B5CE23-0801-2645-C33A-9F9E19FF4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8A263E8-3DE1-FE29-FE2A-6585C0D4DCC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A24D0FB-E176-3A85-94A0-3D5271A74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09889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699664-72AA-34F1-784C-6E6582F03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106EE49-B184-8DE1-DEB3-C9D706F27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0830282-F265-20EB-31BA-835917B411D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2C17FD-3EC6-0937-A579-73189B20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1638300" y="1127931"/>
            <a:ext cx="7213840" cy="26284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 marL="914400" indent="0">
              <a:buNone/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638300" y="3962400"/>
            <a:ext cx="7213840" cy="2268313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FB956A1-A25D-DD57-0C23-A5E2DB94E5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F52A6F6-BF09-CAD7-9F06-9654C6694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514600"/>
          </a:xfrm>
          <a:prstGeom prst="rect">
            <a:avLst/>
          </a:prstGeom>
        </p:spPr>
        <p:txBody>
          <a:bodyPr lIns="274320" tIns="274320" rIns="274320" bIns="36576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4290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0386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800600"/>
            <a:ext cx="8534400" cy="1295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slideLayout" Target="../slideLayouts/slideLayout20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7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13" r:id="rId5"/>
    <p:sldLayoutId id="2147483714" r:id="rId6"/>
    <p:sldLayoutId id="2147483715" r:id="rId7"/>
    <p:sldLayoutId id="2147483716" r:id="rId8"/>
    <p:sldLayoutId id="2147483755" r:id="rId9"/>
    <p:sldLayoutId id="2147483756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22" r:id="rId16"/>
    <p:sldLayoutId id="2147483737" r:id="rId17"/>
    <p:sldLayoutId id="2147483721" r:id="rId18"/>
    <p:sldLayoutId id="2147483757" r:id="rId19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2" y="5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 userDrawn="1"/>
        </p:nvCxnSpPr>
        <p:spPr>
          <a:xfrm flipH="1">
            <a:off x="914400" y="6019800"/>
            <a:ext cx="3" cy="4572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627B9B1-E043-8DC1-3EC7-0618B8D4608F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0C3A2F-8F20-B658-C764-43B7B4E03C14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B88D08-DDEE-00ED-73FF-063414CEEA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AB031E7-226A-613D-9699-D5B9B138274C}"/>
              </a:ext>
            </a:extLst>
          </p:cNvPr>
          <p:cNvCxnSpPr>
            <a:cxnSpLocks/>
          </p:cNvCxnSpPr>
          <p:nvPr userDrawn="1"/>
        </p:nvCxnSpPr>
        <p:spPr>
          <a:xfrm>
            <a:off x="914402" y="6477005"/>
            <a:ext cx="813815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4A18A6C-1485-2DE6-42D7-00D0F66FEAE0}"/>
              </a:ext>
            </a:extLst>
          </p:cNvPr>
          <p:cNvSpPr txBox="1"/>
          <p:nvPr userDrawn="1"/>
        </p:nvSpPr>
        <p:spPr>
          <a:xfrm>
            <a:off x="838200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2105561"/>
            <a:ext cx="564603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 + B</a:t>
            </a:r>
          </a:p>
          <a:p>
            <a:r>
              <a:rPr lang="en-US" sz="2000" b="1" dirty="0"/>
              <a:t>Day-Ahead Market (DAM)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Alfredo Moreno</a:t>
            </a:r>
          </a:p>
          <a:p>
            <a:r>
              <a:rPr lang="en-US" dirty="0"/>
              <a:t>Forward Market Operations</a:t>
            </a:r>
          </a:p>
          <a:p>
            <a:endParaRPr lang="en-US" dirty="0"/>
          </a:p>
          <a:p>
            <a:r>
              <a:rPr lang="en-US" dirty="0"/>
              <a:t>March 25, 2025</a:t>
            </a: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8339B-645F-C146-9CA4-D9929A470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Storage Resource (ESR)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3E02F-B7A9-D1DA-92AD-A4A9660BF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Structure</a:t>
            </a:r>
          </a:p>
          <a:p>
            <a:pPr lvl="1"/>
            <a:r>
              <a:rPr lang="en-US" sz="1600" dirty="0"/>
              <a:t>ESR/DESR modeled as a combo model: Generator and Controllable Load Resource (CLR) and offered independently</a:t>
            </a:r>
          </a:p>
          <a:p>
            <a:pPr lvl="1"/>
            <a:endParaRPr lang="en-US" dirty="0"/>
          </a:p>
          <a:p>
            <a:r>
              <a:rPr lang="en-US" dirty="0"/>
              <a:t>RTC+B Structure</a:t>
            </a:r>
          </a:p>
          <a:p>
            <a:pPr lvl="1"/>
            <a:r>
              <a:rPr lang="en-US" sz="1600" dirty="0"/>
              <a:t>Single model Resource will incorporate both charging and discharging characteristics</a:t>
            </a:r>
          </a:p>
          <a:p>
            <a:pPr lvl="1"/>
            <a:r>
              <a:rPr lang="en-US" sz="1600" dirty="0"/>
              <a:t>COP and EOCs will allow for negative values to represent charging</a:t>
            </a:r>
          </a:p>
          <a:p>
            <a:pPr lvl="1"/>
            <a:r>
              <a:rPr lang="en-US" sz="1600" dirty="0"/>
              <a:t>Energy Bid/Offer Curves will be new submissions in the DAM</a:t>
            </a:r>
          </a:p>
          <a:p>
            <a:pPr lvl="2"/>
            <a:r>
              <a:rPr lang="en-US" dirty="0"/>
              <a:t>Energy Curves shall be considered inclusive of Resource-Specific AS Offers</a:t>
            </a:r>
          </a:p>
          <a:p>
            <a:pPr lvl="2"/>
            <a:r>
              <a:rPr lang="en-US" dirty="0"/>
              <a:t>Considered Self-Committed</a:t>
            </a:r>
          </a:p>
          <a:p>
            <a:pPr lvl="2"/>
            <a:r>
              <a:rPr lang="en-US" dirty="0"/>
              <a:t>No Make-Whole payments</a:t>
            </a:r>
          </a:p>
          <a:p>
            <a:pPr lvl="1"/>
            <a:r>
              <a:rPr lang="en-US" sz="1600" dirty="0"/>
              <a:t>Resource-Specific AS Offers may be inclusive or exclusive of each other</a:t>
            </a:r>
          </a:p>
          <a:p>
            <a:pPr lvl="2"/>
            <a:r>
              <a:rPr lang="en-US" dirty="0"/>
              <a:t>Offline reserves, RRSUFR, or ECRSMD will not be allowed</a:t>
            </a:r>
          </a:p>
          <a:p>
            <a:pPr lvl="1"/>
            <a:r>
              <a:rPr lang="en-US" sz="1600" dirty="0"/>
              <a:t>New Credit Exposure calculations</a:t>
            </a:r>
          </a:p>
          <a:p>
            <a:pPr lvl="2"/>
            <a:r>
              <a:rPr lang="en-US" dirty="0"/>
              <a:t>Bid portion (charging) like Energy Bid credit exposure</a:t>
            </a:r>
          </a:p>
          <a:p>
            <a:pPr lvl="2"/>
            <a:r>
              <a:rPr lang="en-US" dirty="0"/>
              <a:t>Offer portion (discharging) like TPO credit exposure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7AEFB8-8DDA-41EB-4550-47CEE5F27F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595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2771A-9755-9DF7-B6F2-C01347EB8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DAM transition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D6CEFB-455E-2386-992F-DF34CA1D51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98AC85AD-C9BB-E04C-F50B-C16248621186}"/>
              </a:ext>
            </a:extLst>
          </p:cNvPr>
          <p:cNvGrpSpPr/>
          <p:nvPr/>
        </p:nvGrpSpPr>
        <p:grpSpPr>
          <a:xfrm>
            <a:off x="4732019" y="1400324"/>
            <a:ext cx="4287613" cy="3602483"/>
            <a:chOff x="4133689" y="1118720"/>
            <a:chExt cx="4885944" cy="3884088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E8DB48EE-3BBD-BE39-7205-99C445DC1855}"/>
                </a:ext>
              </a:extLst>
            </p:cNvPr>
            <p:cNvSpPr/>
            <p:nvPr/>
          </p:nvSpPr>
          <p:spPr>
            <a:xfrm>
              <a:off x="5805517" y="1118720"/>
              <a:ext cx="1545336" cy="2953512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Co-optimized DAM</a:t>
              </a: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0D9772A0-DC01-ACEA-351D-645EFC178D7A}"/>
                </a:ext>
              </a:extLst>
            </p:cNvPr>
            <p:cNvSpPr/>
            <p:nvPr/>
          </p:nvSpPr>
          <p:spPr>
            <a:xfrm>
              <a:off x="5124289" y="4381016"/>
              <a:ext cx="1362456" cy="621792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Resource and Network Constraints</a:t>
              </a: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0CAD0B3F-BE49-2002-EBB3-89F22FA1006E}"/>
                </a:ext>
              </a:extLst>
            </p:cNvPr>
            <p:cNvSpPr/>
            <p:nvPr/>
          </p:nvSpPr>
          <p:spPr>
            <a:xfrm>
              <a:off x="4133689" y="1139900"/>
              <a:ext cx="1362456" cy="621792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Energy Offers &amp; Bids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3FE89673-EC1A-EAD9-6E1D-A73760E0016D}"/>
                </a:ext>
              </a:extLst>
            </p:cNvPr>
            <p:cNvSpPr/>
            <p:nvPr/>
          </p:nvSpPr>
          <p:spPr>
            <a:xfrm>
              <a:off x="4133689" y="1929020"/>
              <a:ext cx="1362456" cy="621792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Point-to-Point</a:t>
              </a:r>
              <a:r>
                <a:rPr lang="en-US" sz="1050" dirty="0"/>
                <a:t> (PTP) Obligation Bids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795BC370-3D0A-EF8D-E846-C555B4D20404}"/>
                </a:ext>
              </a:extLst>
            </p:cNvPr>
            <p:cNvSpPr/>
            <p:nvPr/>
          </p:nvSpPr>
          <p:spPr>
            <a:xfrm>
              <a:off x="7657177" y="1193672"/>
              <a:ext cx="1362456" cy="621792"/>
            </a:xfrm>
            <a:prstGeom prst="round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Energy Awards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E417859C-7EE5-94E8-6CC9-2615C26192EE}"/>
                </a:ext>
              </a:extLst>
            </p:cNvPr>
            <p:cNvSpPr/>
            <p:nvPr/>
          </p:nvSpPr>
          <p:spPr>
            <a:xfrm>
              <a:off x="4133689" y="2718140"/>
              <a:ext cx="1362456" cy="621792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AS Offers</a:t>
              </a:r>
            </a:p>
            <a:p>
              <a:pPr algn="ctr"/>
              <a:r>
                <a:rPr lang="en-US" sz="1200" dirty="0"/>
                <a:t>(include AS-only)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4B657348-1F21-D489-21C5-90E93277DACF}"/>
                </a:ext>
              </a:extLst>
            </p:cNvPr>
            <p:cNvSpPr/>
            <p:nvPr/>
          </p:nvSpPr>
          <p:spPr>
            <a:xfrm>
              <a:off x="7657177" y="3275477"/>
              <a:ext cx="1362456" cy="621792"/>
            </a:xfrm>
            <a:prstGeom prst="round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AS Awards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D68D9049-F2C6-166E-F4FF-215BE7B8EE8D}"/>
                </a:ext>
              </a:extLst>
            </p:cNvPr>
            <p:cNvSpPr/>
            <p:nvPr/>
          </p:nvSpPr>
          <p:spPr>
            <a:xfrm>
              <a:off x="7657177" y="2234574"/>
              <a:ext cx="1362456" cy="621792"/>
            </a:xfrm>
            <a:prstGeom prst="round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PTP Obligation Awards</a:t>
              </a: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19D7E31A-4BCC-DF3A-520D-95F7ECE75015}"/>
                </a:ext>
              </a:extLst>
            </p:cNvPr>
            <p:cNvSpPr/>
            <p:nvPr/>
          </p:nvSpPr>
          <p:spPr>
            <a:xfrm>
              <a:off x="4136737" y="3507260"/>
              <a:ext cx="1362456" cy="621792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Energy Bid/Offer Curves</a:t>
              </a:r>
            </a:p>
          </p:txBody>
        </p:sp>
        <p:sp>
          <p:nvSpPr>
            <p:cNvPr id="18" name="Arrow: Right 17">
              <a:extLst>
                <a:ext uri="{FF2B5EF4-FFF2-40B4-BE49-F238E27FC236}">
                  <a16:creationId xmlns:a16="http://schemas.microsoft.com/office/drawing/2014/main" id="{61F81799-CA45-2CE6-5B5C-648EEC4946B2}"/>
                </a:ext>
              </a:extLst>
            </p:cNvPr>
            <p:cNvSpPr/>
            <p:nvPr/>
          </p:nvSpPr>
          <p:spPr>
            <a:xfrm>
              <a:off x="5496145" y="1348809"/>
              <a:ext cx="306324" cy="20742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Arrow: Right 18">
              <a:extLst>
                <a:ext uri="{FF2B5EF4-FFF2-40B4-BE49-F238E27FC236}">
                  <a16:creationId xmlns:a16="http://schemas.microsoft.com/office/drawing/2014/main" id="{E2747F1A-6765-4A99-EAE8-C728010D384D}"/>
                </a:ext>
              </a:extLst>
            </p:cNvPr>
            <p:cNvSpPr/>
            <p:nvPr/>
          </p:nvSpPr>
          <p:spPr>
            <a:xfrm>
              <a:off x="5496145" y="2925843"/>
              <a:ext cx="306324" cy="20742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Arrow: Right 19">
              <a:extLst>
                <a:ext uri="{FF2B5EF4-FFF2-40B4-BE49-F238E27FC236}">
                  <a16:creationId xmlns:a16="http://schemas.microsoft.com/office/drawing/2014/main" id="{AB36C3AF-B045-A7C8-0220-B635CF6BA8D6}"/>
                </a:ext>
              </a:extLst>
            </p:cNvPr>
            <p:cNvSpPr/>
            <p:nvPr/>
          </p:nvSpPr>
          <p:spPr>
            <a:xfrm>
              <a:off x="5496145" y="2136206"/>
              <a:ext cx="306324" cy="20742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Arrow: Right 20">
              <a:extLst>
                <a:ext uri="{FF2B5EF4-FFF2-40B4-BE49-F238E27FC236}">
                  <a16:creationId xmlns:a16="http://schemas.microsoft.com/office/drawing/2014/main" id="{D851B02A-8A4B-DD9F-BBAC-8D36A5CA7222}"/>
                </a:ext>
              </a:extLst>
            </p:cNvPr>
            <p:cNvSpPr/>
            <p:nvPr/>
          </p:nvSpPr>
          <p:spPr>
            <a:xfrm>
              <a:off x="5490049" y="3714729"/>
              <a:ext cx="306324" cy="20742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Arrow: Right 22">
              <a:extLst>
                <a:ext uri="{FF2B5EF4-FFF2-40B4-BE49-F238E27FC236}">
                  <a16:creationId xmlns:a16="http://schemas.microsoft.com/office/drawing/2014/main" id="{1E3F5F25-8F36-60A6-A537-8AFC6CB47416}"/>
                </a:ext>
              </a:extLst>
            </p:cNvPr>
            <p:cNvSpPr/>
            <p:nvPr/>
          </p:nvSpPr>
          <p:spPr>
            <a:xfrm>
              <a:off x="7350853" y="1400858"/>
              <a:ext cx="306324" cy="207420"/>
            </a:xfrm>
            <a:prstGeom prst="righ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Arrow: Right 23">
              <a:extLst>
                <a:ext uri="{FF2B5EF4-FFF2-40B4-BE49-F238E27FC236}">
                  <a16:creationId xmlns:a16="http://schemas.microsoft.com/office/drawing/2014/main" id="{92C5DA3A-6AF2-A408-9B94-F4744D0EF59E}"/>
                </a:ext>
              </a:extLst>
            </p:cNvPr>
            <p:cNvSpPr/>
            <p:nvPr/>
          </p:nvSpPr>
          <p:spPr>
            <a:xfrm>
              <a:off x="7350853" y="2441643"/>
              <a:ext cx="306324" cy="207420"/>
            </a:xfrm>
            <a:prstGeom prst="righ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Arrow: Right 24">
              <a:extLst>
                <a:ext uri="{FF2B5EF4-FFF2-40B4-BE49-F238E27FC236}">
                  <a16:creationId xmlns:a16="http://schemas.microsoft.com/office/drawing/2014/main" id="{1D4BC4E0-5C54-EA1D-8B3F-B531F5D6E234}"/>
                </a:ext>
              </a:extLst>
            </p:cNvPr>
            <p:cNvSpPr/>
            <p:nvPr/>
          </p:nvSpPr>
          <p:spPr>
            <a:xfrm>
              <a:off x="7350853" y="3488493"/>
              <a:ext cx="306324" cy="207420"/>
            </a:xfrm>
            <a:prstGeom prst="righ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Arrow: Right 25">
              <a:extLst>
                <a:ext uri="{FF2B5EF4-FFF2-40B4-BE49-F238E27FC236}">
                  <a16:creationId xmlns:a16="http://schemas.microsoft.com/office/drawing/2014/main" id="{BF2E23D8-B255-0EE0-1E6E-4DF40F56E3F5}"/>
                </a:ext>
              </a:extLst>
            </p:cNvPr>
            <p:cNvSpPr/>
            <p:nvPr/>
          </p:nvSpPr>
          <p:spPr>
            <a:xfrm rot="16200000">
              <a:off x="6178741" y="4121684"/>
              <a:ext cx="306324" cy="20742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70C03B44-B15D-E538-FC74-BC30E357B1B0}"/>
                </a:ext>
              </a:extLst>
            </p:cNvPr>
            <p:cNvSpPr/>
            <p:nvPr/>
          </p:nvSpPr>
          <p:spPr>
            <a:xfrm>
              <a:off x="6694009" y="4381016"/>
              <a:ext cx="1362456" cy="621792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DAM ASDCs</a:t>
              </a:r>
            </a:p>
          </p:txBody>
        </p:sp>
        <p:sp>
          <p:nvSpPr>
            <p:cNvPr id="28" name="Arrow: Right 27">
              <a:extLst>
                <a:ext uri="{FF2B5EF4-FFF2-40B4-BE49-F238E27FC236}">
                  <a16:creationId xmlns:a16="http://schemas.microsoft.com/office/drawing/2014/main" id="{38FD2386-9612-E4EF-83EB-11828E079A7D}"/>
                </a:ext>
              </a:extLst>
            </p:cNvPr>
            <p:cNvSpPr/>
            <p:nvPr/>
          </p:nvSpPr>
          <p:spPr>
            <a:xfrm rot="16200000">
              <a:off x="6675643" y="4123289"/>
              <a:ext cx="306324" cy="20742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B9B7A428-0240-EA34-6B04-FA77630B48B6}"/>
              </a:ext>
            </a:extLst>
          </p:cNvPr>
          <p:cNvGrpSpPr/>
          <p:nvPr/>
        </p:nvGrpSpPr>
        <p:grpSpPr>
          <a:xfrm>
            <a:off x="161685" y="1400324"/>
            <a:ext cx="4244015" cy="3542687"/>
            <a:chOff x="68852" y="1074056"/>
            <a:chExt cx="4909172" cy="3879341"/>
          </a:xfrm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EA33C383-0320-8CCE-40E7-02BCD113A83D}"/>
                </a:ext>
              </a:extLst>
            </p:cNvPr>
            <p:cNvSpPr/>
            <p:nvPr/>
          </p:nvSpPr>
          <p:spPr>
            <a:xfrm>
              <a:off x="1763908" y="1074056"/>
              <a:ext cx="1545336" cy="2953512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Co-optimized DAM</a:t>
              </a:r>
            </a:p>
          </p:txBody>
        </p:sp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5C0F4A0A-7361-9F24-C2E5-EF452ADA901C}"/>
                </a:ext>
              </a:extLst>
            </p:cNvPr>
            <p:cNvSpPr/>
            <p:nvPr/>
          </p:nvSpPr>
          <p:spPr>
            <a:xfrm>
              <a:off x="1855348" y="4331605"/>
              <a:ext cx="1362456" cy="621792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Resource and Network Constraints</a:t>
              </a:r>
            </a:p>
          </p:txBody>
        </p:sp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6B0EF311-C1CA-86E7-F1B0-745A52EF2AB8}"/>
                </a:ext>
              </a:extLst>
            </p:cNvPr>
            <p:cNvSpPr/>
            <p:nvPr/>
          </p:nvSpPr>
          <p:spPr>
            <a:xfrm>
              <a:off x="68852" y="1149008"/>
              <a:ext cx="1362456" cy="621792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Energy Offers &amp; Bids</a:t>
              </a:r>
            </a:p>
          </p:txBody>
        </p:sp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E4AB4B5A-30D7-4C26-6A0C-09E4DE255424}"/>
                </a:ext>
              </a:extLst>
            </p:cNvPr>
            <p:cNvSpPr/>
            <p:nvPr/>
          </p:nvSpPr>
          <p:spPr>
            <a:xfrm>
              <a:off x="68852" y="2230662"/>
              <a:ext cx="1362456" cy="621792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Point-to-Point</a:t>
              </a:r>
              <a:r>
                <a:rPr lang="en-US" sz="1050" dirty="0"/>
                <a:t> (PTP) Obligation Bids</a:t>
              </a:r>
            </a:p>
          </p:txBody>
        </p:sp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F9EF8BAB-A1B4-E39A-467C-7C41B12D32F3}"/>
                </a:ext>
              </a:extLst>
            </p:cNvPr>
            <p:cNvSpPr/>
            <p:nvPr/>
          </p:nvSpPr>
          <p:spPr>
            <a:xfrm>
              <a:off x="3615568" y="1149008"/>
              <a:ext cx="1362456" cy="621792"/>
            </a:xfrm>
            <a:prstGeom prst="round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Energy Awards</a:t>
              </a:r>
            </a:p>
          </p:txBody>
        </p:sp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229E58B2-73C6-B6A9-EED3-5037B81E7345}"/>
                </a:ext>
              </a:extLst>
            </p:cNvPr>
            <p:cNvSpPr/>
            <p:nvPr/>
          </p:nvSpPr>
          <p:spPr>
            <a:xfrm>
              <a:off x="68852" y="3229695"/>
              <a:ext cx="1362456" cy="621792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AS Offers</a:t>
              </a:r>
            </a:p>
          </p:txBody>
        </p: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ECA52CB2-962A-189F-BC9B-57D0D12E1325}"/>
                </a:ext>
              </a:extLst>
            </p:cNvPr>
            <p:cNvSpPr/>
            <p:nvPr/>
          </p:nvSpPr>
          <p:spPr>
            <a:xfrm>
              <a:off x="3615568" y="3230813"/>
              <a:ext cx="1362456" cy="621792"/>
            </a:xfrm>
            <a:prstGeom prst="round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AS Awards</a:t>
              </a:r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BA324A5E-6737-1174-564E-E1ED5D683E3F}"/>
                </a:ext>
              </a:extLst>
            </p:cNvPr>
            <p:cNvSpPr/>
            <p:nvPr/>
          </p:nvSpPr>
          <p:spPr>
            <a:xfrm>
              <a:off x="3615568" y="2189910"/>
              <a:ext cx="1362456" cy="621792"/>
            </a:xfrm>
            <a:prstGeom prst="round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PTP Obligation Awards</a:t>
              </a:r>
            </a:p>
          </p:txBody>
        </p:sp>
        <p:sp>
          <p:nvSpPr>
            <p:cNvPr id="39" name="Arrow: Right 38">
              <a:extLst>
                <a:ext uri="{FF2B5EF4-FFF2-40B4-BE49-F238E27FC236}">
                  <a16:creationId xmlns:a16="http://schemas.microsoft.com/office/drawing/2014/main" id="{70116331-A0BB-BFEE-1226-27919912E914}"/>
                </a:ext>
              </a:extLst>
            </p:cNvPr>
            <p:cNvSpPr/>
            <p:nvPr/>
          </p:nvSpPr>
          <p:spPr>
            <a:xfrm>
              <a:off x="1431308" y="1357917"/>
              <a:ext cx="306324" cy="20742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Arrow: Right 39">
              <a:extLst>
                <a:ext uri="{FF2B5EF4-FFF2-40B4-BE49-F238E27FC236}">
                  <a16:creationId xmlns:a16="http://schemas.microsoft.com/office/drawing/2014/main" id="{C71D5BEF-BA0C-2C68-6F78-D5206CEAAC25}"/>
                </a:ext>
              </a:extLst>
            </p:cNvPr>
            <p:cNvSpPr/>
            <p:nvPr/>
          </p:nvSpPr>
          <p:spPr>
            <a:xfrm>
              <a:off x="1431308" y="3437398"/>
              <a:ext cx="306324" cy="20742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Arrow: Right 40">
              <a:extLst>
                <a:ext uri="{FF2B5EF4-FFF2-40B4-BE49-F238E27FC236}">
                  <a16:creationId xmlns:a16="http://schemas.microsoft.com/office/drawing/2014/main" id="{086986B1-A526-CCD3-CA68-EBFFE26134BD}"/>
                </a:ext>
              </a:extLst>
            </p:cNvPr>
            <p:cNvSpPr/>
            <p:nvPr/>
          </p:nvSpPr>
          <p:spPr>
            <a:xfrm>
              <a:off x="1431308" y="2437848"/>
              <a:ext cx="306324" cy="20742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Arrow: Right 42">
              <a:extLst>
                <a:ext uri="{FF2B5EF4-FFF2-40B4-BE49-F238E27FC236}">
                  <a16:creationId xmlns:a16="http://schemas.microsoft.com/office/drawing/2014/main" id="{9AE30463-3706-DBF7-7879-CBE48392767A}"/>
                </a:ext>
              </a:extLst>
            </p:cNvPr>
            <p:cNvSpPr/>
            <p:nvPr/>
          </p:nvSpPr>
          <p:spPr>
            <a:xfrm>
              <a:off x="3309244" y="1356194"/>
              <a:ext cx="306324" cy="207420"/>
            </a:xfrm>
            <a:prstGeom prst="righ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Arrow: Right 43">
              <a:extLst>
                <a:ext uri="{FF2B5EF4-FFF2-40B4-BE49-F238E27FC236}">
                  <a16:creationId xmlns:a16="http://schemas.microsoft.com/office/drawing/2014/main" id="{A24BC259-F1AD-623A-6A0C-5B24832CAF9C}"/>
                </a:ext>
              </a:extLst>
            </p:cNvPr>
            <p:cNvSpPr/>
            <p:nvPr/>
          </p:nvSpPr>
          <p:spPr>
            <a:xfrm>
              <a:off x="3309244" y="2396979"/>
              <a:ext cx="306324" cy="207420"/>
            </a:xfrm>
            <a:prstGeom prst="righ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Arrow: Right 44">
              <a:extLst>
                <a:ext uri="{FF2B5EF4-FFF2-40B4-BE49-F238E27FC236}">
                  <a16:creationId xmlns:a16="http://schemas.microsoft.com/office/drawing/2014/main" id="{D30775AD-123C-4050-CF2D-CCCFC329B87D}"/>
                </a:ext>
              </a:extLst>
            </p:cNvPr>
            <p:cNvSpPr/>
            <p:nvPr/>
          </p:nvSpPr>
          <p:spPr>
            <a:xfrm>
              <a:off x="3309244" y="3443829"/>
              <a:ext cx="306324" cy="207420"/>
            </a:xfrm>
            <a:prstGeom prst="righ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Arrow: Right 45">
              <a:extLst>
                <a:ext uri="{FF2B5EF4-FFF2-40B4-BE49-F238E27FC236}">
                  <a16:creationId xmlns:a16="http://schemas.microsoft.com/office/drawing/2014/main" id="{5653E33C-A371-1460-BF8A-FC8B6B902C3C}"/>
                </a:ext>
              </a:extLst>
            </p:cNvPr>
            <p:cNvSpPr/>
            <p:nvPr/>
          </p:nvSpPr>
          <p:spPr>
            <a:xfrm rot="16200000">
              <a:off x="2383414" y="4082752"/>
              <a:ext cx="306324" cy="20742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4387783E-CF17-4F4E-B6C5-75303D0F1038}"/>
              </a:ext>
            </a:extLst>
          </p:cNvPr>
          <p:cNvCxnSpPr/>
          <p:nvPr/>
        </p:nvCxnSpPr>
        <p:spPr>
          <a:xfrm>
            <a:off x="4518660" y="929640"/>
            <a:ext cx="0" cy="458724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8061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AB7B8-76B7-EA1D-CE09-A98D98E8C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169841"/>
            <a:ext cx="8458200" cy="518318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45F520-EB3F-95E9-FB62-4DD99948FA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009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3D88C51-CAFA-2BF2-AC5B-2F31F84F4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06FABB0-2F1E-FEC3-751D-7D10750EE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DAM Timeline</a:t>
            </a:r>
          </a:p>
          <a:p>
            <a:endParaRPr lang="en-US" dirty="0"/>
          </a:p>
          <a:p>
            <a:r>
              <a:rPr lang="en-US" dirty="0"/>
              <a:t>Ancillary Service Obligations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Ancillary Service Demand Curves (ASDCs)</a:t>
            </a:r>
          </a:p>
          <a:p>
            <a:endParaRPr lang="en-US" dirty="0"/>
          </a:p>
          <a:p>
            <a:r>
              <a:rPr lang="en-US" dirty="0"/>
              <a:t>Ancillary Service (AS) Insufficiency</a:t>
            </a:r>
          </a:p>
          <a:p>
            <a:endParaRPr lang="en-US" dirty="0"/>
          </a:p>
          <a:p>
            <a:r>
              <a:rPr lang="en-US" dirty="0"/>
              <a:t>AS Submissions:</a:t>
            </a:r>
          </a:p>
          <a:p>
            <a:pPr lvl="1"/>
            <a:r>
              <a:rPr lang="en-US" dirty="0"/>
              <a:t>AS-only Offers</a:t>
            </a:r>
          </a:p>
          <a:p>
            <a:pPr lvl="1"/>
            <a:r>
              <a:rPr lang="en-US" dirty="0"/>
              <a:t>Resource-Specific AS Offers</a:t>
            </a:r>
          </a:p>
          <a:p>
            <a:pPr lvl="1"/>
            <a:r>
              <a:rPr lang="en-US" dirty="0"/>
              <a:t>Self-Arranged AS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Energy Storage Resource (ESR)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431EAA-58E5-A784-9766-F191CC4BF3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245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64033-999E-DB2C-0FD1-8F32EB641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DAM Timeline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5A195A-38D2-E53B-E482-5EC253065F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C71EE8E-D8A2-F648-E453-9E4D1FFA2B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083" y="845313"/>
            <a:ext cx="7315834" cy="51149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1498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C4755-6C21-71CD-5945-175F5520D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Ancillary Service Obligations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1D01C-2ACC-E585-387F-BA005E6F6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Structure</a:t>
            </a:r>
          </a:p>
          <a:p>
            <a:pPr lvl="1"/>
            <a:r>
              <a:rPr lang="en-US" dirty="0"/>
              <a:t>AS Obligations are calculated, using the AS plan and Load-Serving Entities (LSE) Load-Ratio Share (LRS), and posted by 0600 in the day-ahead</a:t>
            </a:r>
          </a:p>
          <a:p>
            <a:pPr lvl="1"/>
            <a:r>
              <a:rPr lang="en-US" dirty="0"/>
              <a:t>The minimum obligation is 1MW</a:t>
            </a:r>
          </a:p>
          <a:p>
            <a:pPr lvl="1"/>
            <a:endParaRPr lang="en-US" dirty="0"/>
          </a:p>
          <a:p>
            <a:r>
              <a:rPr lang="en-US" dirty="0"/>
              <a:t>RTC+B Structure</a:t>
            </a:r>
          </a:p>
          <a:p>
            <a:pPr lvl="1"/>
            <a:r>
              <a:rPr lang="en-US" dirty="0"/>
              <a:t>Advisory AS Obligations are calculated, using the AS plan and Load-Serving Entities (LSE) Load-Ratio Share (LRS), and posted by 0600 in the day-ahead</a:t>
            </a:r>
          </a:p>
          <a:p>
            <a:pPr lvl="1"/>
            <a:r>
              <a:rPr lang="en-US" dirty="0"/>
              <a:t>No minimum obligation </a:t>
            </a:r>
          </a:p>
          <a:p>
            <a:pPr lvl="1"/>
            <a:r>
              <a:rPr lang="en-US" dirty="0"/>
              <a:t>Final AS Obligations are calculated, using DAM Awards + Self-Arrangement, and sent to Settlements</a:t>
            </a:r>
          </a:p>
          <a:p>
            <a:pPr lvl="1"/>
            <a:r>
              <a:rPr lang="en-US" dirty="0"/>
              <a:t>Self-Arrangement over Final AS Obligation will be paid-out to QSE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AE231E-EB45-AFCB-4140-42A82B868B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889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150C0-A175-D8A9-A029-D33200AAB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Ancillary Service Demand Curves (ASDCs)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AEB6C-A1FC-5B55-74A8-ADBD2656C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Structure</a:t>
            </a:r>
          </a:p>
          <a:p>
            <a:pPr lvl="1"/>
            <a:r>
              <a:rPr lang="en-US" dirty="0"/>
              <a:t>AS requirement derived from AS Plan minus Self-Arranged AS</a:t>
            </a:r>
          </a:p>
          <a:p>
            <a:pPr lvl="1"/>
            <a:r>
              <a:rPr lang="en-US" dirty="0"/>
              <a:t>AS penalty costs calculated using the System-Wide Offer Cap (SWCAP)</a:t>
            </a:r>
          </a:p>
          <a:p>
            <a:pPr lvl="1"/>
            <a:endParaRPr lang="en-US" dirty="0"/>
          </a:p>
          <a:p>
            <a:r>
              <a:rPr lang="en-US" dirty="0"/>
              <a:t>RTC+B Structure</a:t>
            </a:r>
          </a:p>
          <a:p>
            <a:pPr lvl="1"/>
            <a:r>
              <a:rPr lang="en-US" dirty="0"/>
              <a:t>Initial DAM ASDCs will be the same as Real-Time (RT) ASDCs</a:t>
            </a:r>
          </a:p>
          <a:p>
            <a:pPr lvl="1"/>
            <a:r>
              <a:rPr lang="en-US" dirty="0"/>
              <a:t>ASDCs will shift requirements based on self-arranged AS</a:t>
            </a:r>
          </a:p>
          <a:p>
            <a:pPr lvl="2"/>
            <a:r>
              <a:rPr lang="en-US" dirty="0"/>
              <a:t>Negative self-arranged AS will shift curve to the right</a:t>
            </a:r>
          </a:p>
          <a:p>
            <a:pPr lvl="1"/>
            <a:r>
              <a:rPr lang="en-US" dirty="0"/>
              <a:t>AS penalty costs will no longer be used in the optimization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71A943-A1D9-F2C4-866B-F4547CC159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889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3F404-089D-61EF-CF00-38083C932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Ancillary Service (AS) Insufficiency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6C488-066A-54F9-43EC-E5CE57120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Structure</a:t>
            </a:r>
          </a:p>
          <a:p>
            <a:pPr lvl="1"/>
            <a:r>
              <a:rPr lang="en-US" dirty="0"/>
              <a:t>AS insufficiency is analyzed for each AS type per hour</a:t>
            </a:r>
          </a:p>
          <a:p>
            <a:pPr lvl="1"/>
            <a:r>
              <a:rPr lang="en-US" dirty="0"/>
              <a:t>If AS insufficiency is identified</a:t>
            </a:r>
          </a:p>
          <a:p>
            <a:pPr lvl="2"/>
            <a:r>
              <a:rPr lang="en-US" dirty="0"/>
              <a:t>Run AS insufficiency procedure and then reopen the market for minimum 30 minutes to receive additional AS offers</a:t>
            </a:r>
          </a:p>
          <a:p>
            <a:pPr lvl="1"/>
            <a:r>
              <a:rPr lang="en-US" dirty="0"/>
              <a:t>Re-close DAM and re-run</a:t>
            </a:r>
          </a:p>
          <a:p>
            <a:pPr lvl="2"/>
            <a:r>
              <a:rPr lang="en-US" dirty="0"/>
              <a:t>If AS insufficiency still exists, complete the run and then run the pricing run</a:t>
            </a:r>
          </a:p>
          <a:p>
            <a:pPr lvl="3"/>
            <a:r>
              <a:rPr lang="en-US" dirty="0"/>
              <a:t>SASM and RUC will attempt to procure the insufficient quantities</a:t>
            </a:r>
          </a:p>
          <a:p>
            <a:endParaRPr lang="en-US" dirty="0"/>
          </a:p>
          <a:p>
            <a:r>
              <a:rPr lang="en-US" dirty="0"/>
              <a:t>RTC+B Structure</a:t>
            </a:r>
          </a:p>
          <a:p>
            <a:pPr lvl="1"/>
            <a:r>
              <a:rPr lang="en-US" dirty="0"/>
              <a:t>AS insufficiency will no longer be needed as RT will procure the AS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BF31E-D8AE-3ADC-0493-6DCCE46FC4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940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F086F-1AFA-A758-F469-92190A48D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 Submissions: AS-only Offers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3E3B9-B216-F86D-750A-5E54316D9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Structure</a:t>
            </a:r>
          </a:p>
          <a:p>
            <a:pPr lvl="1"/>
            <a:r>
              <a:rPr lang="en-US" sz="1600" dirty="0"/>
              <a:t>AS-Only Offers don’t currently exist</a:t>
            </a:r>
          </a:p>
          <a:p>
            <a:pPr lvl="1"/>
            <a:endParaRPr lang="en-US" dirty="0"/>
          </a:p>
          <a:p>
            <a:r>
              <a:rPr lang="en-US" dirty="0"/>
              <a:t>RTC+B Structure</a:t>
            </a:r>
          </a:p>
          <a:p>
            <a:pPr lvl="1"/>
            <a:r>
              <a:rPr lang="en-US" sz="1600" dirty="0"/>
              <a:t>AS-only Offers will be a new submission type that will not require a Resource link. AS qualifications will not be required for either Resource or Qualified Scheduling Entity (QSE)</a:t>
            </a:r>
          </a:p>
          <a:p>
            <a:pPr lvl="1"/>
            <a:r>
              <a:rPr lang="en-US" sz="1600" dirty="0"/>
              <a:t>AS-only Offers will be procured against their respective ASDCs</a:t>
            </a:r>
          </a:p>
          <a:p>
            <a:pPr lvl="1"/>
            <a:r>
              <a:rPr lang="en-US" sz="1600" dirty="0"/>
              <a:t>Multi-hour and fixed blocks will not be permitted</a:t>
            </a:r>
          </a:p>
          <a:p>
            <a:pPr lvl="1"/>
            <a:r>
              <a:rPr lang="en-US" sz="1600" dirty="0"/>
              <a:t>5 offer blocks will be allowed for single part AS-Only Offers</a:t>
            </a:r>
          </a:p>
          <a:p>
            <a:pPr lvl="2"/>
            <a:r>
              <a:rPr lang="en-US" dirty="0"/>
              <a:t>REGUP</a:t>
            </a:r>
          </a:p>
          <a:p>
            <a:pPr lvl="2"/>
            <a:r>
              <a:rPr lang="en-US" dirty="0"/>
              <a:t>REGDN</a:t>
            </a:r>
          </a:p>
          <a:p>
            <a:pPr lvl="2"/>
            <a:r>
              <a:rPr lang="en-US" dirty="0"/>
              <a:t>RRSPFR</a:t>
            </a:r>
          </a:p>
          <a:p>
            <a:pPr lvl="2"/>
            <a:r>
              <a:rPr lang="en-US" dirty="0"/>
              <a:t>Online NSPIN</a:t>
            </a:r>
          </a:p>
          <a:p>
            <a:pPr lvl="2"/>
            <a:r>
              <a:rPr lang="en-US" dirty="0"/>
              <a:t>Online ECRS</a:t>
            </a:r>
          </a:p>
          <a:p>
            <a:pPr lvl="1"/>
            <a:r>
              <a:rPr lang="en-US" sz="1600" dirty="0"/>
              <a:t>Quantity minimum of 0.1MW; Pricing between $0/MW and DAM SWCAP</a:t>
            </a:r>
          </a:p>
          <a:p>
            <a:pPr lvl="1"/>
            <a:r>
              <a:rPr lang="en-US" sz="1600" dirty="0"/>
              <a:t>New Credit Exposure calculation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F9AB39-08AD-45BE-15F8-06C4DCF4B6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062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AA0A2-8F3A-BDE2-B8F3-244B46B94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 Submissions: Resource-Specific AS Offers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E7B9D-42EC-E010-2524-0D01B4B73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Structure</a:t>
            </a:r>
          </a:p>
          <a:p>
            <a:pPr lvl="1"/>
            <a:r>
              <a:rPr lang="en-US" dirty="0"/>
              <a:t>Procurement against AS requirement while considering AS penalty costs</a:t>
            </a:r>
          </a:p>
          <a:p>
            <a:pPr lvl="1"/>
            <a:r>
              <a:rPr lang="en-US" dirty="0"/>
              <a:t>Resource linked AS Offers require Resource and QSE AS qualifications</a:t>
            </a:r>
          </a:p>
          <a:p>
            <a:pPr lvl="1"/>
            <a:r>
              <a:rPr lang="en-US" dirty="0"/>
              <a:t>AS Offers may be inclusive or exclusive of each other or Energy Offer Curve (EOC); 5 blocks available </a:t>
            </a:r>
          </a:p>
          <a:p>
            <a:pPr lvl="1"/>
            <a:r>
              <a:rPr lang="en-US" dirty="0"/>
              <a:t>Quantity minimum of 0.1MW; Pricing between $0/MW and SWCAP</a:t>
            </a:r>
          </a:p>
          <a:p>
            <a:pPr lvl="1"/>
            <a:r>
              <a:rPr lang="en-US" dirty="0"/>
              <a:t>FRRS qualified Resources have a system-wide limit for Up and Down</a:t>
            </a:r>
          </a:p>
          <a:p>
            <a:pPr lvl="1"/>
            <a:endParaRPr lang="en-US" dirty="0"/>
          </a:p>
          <a:p>
            <a:r>
              <a:rPr lang="en-US" dirty="0"/>
              <a:t>RTC+B Structure</a:t>
            </a:r>
          </a:p>
          <a:p>
            <a:pPr lvl="1"/>
            <a:r>
              <a:rPr lang="en-US" dirty="0"/>
              <a:t>Procurement against DAM ASCDs</a:t>
            </a:r>
          </a:p>
          <a:p>
            <a:pPr lvl="1"/>
            <a:r>
              <a:rPr lang="en-US" dirty="0"/>
              <a:t>Pricing between $0/MW and DAM SWCAP</a:t>
            </a:r>
          </a:p>
          <a:p>
            <a:pPr lvl="1"/>
            <a:r>
              <a:rPr lang="en-US" dirty="0"/>
              <a:t>FRRS will not longer be a valid option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50EC6-88D1-28F4-D4EA-5B60BCB48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409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AA0A2-8F3A-BDE2-B8F3-244B46B94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 Submissions: Self-Arranged AS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E7B9D-42EC-E010-2524-0D01B4B73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Structure</a:t>
            </a:r>
          </a:p>
          <a:p>
            <a:pPr lvl="1"/>
            <a:r>
              <a:rPr lang="en-US" dirty="0"/>
              <a:t>Self-Arranged AS subtracted from AS plan to determine AS requirement</a:t>
            </a:r>
          </a:p>
          <a:p>
            <a:pPr lvl="1"/>
            <a:r>
              <a:rPr lang="en-US" dirty="0"/>
              <a:t>Submissions exceeding the AS Obligation is allowed (up to)</a:t>
            </a:r>
          </a:p>
          <a:p>
            <a:pPr lvl="2"/>
            <a:r>
              <a:rPr lang="en-US" dirty="0"/>
              <a:t>Regulation: 25MW</a:t>
            </a:r>
          </a:p>
          <a:p>
            <a:pPr lvl="2"/>
            <a:r>
              <a:rPr lang="en-US" dirty="0"/>
              <a:t>RRS and ECRS: 100 MW</a:t>
            </a:r>
          </a:p>
          <a:p>
            <a:pPr lvl="2"/>
            <a:r>
              <a:rPr lang="en-US" dirty="0"/>
              <a:t>NSPIN: 50 MW</a:t>
            </a:r>
          </a:p>
          <a:p>
            <a:pPr lvl="1"/>
            <a:endParaRPr lang="en-US" dirty="0"/>
          </a:p>
          <a:p>
            <a:r>
              <a:rPr lang="en-US" dirty="0"/>
              <a:t>RTC+B Structure</a:t>
            </a:r>
          </a:p>
          <a:p>
            <a:pPr lvl="1"/>
            <a:r>
              <a:rPr lang="en-US" dirty="0"/>
              <a:t>Self-arrangement AS exceeding their advisory AS Obligation will no longer be allowed</a:t>
            </a:r>
          </a:p>
          <a:p>
            <a:pPr lvl="1"/>
            <a:r>
              <a:rPr lang="en-US" dirty="0"/>
              <a:t>Negative Self-Arranged AS will be considered price takers on each respective ASDC</a:t>
            </a:r>
          </a:p>
          <a:p>
            <a:pPr lvl="1"/>
            <a:r>
              <a:rPr lang="en-US" dirty="0"/>
              <a:t>Self-Arranged AS beyond the final AS Obligation will be paid at it’s corresponding AS MCPC</a:t>
            </a:r>
          </a:p>
          <a:p>
            <a:pPr lvl="1"/>
            <a:r>
              <a:rPr lang="en-US" dirty="0"/>
              <a:t>AS trades submitted above their Self-Arrangement will be charged if not corrected by the end of the Adjustment Period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50EC6-88D1-28F4-D4EA-5B60BCB48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283680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  <Dimensions xmlns="8d5ee879-813f-4fb9-b7c2-a59846c21aeb">Default Width</Dimensions>
    <Month xmlns="8d5ee879-813f-4fb9-b7c2-a59846c21ae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7" ma:contentTypeDescription="Create a new document." ma:contentTypeScope="" ma:versionID="f334b19ed6e11c8a018bfc43c5e9f5e2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6d0723ded436bfb6175ba8e1f6eccadf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  <xsd:element ref="ns2:Dimensions" minOccurs="0"/>
                <xsd:element ref="ns2:MediaServiceObjectDetectorVersions" minOccurs="0"/>
                <xsd:element ref="ns2:Mont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Confidential"/>
          <xsd:enumeration value="Public"/>
          <xsd:enumeration value="Internal"/>
          <xsd:enumeration value="Board of Directors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Dimensions" ma:index="12" nillable="true" ma:displayName="Dimensions" ma:format="Dropdown" ma:internalName="Dimensions">
      <xsd:simpleType>
        <xsd:restriction base="dms:Choice">
          <xsd:enumeration value="Widescreen (16:9)"/>
          <xsd:enumeration value="Default Width"/>
          <xsd:enumeration value="HD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onth" ma:index="14" nillable="true" ma:displayName="Month" ma:format="Dropdown" ma:internalName="Month">
      <xsd:simpleType>
        <xsd:restriction base="dms:Choice">
          <xsd:enumeration value="January"/>
          <xsd:enumeration value="February"/>
          <xsd:enumeration value="March"/>
          <xsd:enumeration value="April"/>
          <xsd:enumeration value="MAy"/>
          <xsd:enumeration value="June"/>
          <xsd:enumeration value="July"/>
          <xsd:enumeration value="August"/>
          <xsd:enumeration value="September"/>
          <xsd:enumeration value="October"/>
          <xsd:enumeration value="November"/>
          <xsd:enumeration value="December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526C54-2038-4DDB-9077-84C80FF069E0}">
  <ds:schemaRefs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2006/documentManagement/types"/>
    <ds:schemaRef ds:uri="8d5ee879-813f-4fb9-b7c2-a59846c21aeb"/>
    <ds:schemaRef ds:uri="http://www.w3.org/XML/1998/namespace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6A6CD9-B3E1-40D4-996B-E55652A7B6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7680</TotalTime>
  <Words>818</Words>
  <Application>Microsoft Office PowerPoint</Application>
  <PresentationFormat>On-screen Show (4:3)</PresentationFormat>
  <Paragraphs>149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Cover Slide</vt:lpstr>
      <vt:lpstr>Horizontal Theme</vt:lpstr>
      <vt:lpstr>Vertical Theme</vt:lpstr>
      <vt:lpstr>PowerPoint Presentation</vt:lpstr>
      <vt:lpstr>Agenda</vt:lpstr>
      <vt:lpstr>DAM Timeline</vt:lpstr>
      <vt:lpstr>Ancillary Service Obligations</vt:lpstr>
      <vt:lpstr>Ancillary Service Demand Curves (ASDCs)</vt:lpstr>
      <vt:lpstr>Ancillary Service (AS) Insufficiency </vt:lpstr>
      <vt:lpstr>AS Submissions: AS-only Offers</vt:lpstr>
      <vt:lpstr>AS Submissions: Resource-Specific AS Offers</vt:lpstr>
      <vt:lpstr>AS Submissions: Self-Arranged AS </vt:lpstr>
      <vt:lpstr>Energy Storage Resource (ESR)</vt:lpstr>
      <vt:lpstr>DAM transition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Moreno, Alfredo</cp:lastModifiedBy>
  <cp:revision>8</cp:revision>
  <cp:lastPrinted>2017-10-10T21:31:05Z</cp:lastPrinted>
  <dcterms:created xsi:type="dcterms:W3CDTF">2016-01-21T15:20:31Z</dcterms:created>
  <dcterms:modified xsi:type="dcterms:W3CDTF">2025-04-17T22:13:24Z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2023-04-04T20:11:24Z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2ffd7455-2a10-4c42-ab9a-33fe7556bcb5</vt:lpwstr>
  </property>
  <property fmtid="{D5CDD505-2E9C-101B-9397-08002B2CF9AE}" pid="9" name="MSIP_Label_7084cbda-52b8-46fb-a7b7-cb5bd465ed85_ContentBits">
    <vt:lpwstr>0</vt:lpwstr>
  </property>
</Properties>
</file>