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9"/>
  </p:notesMasterIdLst>
  <p:handoutMasterIdLst>
    <p:handoutMasterId r:id="rId20"/>
  </p:handoutMasterIdLst>
  <p:sldIdLst>
    <p:sldId id="542" r:id="rId7"/>
    <p:sldId id="552" r:id="rId8"/>
    <p:sldId id="553" r:id="rId9"/>
    <p:sldId id="558" r:id="rId10"/>
    <p:sldId id="550" r:id="rId11"/>
    <p:sldId id="559" r:id="rId12"/>
    <p:sldId id="560" r:id="rId13"/>
    <p:sldId id="554" r:id="rId14"/>
    <p:sldId id="556" r:id="rId15"/>
    <p:sldId id="555" r:id="rId16"/>
    <p:sldId id="561" r:id="rId17"/>
    <p:sldId id="55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C61"/>
    <a:srgbClr val="00AEC7"/>
    <a:srgbClr val="E6EBF0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3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8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  <p:sldLayoutId id="2147483757" r:id="rId1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6460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 + B</a:t>
            </a:r>
          </a:p>
          <a:p>
            <a:r>
              <a:rPr lang="en-US" sz="2000" b="1" dirty="0"/>
              <a:t>Day-Ahead Market (DAM)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Alfredo Moreno</a:t>
            </a:r>
          </a:p>
          <a:p>
            <a:r>
              <a:rPr lang="en-US" dirty="0"/>
              <a:t>Forward Market Operations</a:t>
            </a:r>
          </a:p>
          <a:p>
            <a:endParaRPr lang="en-US" dirty="0"/>
          </a:p>
          <a:p>
            <a:r>
              <a:rPr lang="en-US" dirty="0"/>
              <a:t>March 25, 2025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8339B-645F-C146-9CA4-D9929A470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Storage Resource (ESR)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3E02F-B7A9-D1DA-92AD-A4A9660BF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sz="1600" dirty="0"/>
              <a:t>ESR/DESR modeled as a combo model: Generator and Controllable Load Resource (CLR) and offered independently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sz="1600" dirty="0"/>
              <a:t>Single model Resource will incorporate both charging and discharging characteristics</a:t>
            </a:r>
          </a:p>
          <a:p>
            <a:pPr lvl="1"/>
            <a:r>
              <a:rPr lang="en-US" sz="1600" dirty="0"/>
              <a:t>COP and EOCs will allow for negative values to represent charging</a:t>
            </a:r>
          </a:p>
          <a:p>
            <a:pPr lvl="1"/>
            <a:r>
              <a:rPr lang="en-US" sz="1600" dirty="0"/>
              <a:t>Energy Bid/Offer Curves will be new submissions in the DAM</a:t>
            </a:r>
          </a:p>
          <a:p>
            <a:pPr lvl="2"/>
            <a:r>
              <a:rPr lang="en-US" dirty="0"/>
              <a:t>Energy Curves shall be considered inclusive of Resource-Specific AS Offers</a:t>
            </a:r>
          </a:p>
          <a:p>
            <a:pPr lvl="2"/>
            <a:r>
              <a:rPr lang="en-US" dirty="0"/>
              <a:t>Considered Self-Committed</a:t>
            </a:r>
          </a:p>
          <a:p>
            <a:pPr lvl="2"/>
            <a:r>
              <a:rPr lang="en-US" dirty="0"/>
              <a:t>No Make-Whole payments</a:t>
            </a:r>
          </a:p>
          <a:p>
            <a:pPr lvl="1"/>
            <a:r>
              <a:rPr lang="en-US" sz="1600" dirty="0"/>
              <a:t>Resource-Specific AS Offers may be inclusive or exclusive of each other</a:t>
            </a:r>
          </a:p>
          <a:p>
            <a:pPr lvl="2"/>
            <a:r>
              <a:rPr lang="en-US" dirty="0"/>
              <a:t>Offline reserves, RRSUFR, or ECRSMD will not be allowed</a:t>
            </a:r>
          </a:p>
          <a:p>
            <a:pPr lvl="1"/>
            <a:r>
              <a:rPr lang="en-US" sz="1600" dirty="0"/>
              <a:t>New Credit Exposure calculations</a:t>
            </a:r>
          </a:p>
          <a:p>
            <a:pPr lvl="2"/>
            <a:r>
              <a:rPr lang="en-US" dirty="0"/>
              <a:t>Bid portion (charging) like Energy Bid credit exposure</a:t>
            </a:r>
          </a:p>
          <a:p>
            <a:pPr lvl="2"/>
            <a:r>
              <a:rPr lang="en-US" dirty="0"/>
              <a:t>Offer portion (discharging) like TPO credit exposure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AEFB8-8DDA-41EB-4550-47CEE5F27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95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771A-9755-9DF7-B6F2-C01347EB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 transition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6CEFB-455E-2386-992F-DF34CA1D5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8AC85AD-C9BB-E04C-F50B-C16248621186}"/>
              </a:ext>
            </a:extLst>
          </p:cNvPr>
          <p:cNvGrpSpPr/>
          <p:nvPr/>
        </p:nvGrpSpPr>
        <p:grpSpPr>
          <a:xfrm>
            <a:off x="4732019" y="1400324"/>
            <a:ext cx="4287613" cy="3602483"/>
            <a:chOff x="4133689" y="1118720"/>
            <a:chExt cx="4885944" cy="388408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8DB48EE-3BBD-BE39-7205-99C445DC1855}"/>
                </a:ext>
              </a:extLst>
            </p:cNvPr>
            <p:cNvSpPr/>
            <p:nvPr/>
          </p:nvSpPr>
          <p:spPr>
            <a:xfrm>
              <a:off x="5805517" y="1118720"/>
              <a:ext cx="1545336" cy="295351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Co-optimized DAM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D9772A0-DC01-ACEA-351D-645EFC178D7A}"/>
                </a:ext>
              </a:extLst>
            </p:cNvPr>
            <p:cNvSpPr/>
            <p:nvPr/>
          </p:nvSpPr>
          <p:spPr>
            <a:xfrm>
              <a:off x="5124289" y="4381016"/>
              <a:ext cx="1362456" cy="62179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Resource and Network Constraints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CAD0B3F-BE49-2002-EBB3-89F22FA1006E}"/>
                </a:ext>
              </a:extLst>
            </p:cNvPr>
            <p:cNvSpPr/>
            <p:nvPr/>
          </p:nvSpPr>
          <p:spPr>
            <a:xfrm>
              <a:off x="4133689" y="1139900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Energy Offers &amp; Bids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FE89673-EC1A-EAD9-6E1D-A73760E0016D}"/>
                </a:ext>
              </a:extLst>
            </p:cNvPr>
            <p:cNvSpPr/>
            <p:nvPr/>
          </p:nvSpPr>
          <p:spPr>
            <a:xfrm>
              <a:off x="4133689" y="1929020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Point-to-Point</a:t>
              </a:r>
              <a:r>
                <a:rPr lang="en-US" sz="1050" dirty="0"/>
                <a:t> (PTP) Obligation Bids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95BC370-3D0A-EF8D-E846-C555B4D20404}"/>
                </a:ext>
              </a:extLst>
            </p:cNvPr>
            <p:cNvSpPr/>
            <p:nvPr/>
          </p:nvSpPr>
          <p:spPr>
            <a:xfrm>
              <a:off x="7657177" y="1193672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Energy Awards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417859C-7EE5-94E8-6CC9-2615C26192EE}"/>
                </a:ext>
              </a:extLst>
            </p:cNvPr>
            <p:cNvSpPr/>
            <p:nvPr/>
          </p:nvSpPr>
          <p:spPr>
            <a:xfrm>
              <a:off x="4133689" y="2718140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AS Offers</a:t>
              </a:r>
            </a:p>
            <a:p>
              <a:pPr algn="ctr"/>
              <a:r>
                <a:rPr lang="en-US" sz="1200" dirty="0"/>
                <a:t>(include AS-only)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B657348-1F21-D489-21C5-90E93277DACF}"/>
                </a:ext>
              </a:extLst>
            </p:cNvPr>
            <p:cNvSpPr/>
            <p:nvPr/>
          </p:nvSpPr>
          <p:spPr>
            <a:xfrm>
              <a:off x="7657177" y="3275477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AS Awards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68D9049-F2C6-166E-F4FF-215BE7B8EE8D}"/>
                </a:ext>
              </a:extLst>
            </p:cNvPr>
            <p:cNvSpPr/>
            <p:nvPr/>
          </p:nvSpPr>
          <p:spPr>
            <a:xfrm>
              <a:off x="7657177" y="2234574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PTP Obligation Awards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9D7E31A-4BCC-DF3A-520D-95F7ECE75015}"/>
                </a:ext>
              </a:extLst>
            </p:cNvPr>
            <p:cNvSpPr/>
            <p:nvPr/>
          </p:nvSpPr>
          <p:spPr>
            <a:xfrm>
              <a:off x="4136737" y="3507260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Energy Bid/Offer Curves</a:t>
              </a: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61F81799-CA45-2CE6-5B5C-648EEC4946B2}"/>
                </a:ext>
              </a:extLst>
            </p:cNvPr>
            <p:cNvSpPr/>
            <p:nvPr/>
          </p:nvSpPr>
          <p:spPr>
            <a:xfrm>
              <a:off x="5496145" y="1348809"/>
              <a:ext cx="306324" cy="20742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E2747F1A-6765-4A99-EAE8-C728010D384D}"/>
                </a:ext>
              </a:extLst>
            </p:cNvPr>
            <p:cNvSpPr/>
            <p:nvPr/>
          </p:nvSpPr>
          <p:spPr>
            <a:xfrm>
              <a:off x="5496145" y="2925843"/>
              <a:ext cx="306324" cy="20742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AB36C3AF-B045-A7C8-0220-B635CF6BA8D6}"/>
                </a:ext>
              </a:extLst>
            </p:cNvPr>
            <p:cNvSpPr/>
            <p:nvPr/>
          </p:nvSpPr>
          <p:spPr>
            <a:xfrm>
              <a:off x="5496145" y="2136206"/>
              <a:ext cx="306324" cy="20742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D851B02A-8A4B-DD9F-BBAC-8D36A5CA7222}"/>
                </a:ext>
              </a:extLst>
            </p:cNvPr>
            <p:cNvSpPr/>
            <p:nvPr/>
          </p:nvSpPr>
          <p:spPr>
            <a:xfrm>
              <a:off x="5490049" y="3714729"/>
              <a:ext cx="306324" cy="20742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1E3F5F25-8F36-60A6-A537-8AFC6CB47416}"/>
                </a:ext>
              </a:extLst>
            </p:cNvPr>
            <p:cNvSpPr/>
            <p:nvPr/>
          </p:nvSpPr>
          <p:spPr>
            <a:xfrm>
              <a:off x="7350853" y="1400858"/>
              <a:ext cx="306324" cy="20742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92C5DA3A-6AF2-A408-9B94-F4744D0EF59E}"/>
                </a:ext>
              </a:extLst>
            </p:cNvPr>
            <p:cNvSpPr/>
            <p:nvPr/>
          </p:nvSpPr>
          <p:spPr>
            <a:xfrm>
              <a:off x="7350853" y="2441643"/>
              <a:ext cx="306324" cy="20742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1D4BC4E0-5C54-EA1D-8B3F-B531F5D6E234}"/>
                </a:ext>
              </a:extLst>
            </p:cNvPr>
            <p:cNvSpPr/>
            <p:nvPr/>
          </p:nvSpPr>
          <p:spPr>
            <a:xfrm>
              <a:off x="7350853" y="3488493"/>
              <a:ext cx="306324" cy="20742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BF2E23D8-B255-0EE0-1E6E-4DF40F56E3F5}"/>
                </a:ext>
              </a:extLst>
            </p:cNvPr>
            <p:cNvSpPr/>
            <p:nvPr/>
          </p:nvSpPr>
          <p:spPr>
            <a:xfrm rot="16200000">
              <a:off x="6178741" y="4121684"/>
              <a:ext cx="306324" cy="20742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0C03B44-B15D-E538-FC74-BC30E357B1B0}"/>
                </a:ext>
              </a:extLst>
            </p:cNvPr>
            <p:cNvSpPr/>
            <p:nvPr/>
          </p:nvSpPr>
          <p:spPr>
            <a:xfrm>
              <a:off x="6694009" y="4381016"/>
              <a:ext cx="1362456" cy="62179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DAM ASDCs</a:t>
              </a:r>
            </a:p>
          </p:txBody>
        </p:sp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38FD2386-9612-E4EF-83EB-11828E079A7D}"/>
                </a:ext>
              </a:extLst>
            </p:cNvPr>
            <p:cNvSpPr/>
            <p:nvPr/>
          </p:nvSpPr>
          <p:spPr>
            <a:xfrm rot="16200000">
              <a:off x="6675643" y="4123289"/>
              <a:ext cx="306324" cy="20742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9B7A428-0240-EA34-6B04-FA77630B48B6}"/>
              </a:ext>
            </a:extLst>
          </p:cNvPr>
          <p:cNvGrpSpPr/>
          <p:nvPr/>
        </p:nvGrpSpPr>
        <p:grpSpPr>
          <a:xfrm>
            <a:off x="161685" y="1400324"/>
            <a:ext cx="4244015" cy="3542687"/>
            <a:chOff x="68852" y="1074056"/>
            <a:chExt cx="4909172" cy="3879341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EA33C383-0320-8CCE-40E7-02BCD113A83D}"/>
                </a:ext>
              </a:extLst>
            </p:cNvPr>
            <p:cNvSpPr/>
            <p:nvPr/>
          </p:nvSpPr>
          <p:spPr>
            <a:xfrm>
              <a:off x="1763908" y="1074056"/>
              <a:ext cx="1545336" cy="295351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Co-optimized DAM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5C0F4A0A-7361-9F24-C2E5-EF452ADA901C}"/>
                </a:ext>
              </a:extLst>
            </p:cNvPr>
            <p:cNvSpPr/>
            <p:nvPr/>
          </p:nvSpPr>
          <p:spPr>
            <a:xfrm>
              <a:off x="1855348" y="4331605"/>
              <a:ext cx="1362456" cy="62179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Resource and Network Constraints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6B0EF311-C1CA-86E7-F1B0-745A52EF2AB8}"/>
                </a:ext>
              </a:extLst>
            </p:cNvPr>
            <p:cNvSpPr/>
            <p:nvPr/>
          </p:nvSpPr>
          <p:spPr>
            <a:xfrm>
              <a:off x="68852" y="1149008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Energy Offers &amp; Bids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E4AB4B5A-30D7-4C26-6A0C-09E4DE255424}"/>
                </a:ext>
              </a:extLst>
            </p:cNvPr>
            <p:cNvSpPr/>
            <p:nvPr/>
          </p:nvSpPr>
          <p:spPr>
            <a:xfrm>
              <a:off x="68852" y="2230662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Point-to-Point</a:t>
              </a:r>
              <a:r>
                <a:rPr lang="en-US" sz="1050" dirty="0"/>
                <a:t> (PTP) Obligation Bids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F9EF8BAB-A1B4-E39A-467C-7C41B12D32F3}"/>
                </a:ext>
              </a:extLst>
            </p:cNvPr>
            <p:cNvSpPr/>
            <p:nvPr/>
          </p:nvSpPr>
          <p:spPr>
            <a:xfrm>
              <a:off x="3615568" y="1149008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Energy Awards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229E58B2-73C6-B6A9-EED3-5037B81E7345}"/>
                </a:ext>
              </a:extLst>
            </p:cNvPr>
            <p:cNvSpPr/>
            <p:nvPr/>
          </p:nvSpPr>
          <p:spPr>
            <a:xfrm>
              <a:off x="68852" y="3229695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AS Offers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ECA52CB2-962A-189F-BC9B-57D0D12E1325}"/>
                </a:ext>
              </a:extLst>
            </p:cNvPr>
            <p:cNvSpPr/>
            <p:nvPr/>
          </p:nvSpPr>
          <p:spPr>
            <a:xfrm>
              <a:off x="3615568" y="3230813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AS Awards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BA324A5E-6737-1174-564E-E1ED5D683E3F}"/>
                </a:ext>
              </a:extLst>
            </p:cNvPr>
            <p:cNvSpPr/>
            <p:nvPr/>
          </p:nvSpPr>
          <p:spPr>
            <a:xfrm>
              <a:off x="3615568" y="2189910"/>
              <a:ext cx="1362456" cy="621792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PTP Obligation Awards</a:t>
              </a:r>
            </a:p>
          </p:txBody>
        </p:sp>
        <p:sp>
          <p:nvSpPr>
            <p:cNvPr id="39" name="Arrow: Right 38">
              <a:extLst>
                <a:ext uri="{FF2B5EF4-FFF2-40B4-BE49-F238E27FC236}">
                  <a16:creationId xmlns:a16="http://schemas.microsoft.com/office/drawing/2014/main" id="{70116331-A0BB-BFEE-1226-27919912E914}"/>
                </a:ext>
              </a:extLst>
            </p:cNvPr>
            <p:cNvSpPr/>
            <p:nvPr/>
          </p:nvSpPr>
          <p:spPr>
            <a:xfrm>
              <a:off x="1431308" y="1357917"/>
              <a:ext cx="306324" cy="20742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row: Right 39">
              <a:extLst>
                <a:ext uri="{FF2B5EF4-FFF2-40B4-BE49-F238E27FC236}">
                  <a16:creationId xmlns:a16="http://schemas.microsoft.com/office/drawing/2014/main" id="{C71D5BEF-BA0C-2C68-6F78-D5206CEAAC25}"/>
                </a:ext>
              </a:extLst>
            </p:cNvPr>
            <p:cNvSpPr/>
            <p:nvPr/>
          </p:nvSpPr>
          <p:spPr>
            <a:xfrm>
              <a:off x="1431308" y="3437398"/>
              <a:ext cx="306324" cy="20742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row: Right 40">
              <a:extLst>
                <a:ext uri="{FF2B5EF4-FFF2-40B4-BE49-F238E27FC236}">
                  <a16:creationId xmlns:a16="http://schemas.microsoft.com/office/drawing/2014/main" id="{086986B1-A526-CCD3-CA68-EBFFE26134BD}"/>
                </a:ext>
              </a:extLst>
            </p:cNvPr>
            <p:cNvSpPr/>
            <p:nvPr/>
          </p:nvSpPr>
          <p:spPr>
            <a:xfrm>
              <a:off x="1431308" y="2437848"/>
              <a:ext cx="306324" cy="20742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row: Right 42">
              <a:extLst>
                <a:ext uri="{FF2B5EF4-FFF2-40B4-BE49-F238E27FC236}">
                  <a16:creationId xmlns:a16="http://schemas.microsoft.com/office/drawing/2014/main" id="{9AE30463-3706-DBF7-7879-CBE48392767A}"/>
                </a:ext>
              </a:extLst>
            </p:cNvPr>
            <p:cNvSpPr/>
            <p:nvPr/>
          </p:nvSpPr>
          <p:spPr>
            <a:xfrm>
              <a:off x="3309244" y="1356194"/>
              <a:ext cx="306324" cy="20742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A24BC259-F1AD-623A-6A0C-5B24832CAF9C}"/>
                </a:ext>
              </a:extLst>
            </p:cNvPr>
            <p:cNvSpPr/>
            <p:nvPr/>
          </p:nvSpPr>
          <p:spPr>
            <a:xfrm>
              <a:off x="3309244" y="2396979"/>
              <a:ext cx="306324" cy="20742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D30775AD-123C-4050-CF2D-CCCFC329B87D}"/>
                </a:ext>
              </a:extLst>
            </p:cNvPr>
            <p:cNvSpPr/>
            <p:nvPr/>
          </p:nvSpPr>
          <p:spPr>
            <a:xfrm>
              <a:off x="3309244" y="3443829"/>
              <a:ext cx="306324" cy="20742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5653E33C-A371-1460-BF8A-FC8B6B902C3C}"/>
                </a:ext>
              </a:extLst>
            </p:cNvPr>
            <p:cNvSpPr/>
            <p:nvPr/>
          </p:nvSpPr>
          <p:spPr>
            <a:xfrm rot="16200000">
              <a:off x="2383414" y="4082752"/>
              <a:ext cx="306324" cy="20742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387783E-CF17-4F4E-B6C5-75303D0F1038}"/>
              </a:ext>
            </a:extLst>
          </p:cNvPr>
          <p:cNvCxnSpPr/>
          <p:nvPr/>
        </p:nvCxnSpPr>
        <p:spPr>
          <a:xfrm>
            <a:off x="4518660" y="929640"/>
            <a:ext cx="0" cy="458724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06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AB7B8-76B7-EA1D-CE09-A98D98E8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169841"/>
            <a:ext cx="8458200" cy="518318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5F520-EB3F-95E9-FB62-4DD99948F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0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FABB0-2F1E-FEC3-751D-7D10750EE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DAM Timeline</a:t>
            </a:r>
          </a:p>
          <a:p>
            <a:endParaRPr lang="en-US" dirty="0"/>
          </a:p>
          <a:p>
            <a:r>
              <a:rPr lang="en-US" dirty="0"/>
              <a:t>Ancillary Service Obligations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Ancillary Service Demand Curves (ASDCs)</a:t>
            </a:r>
          </a:p>
          <a:p>
            <a:endParaRPr lang="en-US" dirty="0"/>
          </a:p>
          <a:p>
            <a:r>
              <a:rPr lang="en-US" dirty="0"/>
              <a:t>Ancillary Service (AS) Insufficiency</a:t>
            </a:r>
          </a:p>
          <a:p>
            <a:endParaRPr lang="en-US" dirty="0"/>
          </a:p>
          <a:p>
            <a:r>
              <a:rPr lang="en-US" dirty="0"/>
              <a:t>AS Submissions:</a:t>
            </a:r>
          </a:p>
          <a:p>
            <a:pPr lvl="1"/>
            <a:r>
              <a:rPr lang="en-US" dirty="0"/>
              <a:t>AS-only Offers</a:t>
            </a:r>
          </a:p>
          <a:p>
            <a:pPr lvl="1"/>
            <a:r>
              <a:rPr lang="en-US" dirty="0"/>
              <a:t>Resource-Specific AS Offers</a:t>
            </a:r>
          </a:p>
          <a:p>
            <a:pPr lvl="1"/>
            <a:r>
              <a:rPr lang="en-US" dirty="0"/>
              <a:t>Self-Arranged AS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Energy Storage Resource (ESR)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4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64033-999E-DB2C-0FD1-8F32EB641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A195A-38D2-E53B-E482-5EC253065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71EE8E-D8A2-F648-E453-9E4D1FFA2B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3" y="845313"/>
            <a:ext cx="7315834" cy="5114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149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C4755-6C21-71CD-5945-175F5520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Ancillary Service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1D01C-2ACC-E585-387F-BA005E6F6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dirty="0"/>
              <a:t>AS Obligations are calculated, using the AS plan and Load-Serving Entities (LSE) Load-Ratio Share (LRS), and posted by 0600 in the day-ahead</a:t>
            </a:r>
          </a:p>
          <a:p>
            <a:pPr lvl="1"/>
            <a:r>
              <a:rPr lang="en-US" dirty="0"/>
              <a:t>The minimum obligation is 1MW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dirty="0"/>
              <a:t>Advisory AS Obligations are calculated, using the AS plan and Load-Serving Entities (LSE) Load-Ratio Share (LRS), and posted by 0600 in the day-ahead</a:t>
            </a:r>
          </a:p>
          <a:p>
            <a:pPr lvl="1"/>
            <a:r>
              <a:rPr lang="en-US" dirty="0"/>
              <a:t>No minimum obligation </a:t>
            </a:r>
          </a:p>
          <a:p>
            <a:pPr lvl="1"/>
            <a:r>
              <a:rPr lang="en-US" dirty="0"/>
              <a:t>Final AS Obligations are calculated, using DAM Awards + Self-Arrangement, and sent to Settlements</a:t>
            </a:r>
          </a:p>
          <a:p>
            <a:pPr lvl="1"/>
            <a:r>
              <a:rPr lang="en-US" dirty="0"/>
              <a:t>Self-Arrangement over Final AS Obligation will be paid-out to QSE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E231E-EB45-AFCB-4140-42A82B868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8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50C0-A175-D8A9-A029-D33200AA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Ancillary Service Demand Curves (ASDCs)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AEB6C-A1FC-5B55-74A8-ADBD2656C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dirty="0"/>
              <a:t>AS requirement derived from AS Plan minus Self-Arranged AS</a:t>
            </a:r>
          </a:p>
          <a:p>
            <a:pPr lvl="1"/>
            <a:r>
              <a:rPr lang="en-US" dirty="0"/>
              <a:t>AS penalty costs calculated using the System-Wide Offer Cap (SWCAP)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dirty="0"/>
              <a:t>Initial DAM ASDCs will be the same as Real-Time (RT) ASDCs</a:t>
            </a:r>
          </a:p>
          <a:p>
            <a:pPr lvl="1"/>
            <a:r>
              <a:rPr lang="en-US" dirty="0"/>
              <a:t>ASDCs will shift requirements based on self-arranged AS</a:t>
            </a:r>
          </a:p>
          <a:p>
            <a:pPr lvl="2"/>
            <a:r>
              <a:rPr lang="en-US" dirty="0"/>
              <a:t>Negative self-arranged AS will shift curve to the right</a:t>
            </a:r>
          </a:p>
          <a:p>
            <a:pPr lvl="1"/>
            <a:r>
              <a:rPr lang="en-US" dirty="0"/>
              <a:t>AS penalty costs will no longer be used in the optimization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1A943-A1D9-F2C4-866B-F4547CC15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8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3F404-089D-61EF-CF00-38083C932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Ancillary Service (AS) Insufficiency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6C488-066A-54F9-43EC-E5CE57120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dirty="0"/>
              <a:t>AS insufficiency is analyzed for each AS type per hour</a:t>
            </a:r>
          </a:p>
          <a:p>
            <a:pPr lvl="1"/>
            <a:r>
              <a:rPr lang="en-US" dirty="0"/>
              <a:t>If AS insufficiency is identified</a:t>
            </a:r>
          </a:p>
          <a:p>
            <a:pPr lvl="2"/>
            <a:r>
              <a:rPr lang="en-US" dirty="0"/>
              <a:t>Run AS insufficiency procedure and then reopen the market for minimum 30 minutes to receive additional AS offers</a:t>
            </a:r>
          </a:p>
          <a:p>
            <a:pPr lvl="1"/>
            <a:r>
              <a:rPr lang="en-US" dirty="0"/>
              <a:t>Re-close DAM and re-run</a:t>
            </a:r>
          </a:p>
          <a:p>
            <a:pPr lvl="2"/>
            <a:r>
              <a:rPr lang="en-US" dirty="0"/>
              <a:t>If AS insufficiency still exists, complete the run and then run the pricing run</a:t>
            </a:r>
          </a:p>
          <a:p>
            <a:pPr lvl="3"/>
            <a:r>
              <a:rPr lang="en-US" dirty="0"/>
              <a:t>SASM and RUC will attempt to procure the insufficient quantities</a:t>
            </a:r>
          </a:p>
          <a:p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dirty="0"/>
              <a:t>AS insufficiency will no longer be needed as RT will procure the AS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BF31E-D8AE-3ADC-0493-6DCCE46FC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4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086F-1AFA-A758-F469-92190A48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Submissions: AS-only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3E3B9-B216-F86D-750A-5E54316D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sz="1600" dirty="0"/>
              <a:t>AS-Only Offers don’t currently exist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sz="1600" dirty="0"/>
              <a:t>AS-only Offers will be a new submission type that will not require a Resource link. AS qualifications will not be required for either Resource or Qualified Scheduling Entity (QSE)</a:t>
            </a:r>
          </a:p>
          <a:p>
            <a:pPr lvl="1"/>
            <a:r>
              <a:rPr lang="en-US" sz="1600" dirty="0"/>
              <a:t>AS-only Offers will be procured against their respective ASDCs</a:t>
            </a:r>
          </a:p>
          <a:p>
            <a:pPr lvl="1"/>
            <a:r>
              <a:rPr lang="en-US" sz="1600" dirty="0"/>
              <a:t>Multi-hour and fixed blocks will not be permitted</a:t>
            </a:r>
          </a:p>
          <a:p>
            <a:pPr lvl="1"/>
            <a:r>
              <a:rPr lang="en-US" sz="1600" dirty="0"/>
              <a:t>5 offer blocks will be allowed for single part AS-Only Offers</a:t>
            </a:r>
          </a:p>
          <a:p>
            <a:pPr lvl="2"/>
            <a:r>
              <a:rPr lang="en-US" dirty="0"/>
              <a:t>REGUP</a:t>
            </a:r>
          </a:p>
          <a:p>
            <a:pPr lvl="2"/>
            <a:r>
              <a:rPr lang="en-US" dirty="0"/>
              <a:t>REGDN</a:t>
            </a:r>
          </a:p>
          <a:p>
            <a:pPr lvl="2"/>
            <a:r>
              <a:rPr lang="en-US" dirty="0"/>
              <a:t>RRSPFR</a:t>
            </a:r>
          </a:p>
          <a:p>
            <a:pPr lvl="2"/>
            <a:r>
              <a:rPr lang="en-US" dirty="0"/>
              <a:t>Online NSPIN</a:t>
            </a:r>
          </a:p>
          <a:p>
            <a:pPr lvl="2"/>
            <a:r>
              <a:rPr lang="en-US" dirty="0"/>
              <a:t>Online ECRS</a:t>
            </a:r>
          </a:p>
          <a:p>
            <a:pPr lvl="1"/>
            <a:r>
              <a:rPr lang="en-US" sz="1600" dirty="0"/>
              <a:t>Quantity minimum of 0.1MW; Pricing between $0/MW and DAM SWCAP</a:t>
            </a:r>
          </a:p>
          <a:p>
            <a:pPr lvl="1"/>
            <a:r>
              <a:rPr lang="en-US" sz="1600" dirty="0"/>
              <a:t>New Credit Exposure calculation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9AB39-08AD-45BE-15F8-06C4DCF4B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6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AA0A2-8F3A-BDE2-B8F3-244B46B9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Submissions: Resource-Specific AS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E7B9D-42EC-E010-2524-0D01B4B73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dirty="0"/>
              <a:t>Procurement against AS requirement while considering AS penalty costs</a:t>
            </a:r>
          </a:p>
          <a:p>
            <a:pPr lvl="1"/>
            <a:r>
              <a:rPr lang="en-US" dirty="0"/>
              <a:t>Resource linked AS Offers require Resource and QSE AS qualifications</a:t>
            </a:r>
          </a:p>
          <a:p>
            <a:pPr lvl="1"/>
            <a:r>
              <a:rPr lang="en-US" dirty="0"/>
              <a:t>AS Offers may be inclusive or exclusive of each other or Energy Offer Curve (EOC); 5 blocks available </a:t>
            </a:r>
          </a:p>
          <a:p>
            <a:pPr lvl="1"/>
            <a:r>
              <a:rPr lang="en-US" dirty="0"/>
              <a:t>Quantity minimum of 0.1MW; Pricing between $0/MW and SWCAP</a:t>
            </a:r>
          </a:p>
          <a:p>
            <a:pPr lvl="1"/>
            <a:r>
              <a:rPr lang="en-US" dirty="0"/>
              <a:t>FRRS qualified Resources have a system-wide limit for Up and Down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dirty="0"/>
              <a:t>Procurement against DAM ASCDs</a:t>
            </a:r>
          </a:p>
          <a:p>
            <a:pPr lvl="1"/>
            <a:r>
              <a:rPr lang="en-US" dirty="0"/>
              <a:t>Pricing between $0/MW and DAM SWCAP</a:t>
            </a:r>
          </a:p>
          <a:p>
            <a:pPr lvl="1"/>
            <a:r>
              <a:rPr lang="en-US" dirty="0"/>
              <a:t>FRRS will not longer be a valid option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50EC6-88D1-28F4-D4EA-5B60BCB48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09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AA0A2-8F3A-BDE2-B8F3-244B46B9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Submissions: Self-Arranged 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E7B9D-42EC-E010-2524-0D01B4B73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  <a:p>
            <a:pPr lvl="1"/>
            <a:r>
              <a:rPr lang="en-US" dirty="0"/>
              <a:t>Self-Arranged AS subtracted from AS plan to determine AS requirement</a:t>
            </a:r>
          </a:p>
          <a:p>
            <a:pPr lvl="1"/>
            <a:r>
              <a:rPr lang="en-US" dirty="0"/>
              <a:t>Submissions exceeding the AS Obligation is allowed (up to)</a:t>
            </a:r>
          </a:p>
          <a:p>
            <a:pPr lvl="2"/>
            <a:r>
              <a:rPr lang="en-US" dirty="0"/>
              <a:t>Regulation: 25MW</a:t>
            </a:r>
          </a:p>
          <a:p>
            <a:pPr lvl="2"/>
            <a:r>
              <a:rPr lang="en-US" dirty="0"/>
              <a:t>RRS and ECRS: 100 MW</a:t>
            </a:r>
          </a:p>
          <a:p>
            <a:pPr lvl="2"/>
            <a:r>
              <a:rPr lang="en-US" dirty="0"/>
              <a:t>NSPIN: 50 MW</a:t>
            </a:r>
          </a:p>
          <a:p>
            <a:pPr lvl="1"/>
            <a:endParaRPr lang="en-US" dirty="0"/>
          </a:p>
          <a:p>
            <a:r>
              <a:rPr lang="en-US" dirty="0"/>
              <a:t>RTC+B Structure</a:t>
            </a:r>
          </a:p>
          <a:p>
            <a:pPr lvl="1"/>
            <a:r>
              <a:rPr lang="en-US" dirty="0"/>
              <a:t>Self-arrangement AS exceeding their advisory AS Obligation will no longer be allowed</a:t>
            </a:r>
          </a:p>
          <a:p>
            <a:pPr lvl="1"/>
            <a:r>
              <a:rPr lang="en-US" dirty="0"/>
              <a:t>Negative Self-Arranged AS will be considered price takers on each respective ASDC</a:t>
            </a:r>
          </a:p>
          <a:p>
            <a:pPr lvl="1"/>
            <a:r>
              <a:rPr lang="en-US" dirty="0"/>
              <a:t>Self-Arranged AS beyond the final AS Obligation will be paid at it’s corresponding AS MCPC</a:t>
            </a:r>
          </a:p>
          <a:p>
            <a:pPr lvl="1"/>
            <a:r>
              <a:rPr lang="en-US" dirty="0"/>
              <a:t>AS trades submitted above their Self-Arrangement will be charged if not corrected by the end of the Adjustment Period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50EC6-88D1-28F4-D4EA-5B60BCB48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8368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8d5ee879-813f-4fb9-b7c2-a59846c21aeb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7680</TotalTime>
  <Words>818</Words>
  <Application>Microsoft Office PowerPoint</Application>
  <PresentationFormat>On-screen Show (4:3)</PresentationFormat>
  <Paragraphs>149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Agenda</vt:lpstr>
      <vt:lpstr>DAM Timeline</vt:lpstr>
      <vt:lpstr>Ancillary Service Obligations</vt:lpstr>
      <vt:lpstr>Ancillary Service Demand Curves (ASDCs)</vt:lpstr>
      <vt:lpstr>Ancillary Service (AS) Insufficiency </vt:lpstr>
      <vt:lpstr>AS Submissions: AS-only Offers</vt:lpstr>
      <vt:lpstr>AS Submissions: Resource-Specific AS Offers</vt:lpstr>
      <vt:lpstr>AS Submissions: Self-Arranged AS </vt:lpstr>
      <vt:lpstr>Energy Storage Resource (ESR)</vt:lpstr>
      <vt:lpstr>DAM transition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Moreno, Alfredo</cp:lastModifiedBy>
  <cp:revision>8</cp:revision>
  <cp:lastPrinted>2017-10-10T21:31:05Z</cp:lastPrinted>
  <dcterms:created xsi:type="dcterms:W3CDTF">2016-01-21T15:20:31Z</dcterms:created>
  <dcterms:modified xsi:type="dcterms:W3CDTF">2025-04-17T22:13:24Z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