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74" r:id="rId3"/>
    <p:sldId id="275" r:id="rId4"/>
    <p:sldId id="2944" r:id="rId5"/>
    <p:sldId id="2945" r:id="rId6"/>
    <p:sldId id="333" r:id="rId7"/>
    <p:sldId id="277" r:id="rId8"/>
    <p:sldId id="2943" r:id="rId9"/>
    <p:sldId id="2946" r:id="rId10"/>
    <p:sldId id="334" r:id="rId11"/>
    <p:sldId id="278" r:id="rId12"/>
    <p:sldId id="327" r:id="rId13"/>
    <p:sldId id="335" r:id="rId14"/>
    <p:sldId id="332" r:id="rId15"/>
    <p:sldId id="329" r:id="rId16"/>
    <p:sldId id="2950" r:id="rId17"/>
    <p:sldId id="2951" r:id="rId18"/>
    <p:sldId id="2952" r:id="rId19"/>
    <p:sldId id="2948" r:id="rId20"/>
    <p:sldId id="330" r:id="rId21"/>
    <p:sldId id="589" r:id="rId22"/>
    <p:sldId id="323" r:id="rId23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2F1F50-3AD4-79E7-4A11-64775C7C043B}" name="Smith, Nathan" initials="NS" userId="S::Nathan.Smith@ercot.com::2fcbad6d-5a44-47b3-960d-4f4d0717f109" providerId="AD"/>
  <p188:author id="{AE0D528A-27EB-A1C2-9572-55229C3671D4}" name="ERCOT" initials="ERCOT" userId="ERCOT" providerId="None"/>
  <p188:author id="{A85710C1-6D33-0D1C-EE2B-566498ED65D1}" name="Pataray, Anthony" initials="AP" userId="S::Anthony.Pataray@ercot.com::a5831241-6a81-4fc8-af1d-ae41f1cc94ce" providerId="AD"/>
  <p188:author id="{43831BD2-3014-FC08-390A-9936949E1516}" name="Maggio, Dave" initials="DM" userId="S::David.Maggio@ercot.com::ac169136-3d92-4093-a1ee-cd2fa0ab6301" providerId="AD"/>
  <p188:author id="{BEE87AFB-7967-69CF-734C-6E6CC07B8BF7}" name="Ragsdale, Kenneth" initials="KR" userId="S::Kenneth.Ragsdale@ercot.com::d1bf57d2-decc-44c5-8949-ae28e3ed5ea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19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4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75766"/>
            <a:ext cx="11379200" cy="4844268"/>
          </a:xfrm>
          <a:prstGeom prst="rect">
            <a:avLst/>
          </a:prstGeom>
        </p:spPr>
        <p:txBody>
          <a:bodyPr/>
          <a:lstStyle>
            <a:lvl1pPr>
              <a:buFont typeface="+mj-lt"/>
              <a:buAutoNum type="arabicParenR"/>
              <a:defRPr sz="1800">
                <a:solidFill>
                  <a:schemeClr val="tx2"/>
                </a:solidFill>
              </a:defRPr>
            </a:lvl1pPr>
            <a:lvl2pPr marL="800100" indent="-342900">
              <a:buFont typeface="+mj-lt"/>
              <a:buAutoNum type="alphaLcParenR"/>
              <a:defRPr sz="1600">
                <a:solidFill>
                  <a:schemeClr val="tx2"/>
                </a:solidFill>
              </a:defRPr>
            </a:lvl2pPr>
            <a:lvl3pPr marL="13144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3pPr>
            <a:lvl4pPr marL="17716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4pPr>
            <a:lvl5pPr marL="22288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9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30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1146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11652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ERCOTLRandSODG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/traini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5/31/ERCOT_Nodal_ICCP_Communications_Handbook_V4.03.docx" TargetMode="External"/><Relationship Id="rId2" Type="http://schemas.openxmlformats.org/officeDocument/2006/relationships/hyperlink" Target="https://www.ercot.com/committees/tac/rtcbtf/training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ommittees/tac/rtcbtf/traini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92487" y="2413338"/>
            <a:ext cx="76431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" panose="020B0604020202020204"/>
              </a:rPr>
              <a:t>Load Resource Overview and Changes Introduced With the Real-Time Co-Optimization 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Anthony Pataray</a:t>
            </a: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Demand Integration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June 9</a:t>
            </a:r>
            <a:r>
              <a:rPr lang="en-US" baseline="30000" dirty="0">
                <a:solidFill>
                  <a:srgbClr val="5B6770"/>
                </a:solidFill>
                <a:latin typeface="Arial" panose="020B0604020202020204"/>
              </a:rPr>
              <a:t>th</a:t>
            </a: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, 2025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ERCOT Public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9603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 and Operational Changes for NCLRs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Telemetry is critical</a:t>
            </a:r>
          </a:p>
          <a:p>
            <a:pPr lvl="1"/>
            <a:r>
              <a:rPr lang="en-US" dirty="0"/>
              <a:t>NPC, LPC, Resource Status and Ramp Rates are key input data used in the procurement process.</a:t>
            </a:r>
          </a:p>
          <a:p>
            <a:r>
              <a:rPr lang="en-US" dirty="0"/>
              <a:t>Awards for AS will be subject to limits/constraints for each service type; e.g. additional awards for RRS-UFR </a:t>
            </a:r>
          </a:p>
          <a:p>
            <a:r>
              <a:rPr lang="en-US" dirty="0"/>
              <a:t>Supplemental Ancillary Service Market Process or SASM has been eliminated</a:t>
            </a:r>
          </a:p>
          <a:p>
            <a:r>
              <a:rPr lang="en-US" dirty="0"/>
              <a:t>NCLRs may self-provide RRS and ECRS subject to validation rules:</a:t>
            </a:r>
          </a:p>
          <a:p>
            <a:pPr lvl="1"/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Under-frequency relays must be armed</a:t>
            </a:r>
          </a:p>
          <a:p>
            <a:pPr lvl="1"/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Load Resources are validated against telemetered AS capabilities</a:t>
            </a:r>
          </a:p>
          <a:p>
            <a:pPr lvl="1"/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The amount of RRS and ECRS a QSE self-provides must not be more than the QSEs total Ancillary Service position (including awards, self-arranged amounts, and trades)</a:t>
            </a:r>
          </a:p>
          <a:p>
            <a:r>
              <a:rPr lang="en-US" dirty="0"/>
              <a:t>Note that awards can be partial amounts of AS (e.g. 20 MW offer; 20 MW capability; 10 MW award) </a:t>
            </a:r>
          </a:p>
          <a:p>
            <a:r>
              <a:rPr lang="en-US" dirty="0"/>
              <a:t>QSEs can update AS offers for the operating hour in the operating hour</a:t>
            </a:r>
            <a:endParaRPr lang="en-US" i="1" dirty="0">
              <a:solidFill>
                <a:schemeClr val="accent6"/>
              </a:solidFill>
            </a:endParaRPr>
          </a:p>
          <a:p>
            <a:r>
              <a:rPr lang="en-US" dirty="0"/>
              <a:t>SCED will use a proxy offer for AS if NCLR is showing status of ONL, has headroom, and no offer submitted or offer does not cover the amount of AS available from the NCLR</a:t>
            </a:r>
          </a:p>
          <a:p>
            <a:r>
              <a:rPr lang="en-US" dirty="0"/>
              <a:t>AS Awards published is the sum of self provided AS and any extra AS Award subject to headroom availability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78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and Recall for NCLRs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851480"/>
            <a:ext cx="11354280" cy="5290528"/>
          </a:xfrm>
        </p:spPr>
        <p:txBody>
          <a:bodyPr/>
          <a:lstStyle/>
          <a:p>
            <a:r>
              <a:rPr lang="en-US" dirty="0"/>
              <a:t>No Group Assignments for deployment or recall </a:t>
            </a:r>
          </a:p>
          <a:p>
            <a:r>
              <a:rPr lang="en-US" dirty="0"/>
              <a:t>Manual deployment for Non-Spin, ECRS and RRS is done similarly today:</a:t>
            </a:r>
          </a:p>
          <a:p>
            <a:pPr lvl="1"/>
            <a:r>
              <a:rPr lang="en-US" dirty="0"/>
              <a:t>Operator dials in a MW value, e.g. 500 MW, and then the AS Deployment manager issues resource specific instructions:</a:t>
            </a:r>
          </a:p>
          <a:p>
            <a:pPr lvl="2"/>
            <a:r>
              <a:rPr lang="en-US" dirty="0"/>
              <a:t>Non-Spin</a:t>
            </a:r>
          </a:p>
          <a:p>
            <a:pPr lvl="2"/>
            <a:r>
              <a:rPr lang="en-US" dirty="0"/>
              <a:t>ECRSM – No relay or relay not armed, then</a:t>
            </a:r>
          </a:p>
          <a:p>
            <a:pPr lvl="2"/>
            <a:r>
              <a:rPr lang="en-US" dirty="0"/>
              <a:t>ECRSM – UFR armed, then</a:t>
            </a:r>
          </a:p>
          <a:p>
            <a:pPr lvl="2"/>
            <a:r>
              <a:rPr lang="en-US" dirty="0"/>
              <a:t>ECRSM and RRS-UFR – both deployed at the same time when NCLR has an armed UFR, then</a:t>
            </a:r>
          </a:p>
          <a:p>
            <a:pPr lvl="2"/>
            <a:r>
              <a:rPr lang="en-US" dirty="0"/>
              <a:t>RRS-UFR</a:t>
            </a:r>
          </a:p>
          <a:p>
            <a:r>
              <a:rPr lang="en-US" dirty="0"/>
              <a:t>The 3-hour return to service was a compliance metric that has been eliminated</a:t>
            </a:r>
          </a:p>
          <a:p>
            <a:pPr lvl="1"/>
            <a:r>
              <a:rPr lang="en-US" dirty="0"/>
              <a:t>AS positions for future hour are financial, so this compliance metric is no longer applicable</a:t>
            </a:r>
          </a:p>
          <a:p>
            <a:pPr lvl="1"/>
            <a:endParaRPr lang="en-US" sz="500" dirty="0"/>
          </a:p>
          <a:p>
            <a:pPr marL="0" indent="0">
              <a:buNone/>
            </a:pPr>
            <a:r>
              <a:rPr lang="en-US" dirty="0"/>
              <a:t>Conditions not affected by RTC:</a:t>
            </a:r>
          </a:p>
          <a:p>
            <a:pPr lvl="1"/>
            <a:r>
              <a:rPr lang="en-US" dirty="0"/>
              <a:t>Deployment instructions are resource specific and done by XML instruction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NCLRs need to remain deployed until recalled </a:t>
            </a:r>
          </a:p>
          <a:p>
            <a:pPr lvl="1"/>
            <a:r>
              <a:rPr lang="en-US" dirty="0"/>
              <a:t>Once deployed, NCLRs are subject to an Imbalance charge similar to today </a:t>
            </a:r>
          </a:p>
          <a:p>
            <a:pPr lvl="1"/>
            <a:r>
              <a:rPr lang="en-US" dirty="0"/>
              <a:t>Once recalled, it’s important to cover AS financial position by returning to service or covering any shortage thru allowed substitution or market trades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2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 for 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r>
              <a:rPr lang="en-US" dirty="0"/>
              <a:t>CLR is evaluated against UDSP instead of UDBP</a:t>
            </a:r>
          </a:p>
          <a:p>
            <a:r>
              <a:rPr lang="en-US" dirty="0"/>
              <a:t>Performance is based on CLREDP methodology in Section 8 of the Protocols </a:t>
            </a:r>
            <a:r>
              <a:rPr lang="en-US" i="1" dirty="0">
                <a:solidFill>
                  <a:srgbClr val="FF0000"/>
                </a:solidFill>
              </a:rPr>
              <a:t>(no change)</a:t>
            </a:r>
          </a:p>
          <a:p>
            <a:r>
              <a:rPr lang="en-US" dirty="0"/>
              <a:t>Evaluated for PFR response to FMEs if qualified for RRS and/or Regulation </a:t>
            </a:r>
            <a:r>
              <a:rPr lang="en-US" i="1" dirty="0">
                <a:solidFill>
                  <a:srgbClr val="FF0000"/>
                </a:solidFill>
              </a:rPr>
              <a:t>(no change)</a:t>
            </a:r>
          </a:p>
          <a:p>
            <a:r>
              <a:rPr lang="en-US" dirty="0"/>
              <a:t>No change to compliance metrics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66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 for NCLRs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5"/>
            <a:ext cx="10412442" cy="50921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 Change with RTC but reminder:</a:t>
            </a:r>
          </a:p>
          <a:p>
            <a:r>
              <a:rPr lang="en-US" dirty="0"/>
              <a:t>Evaluate QSE level and Resource Specific event performance from time of deployment to recall instruction 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Baseline capacity uses a 5 min average of NPF prior to instruction date/time stamp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Instructed capacity is part of the XML instruction 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Resource deployment performance must be greater than 95% of instructed value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Evaluation also looks at over-performance and should be less than 150% of instructed value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Failures fall into the following categories </a:t>
            </a:r>
          </a:p>
          <a:p>
            <a:pPr lvl="1"/>
            <a:r>
              <a:rPr lang="en-US" dirty="0"/>
              <a:t>Fail to deploy based on ramp time limit </a:t>
            </a:r>
          </a:p>
          <a:p>
            <a:pPr lvl="1"/>
            <a:r>
              <a:rPr lang="en-US" dirty="0"/>
              <a:t>Fail to meet the 95% minimum requirement</a:t>
            </a:r>
          </a:p>
          <a:p>
            <a:pPr lvl="1"/>
            <a:r>
              <a:rPr lang="en-US" dirty="0"/>
              <a:t>Exceed the 150% limit particularly for RRS and ECRS (excess UFR response)</a:t>
            </a:r>
          </a:p>
          <a:p>
            <a:pPr lvl="1"/>
            <a:r>
              <a:rPr lang="en-US" dirty="0"/>
              <a:t>Fail to remain deployed/return to service prior to getting a recall instruction</a:t>
            </a:r>
          </a:p>
          <a:p>
            <a:r>
              <a:rPr lang="en-US" dirty="0"/>
              <a:t>Suspensions remain the same (2 failures with 365 days and the NCLR may be suspended)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55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r>
              <a:rPr lang="en-US" dirty="0"/>
              <a:t>NCLR Deployment Performance Report for AS (NSRS, ECRS and RRS) are done monthly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QSE Level Report is done on a pass/fail basis for each event– secure report</a:t>
            </a:r>
          </a:p>
          <a:p>
            <a:pPr lvl="2" indent="-342900">
              <a:buFont typeface="+mj-lt"/>
              <a:buAutoNum type="arabicPeriod"/>
            </a:pPr>
            <a:r>
              <a:rPr lang="en-US" sz="1800" dirty="0"/>
              <a:t>Individual report for all QSEs for RRS and ECRS and then a 2nd Report for Non-Spin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Resource specific report done for each QSE on a pass/fail basis – certified report</a:t>
            </a:r>
          </a:p>
          <a:p>
            <a:pPr lvl="2" indent="-342900">
              <a:buFont typeface="+mj-lt"/>
              <a:buAutoNum type="arabicPeriod"/>
            </a:pPr>
            <a:r>
              <a:rPr lang="en-US" sz="1800" dirty="0"/>
              <a:t>Individual report for each QSE for RRS and ECRS and then a 2nd report for each QSE showing all NCLRs providing Non-Spin</a:t>
            </a:r>
          </a:p>
          <a:p>
            <a:pPr>
              <a:buFont typeface="+mj-lt"/>
              <a:buAutoNum type="arabicParenR"/>
            </a:pPr>
            <a:r>
              <a:rPr lang="en-US" dirty="0"/>
              <a:t>CLR Deployment Performance Report for AS (NSRS, ECRS and RRS) are done monthly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Monthly report on CLREDP performance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Event Performance for FMEs and PFR response from CLRs (if required)</a:t>
            </a:r>
          </a:p>
          <a:p>
            <a:pPr>
              <a:buFont typeface="+mj-lt"/>
              <a:buAutoNum type="arabicParenR"/>
            </a:pPr>
            <a:r>
              <a:rPr lang="en-US" dirty="0"/>
              <a:t>Market Participation Report for all Load Resource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Monthly report for LR Awards in RTM providing AS, broken down by type (NCLR and CLRs), CMZ and Delivery Hour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72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ADB08-E345-1897-0BFA-EF9A14E83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B580-3090-F76A-6EFB-1C50C4FA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Self-Provision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B9FAA-E815-412D-1EBF-98D3E39CD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F5C0C9-38E2-A851-8493-EC1FB3E1F851}"/>
              </a:ext>
            </a:extLst>
          </p:cNvPr>
          <p:cNvSpPr txBox="1">
            <a:spLocks/>
          </p:cNvSpPr>
          <p:nvPr/>
        </p:nvSpPr>
        <p:spPr>
          <a:xfrm>
            <a:off x="457200" y="1006866"/>
            <a:ext cx="11379200" cy="484426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next few example scenarios, please assume the following:</a:t>
            </a:r>
          </a:p>
          <a:p>
            <a:endParaRPr lang="en-US" dirty="0"/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All load resources are fully qualified for RRS UFR, RRS FFR and ECRS operating with a UFR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All load resources have standard/acceptable offers submitted to SCED in real time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All ECRS Awards in this set of scenarios are for </a:t>
            </a:r>
            <a:r>
              <a:rPr lang="en-US" u="sng" dirty="0">
                <a:solidFill>
                  <a:srgbClr val="5B6770"/>
                </a:solidFill>
                <a:latin typeface="Arial" panose="020B0604020202020204"/>
              </a:rPr>
              <a:t>ECRS operating with a UFR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45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DFB8C-2637-B5DB-E46A-99BCE5F73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FED47-4E79-711B-AEDA-9FB8134B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5E10-9FCC-7F5E-3E75-B6B3F06AD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D9E07E2-D25D-FC26-4A0A-CFA820D5E6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78659" y="2117209"/>
          <a:ext cx="10634682" cy="2972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026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2916602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417631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1554745">
                <a:tc>
                  <a:txBody>
                    <a:bodyPr/>
                    <a:lstStyle/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NCLR_1 is qualified to provide 15 MW. </a:t>
                      </a: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 awards NCLR_1 with 10MW RRS. </a:t>
                      </a: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QSE also has additional 5MW RRS Position via RRS Trades.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NCLR_1 Telemetry needs to show: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= ONL,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MPC &gt;= NPF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NPF-LPC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 capability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 self-provided telemetry = 15 MW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will respect the 15 MW self-provided RRS and award the resource 15 MW RRS UFR.</a:t>
                      </a: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31025C-A552-C0B9-92F3-2BC1D518C113}"/>
              </a:ext>
            </a:extLst>
          </p:cNvPr>
          <p:cNvSpPr txBox="1"/>
          <p:nvPr/>
        </p:nvSpPr>
        <p:spPr>
          <a:xfrm>
            <a:off x="778659" y="5330837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64E98-9FB2-1094-098F-EA058AEF3C07}"/>
              </a:ext>
            </a:extLst>
          </p:cNvPr>
          <p:cNvSpPr txBox="1">
            <a:spLocks/>
          </p:cNvSpPr>
          <p:nvPr/>
        </p:nvSpPr>
        <p:spPr>
          <a:xfrm>
            <a:off x="406400" y="1161007"/>
            <a:ext cx="11379200" cy="6987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NCLR_1 has a 15 MW RRS AS Position, 10 MW from DAM award and 5 MW from RRS Trade  </a:t>
            </a:r>
          </a:p>
        </p:txBody>
      </p:sp>
    </p:spTree>
    <p:extLst>
      <p:ext uri="{BB962C8B-B14F-4D97-AF65-F5344CB8AC3E}">
        <p14:creationId xmlns:p14="http://schemas.microsoft.com/office/powerpoint/2010/main" val="2945697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DE8F8-E23C-0265-6CFE-C8609B6EC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F1BF9-F448-247E-8664-D866031D7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and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4A0B4-7E25-B49B-9D2A-6D4CF6FD7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06C264C-DB0F-18C9-6AFE-23EB680BB6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78659" y="2117208"/>
          <a:ext cx="10634682" cy="342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026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2916602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074821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1168283">
                <a:tc>
                  <a:txBody>
                    <a:bodyPr/>
                    <a:lstStyle/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NCLR_2 has NO HEADROOM and the following AS positions:</a:t>
                      </a:r>
                    </a:p>
                    <a:p>
                      <a:pPr marL="628650" lvl="2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MW of RRS</a:t>
                      </a:r>
                    </a:p>
                    <a:p>
                      <a:pPr marL="628650" lvl="2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MW of ECRS</a:t>
                      </a: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NCLR_2 is telemetering enough capability (NPF-LPC) to cover its self-provided amounts, and enough capability to meet its self-provided telemetered amounts. The resource is awarded 25 MW of RRS and 10 MW of ECRS. 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  <a:tr h="1177846"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NCLR_3 HAS headroom and the following AS positions:</a:t>
                      </a:r>
                    </a:p>
                    <a:p>
                      <a:pPr marL="628650" marR="0" lvl="2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MW of RRS</a:t>
                      </a:r>
                    </a:p>
                    <a:p>
                      <a:pPr marL="628650" marR="0" lvl="2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MW of ECRS</a:t>
                      </a:r>
                    </a:p>
                    <a:p>
                      <a:pPr marL="628650" marR="0" lvl="2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2.5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10~25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NCLR_3 has 15 additional MW of capacity. The resource will be awarded at least 10 MW of RRS as it is self-providing 10 MW. In this scenario the resource is awarded 10-25 MW of RRS due to additional capacity telemetered.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NCLR_3 is awarded 25 MW of ECRS as it is telemetering 25 MW of capability and self-providing 25 MW of ECRS.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1010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919AF30-A6EC-8859-32B3-A31D9AAC9FB7}"/>
              </a:ext>
            </a:extLst>
          </p:cNvPr>
          <p:cNvSpPr txBox="1"/>
          <p:nvPr/>
        </p:nvSpPr>
        <p:spPr>
          <a:xfrm>
            <a:off x="778659" y="5696993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0E363-7E6D-7350-8AD0-7683BD40FA34}"/>
              </a:ext>
            </a:extLst>
          </p:cNvPr>
          <p:cNvSpPr txBox="1">
            <a:spLocks/>
          </p:cNvSpPr>
          <p:nvPr/>
        </p:nvSpPr>
        <p:spPr>
          <a:xfrm>
            <a:off x="406400" y="1161007"/>
            <a:ext cx="11379200" cy="6987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NCLR_2 has AS Positions of 25 MW RRS and 10 MW of ECRS with no additional room to provide 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NCLR_3 has AS Positions of 10 MW RRS and 25 MW of ECRS </a:t>
            </a:r>
            <a:r>
              <a:rPr lang="en-US" u="sng" dirty="0"/>
              <a:t>with</a:t>
            </a:r>
            <a:r>
              <a:rPr lang="en-US" dirty="0"/>
              <a:t> additional headroom to provide AS.</a:t>
            </a:r>
          </a:p>
        </p:txBody>
      </p:sp>
    </p:spTree>
    <p:extLst>
      <p:ext uri="{BB962C8B-B14F-4D97-AF65-F5344CB8AC3E}">
        <p14:creationId xmlns:p14="http://schemas.microsoft.com/office/powerpoint/2010/main" val="1132832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12D6-CE27-7F5E-5351-52A8C95E1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A5E0-3DA0-6E12-3242-7E40078F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EF8D7-B85F-1BE7-14BF-D4520A0BF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A0793BF-519A-ABA4-5420-CFE6A90F6A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295253"/>
              </p:ext>
            </p:extLst>
          </p:nvPr>
        </p:nvGraphicFramePr>
        <p:xfrm>
          <a:off x="778659" y="1706946"/>
          <a:ext cx="10816310" cy="3888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026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34670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5621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3098230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53984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755416">
                <a:tc>
                  <a:txBody>
                    <a:bodyPr/>
                    <a:lstStyle/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NCLR_4 carries 30 MW of self-provision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NCLR_4 was awarded 30 MW of RRS while self-providing 30 MW. The resource has additional headroom, but the capability to provide RRS UFR is set to 30 MW. The resource will be awarded 30 MW.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  <a:tr h="755416"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NCLR_5 does not self-provide RRS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Dis-Arm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Despite telemetering 15 MW RRS capability, NCLR_5 is not awarded RRS due to UFR status set to dis-armed.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26981"/>
                  </a:ext>
                </a:extLst>
              </a:tr>
              <a:tr h="837617"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NCLR_6 carries 20 MW of self-provision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20~30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NCLR_6 telemetered a RRS capability of 30MW and self-provided 20MW of RRS. The resource will be awarded at least 20 MW, due to self-provided telemetry of 20 MW, and up to 30 MW as its capability to provide RRS UFR is set to 30 MW and has ample capacity.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81491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5CC66DB-3D53-D9BE-1B04-B622CD97EFB1}"/>
              </a:ext>
            </a:extLst>
          </p:cNvPr>
          <p:cNvSpPr txBox="1"/>
          <p:nvPr/>
        </p:nvSpPr>
        <p:spPr>
          <a:xfrm>
            <a:off x="778659" y="5676686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25A26-A3B6-10FC-CD9C-A23844C9F80A}"/>
              </a:ext>
            </a:extLst>
          </p:cNvPr>
          <p:cNvSpPr txBox="1">
            <a:spLocks/>
          </p:cNvSpPr>
          <p:nvPr/>
        </p:nvSpPr>
        <p:spPr>
          <a:xfrm>
            <a:off x="406400" y="977054"/>
            <a:ext cx="11379200" cy="6987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QSE 1 is awarded 50 MW of RRS UFR in the Day Ahead. QSE 1 has 3 Load Resources with 100 MW of capability in its portfolio to spread the 50 MW obligation across.</a:t>
            </a:r>
          </a:p>
        </p:txBody>
      </p:sp>
    </p:spTree>
    <p:extLst>
      <p:ext uri="{BB962C8B-B14F-4D97-AF65-F5344CB8AC3E}">
        <p14:creationId xmlns:p14="http://schemas.microsoft.com/office/powerpoint/2010/main" val="3262942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for more info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Demand Integration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ERCOTLRandSODG@ercot.com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Mark Patterson</a:t>
            </a:r>
          </a:p>
          <a:p>
            <a:pPr marL="0" indent="0" algn="ctr">
              <a:buNone/>
            </a:pPr>
            <a:r>
              <a:rPr lang="en-US" dirty="0"/>
              <a:t>Anthony Pataray</a:t>
            </a:r>
          </a:p>
          <a:p>
            <a:pPr marL="0" indent="0" algn="ctr">
              <a:buNone/>
            </a:pPr>
            <a:r>
              <a:rPr lang="en-US" dirty="0"/>
              <a:t>Donald House</a:t>
            </a:r>
          </a:p>
          <a:p>
            <a:pPr marL="0" indent="0" algn="ctr">
              <a:buNone/>
            </a:pPr>
            <a:r>
              <a:rPr lang="en-US" dirty="0"/>
              <a:t>Franky Wong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7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762000"/>
            <a:ext cx="9719733" cy="533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Key changes implemented with the RTCB project affecting Load Resources (LRs), their Resource Entities, and Qualified Scheduling Entities (QSEs)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Terms and Concepts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Introduction to Self-Provision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Day-Ahead Market (DAM)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Telemetry Changes for NCLRs and CLRs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Real-Time Market (RTM) and Operational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Deployment and Recall of Load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Performance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Monthly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 Time Self-Provision Examples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not an all-encompassing review of changes – Focus is on LRs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13139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6B892-42C2-DF43-EFC5-C83E034A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Training videos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DEC20-8C60-1FAB-D904-FACE9FD52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C7BC55FE-AB7F-5163-D6D4-4F16371BB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785869"/>
            <a:ext cx="8753476" cy="52862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C90715-8F13-21C5-8710-98ABB1751136}"/>
              </a:ext>
            </a:extLst>
          </p:cNvPr>
          <p:cNvSpPr txBox="1"/>
          <p:nvPr/>
        </p:nvSpPr>
        <p:spPr>
          <a:xfrm>
            <a:off x="2729638" y="6096000"/>
            <a:ext cx="75844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RTC Training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3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321" y="1028700"/>
            <a:ext cx="4977441" cy="4800600"/>
          </a:xfrm>
        </p:spPr>
        <p:txBody>
          <a:bodyPr/>
          <a:lstStyle/>
          <a:p>
            <a:r>
              <a:rPr lang="en-US" sz="1600" dirty="0"/>
              <a:t>Ancillary Services (AS)</a:t>
            </a:r>
          </a:p>
          <a:p>
            <a:r>
              <a:rPr lang="en-US" sz="1600" dirty="0"/>
              <a:t>Ancillary Service Demand Curve (ASDC)</a:t>
            </a:r>
          </a:p>
          <a:p>
            <a:r>
              <a:rPr lang="en-US" sz="1600" dirty="0"/>
              <a:t>Controllable Load Resource (CLR)</a:t>
            </a:r>
          </a:p>
          <a:p>
            <a:r>
              <a:rPr lang="en-US" sz="1600" dirty="0"/>
              <a:t>Current Operating Plan (COP)</a:t>
            </a:r>
          </a:p>
          <a:p>
            <a:r>
              <a:rPr lang="en-US" sz="1600" dirty="0"/>
              <a:t>Day-Ahead Market (DAM)</a:t>
            </a:r>
          </a:p>
          <a:p>
            <a:r>
              <a:rPr lang="en-US" sz="1600" dirty="0"/>
              <a:t>ERCOT Contingency Reserve Service (ECRS)</a:t>
            </a:r>
          </a:p>
          <a:p>
            <a:r>
              <a:rPr lang="en-US" sz="1600" dirty="0"/>
              <a:t>High Sustained Limit (HSL)</a:t>
            </a:r>
          </a:p>
          <a:p>
            <a:r>
              <a:rPr lang="en-US" sz="1600" dirty="0"/>
              <a:t>Load Frequency Control (LFC)</a:t>
            </a:r>
          </a:p>
          <a:p>
            <a:r>
              <a:rPr lang="en-US" sz="1600" dirty="0"/>
              <a:t>Load Resource (LR)</a:t>
            </a:r>
          </a:p>
          <a:p>
            <a:r>
              <a:rPr lang="en-US" sz="1600" dirty="0"/>
              <a:t>Load Serving Entity (LSE)</a:t>
            </a:r>
          </a:p>
          <a:p>
            <a:r>
              <a:rPr lang="en-US" sz="1600" dirty="0"/>
              <a:t>Locational Marginal Price (LMP)</a:t>
            </a:r>
          </a:p>
          <a:p>
            <a:r>
              <a:rPr lang="en-US" sz="1600" dirty="0"/>
              <a:t>Low Power Consumption (LPC) = (LSL in EMS)</a:t>
            </a:r>
          </a:p>
          <a:p>
            <a:r>
              <a:rPr lang="en-US" sz="1600" dirty="0"/>
              <a:t>Low Sustained Limit (LSL)</a:t>
            </a:r>
          </a:p>
          <a:p>
            <a:r>
              <a:rPr lang="en-US" sz="1600" dirty="0"/>
              <a:t>Max Power Consumption (MPC) = (HSL in EMS)</a:t>
            </a:r>
          </a:p>
          <a:p>
            <a:r>
              <a:rPr lang="en-US" sz="1600" dirty="0"/>
              <a:t>Market Clearing Price for Capacity (MCPC)</a:t>
            </a: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1072" y="1028700"/>
            <a:ext cx="5331124" cy="4800600"/>
          </a:xfrm>
        </p:spPr>
        <p:txBody>
          <a:bodyPr/>
          <a:lstStyle/>
          <a:p>
            <a:r>
              <a:rPr lang="en-US" sz="1600" dirty="0"/>
              <a:t>Net Power Consumption (NPC)</a:t>
            </a:r>
          </a:p>
          <a:p>
            <a:r>
              <a:rPr lang="en-US" sz="1600" dirty="0"/>
              <a:t>Nodal Protocol Revision Request (NPRR)</a:t>
            </a:r>
          </a:p>
          <a:p>
            <a:r>
              <a:rPr lang="en-US" sz="1600" dirty="0"/>
              <a:t>Non-Spinning Reserve Service (Non-Spin)</a:t>
            </a:r>
          </a:p>
          <a:p>
            <a:r>
              <a:rPr lang="en-US" sz="1600" dirty="0"/>
              <a:t>Operating Reserve Demand Curve (ORDC)</a:t>
            </a:r>
          </a:p>
          <a:p>
            <a:r>
              <a:rPr lang="en-US" sz="1600" dirty="0"/>
              <a:t>Qualified Scheduling Entity (QSE)</a:t>
            </a:r>
          </a:p>
          <a:p>
            <a:r>
              <a:rPr lang="en-US" sz="1600" dirty="0"/>
              <a:t>Real-Time Co-optimization (RTC)</a:t>
            </a:r>
          </a:p>
          <a:p>
            <a:r>
              <a:rPr lang="en-US" sz="1600" dirty="0"/>
              <a:t>Real-Time Market (RTM)</a:t>
            </a:r>
          </a:p>
          <a:p>
            <a:r>
              <a:rPr lang="en-US" sz="1600" dirty="0"/>
              <a:t>Regulation Down (</a:t>
            </a:r>
            <a:r>
              <a:rPr lang="en-US" sz="1600" dirty="0" err="1"/>
              <a:t>Reg</a:t>
            </a:r>
            <a:r>
              <a:rPr lang="en-US" sz="1600" dirty="0"/>
              <a:t>-Down)</a:t>
            </a:r>
          </a:p>
          <a:p>
            <a:r>
              <a:rPr lang="en-US" sz="1600" dirty="0"/>
              <a:t>Regulation Up (</a:t>
            </a:r>
            <a:r>
              <a:rPr lang="en-US" sz="1600" dirty="0" err="1"/>
              <a:t>Reg</a:t>
            </a:r>
            <a:r>
              <a:rPr lang="en-US" sz="1600" dirty="0"/>
              <a:t>-Up)</a:t>
            </a:r>
          </a:p>
          <a:p>
            <a:r>
              <a:rPr lang="en-US" sz="1600" dirty="0"/>
              <a:t>Resource Limit Calculator (RLC)</a:t>
            </a:r>
          </a:p>
          <a:p>
            <a:r>
              <a:rPr lang="en-US" sz="1600" dirty="0"/>
              <a:t>Responsive Reserve Service (RRS)</a:t>
            </a:r>
          </a:p>
          <a:p>
            <a:r>
              <a:rPr lang="en-US" sz="1600" dirty="0"/>
              <a:t>Security-Constrained Economic Dispatch (SCED)</a:t>
            </a:r>
          </a:p>
          <a:p>
            <a:r>
              <a:rPr lang="en-US" sz="1600" dirty="0"/>
              <a:t>Supplemental Ancillary Service Market (SASM)</a:t>
            </a:r>
          </a:p>
          <a:p>
            <a:r>
              <a:rPr lang="en-US" sz="1600" dirty="0"/>
              <a:t>System-Wide Offer Cap (SWOC)</a:t>
            </a:r>
          </a:p>
          <a:p>
            <a:r>
              <a:rPr lang="en-US" sz="1600" dirty="0"/>
              <a:t>Under-Frequency Relay (UFR)</a:t>
            </a:r>
          </a:p>
          <a:p>
            <a:r>
              <a:rPr lang="en-US" sz="1600" dirty="0"/>
              <a:t>Value of Lost Load (VOLL)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- Acronyms </a:t>
            </a:r>
          </a:p>
        </p:txBody>
      </p:sp>
    </p:spTree>
    <p:extLst>
      <p:ext uri="{BB962C8B-B14F-4D97-AF65-F5344CB8AC3E}">
        <p14:creationId xmlns:p14="http://schemas.microsoft.com/office/powerpoint/2010/main" val="305723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Self-Provision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762000"/>
            <a:ext cx="10837333" cy="533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self provision?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Self-provision is a new concept in RTC+B where QSEs have the option to cover their Ancillary Service (AS) position with load resources that operate with an Under Frequency Relay (UFR)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If the QSE has a responsibility at the end of the adjustment period, the QSE can telemeter self-provision amount to ensure AS responsibility are awarded/met in real time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(Day Ahead AS Awards + Day Ahead Self Arranged AS + net of AS Trades Sold – AS Trades Purchased)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*Different than self-arrangement*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Who does self-provision apply to?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NCLRs that are qualified for AS that operate utilizing an armed UFR: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RRS UFR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RRS FFR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ECRS resources with a UFR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can a Load Resource that is not a Controllable Load Resource (CLR) self-provide AS?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Self-provision is resource-specific and managed in real time through telemetry, which is set by the QSE.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Why was self-provision created?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Self-provision was introduced in response to Market Participant concerns about frequent AS reassignments during real-time operations. It was developed to prevent the constant arming and disarming of UFRs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20244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A663F-A125-68D0-FFCC-A3F34D2DF6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ABFE-A58A-31BB-8EC7-3346AF4016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Self-Arrangement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Applies to the Day-Ahead Market (DAM)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Allows QSEs with Ancillary Service (AS) obligations to procure AS on their own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Prevents ERCOT from purchasing AS on their behalf in DAM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Process </a:t>
            </a:r>
            <a:r>
              <a:rPr lang="en-US" sz="1600" u="sng" dirty="0">
                <a:solidFill>
                  <a:srgbClr val="5B6770"/>
                </a:solidFill>
                <a:latin typeface="Arial" panose="020B0604020202020204"/>
              </a:rPr>
              <a:t>remains unchanged 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under Real-Time Co-Optimization (RTC)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3DEC5B-F2EB-6992-5E78-C4E4E99B1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Self-provision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Self-provision in the Real-Time Market (RTM) applies to AS suppliers using under-frequency relays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Intended to reduce AS reassignments during real-time operations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Helps avoid the need to frequently arm or disarm relays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5B6770"/>
                </a:solidFill>
                <a:latin typeface="Arial" panose="020B0604020202020204"/>
              </a:rPr>
              <a:t>New concept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 under Real-Time Co-optimization (RTC)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A54A96-6578-F356-EC45-842A70D4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Self-Arrangement vs Self-Provision</a:t>
            </a:r>
          </a:p>
        </p:txBody>
      </p:sp>
    </p:spTree>
    <p:extLst>
      <p:ext uri="{BB962C8B-B14F-4D97-AF65-F5344CB8AC3E}">
        <p14:creationId xmlns:p14="http://schemas.microsoft.com/office/powerpoint/2010/main" val="177115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Day-Ahead Market (DAM)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762000"/>
            <a:ext cx="9719733" cy="5334000"/>
          </a:xfrm>
        </p:spPr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Existing qualification limits to provide AS will be retained for all LRs, but new Resources will be required to demonstrate their capability through a qualification test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b="1" i="1" dirty="0">
                <a:solidFill>
                  <a:srgbClr val="5B6770"/>
                </a:solidFill>
                <a:latin typeface="Arial" panose="020B0604020202020204"/>
              </a:rPr>
              <a:t>No additional testing for existing LRs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ASDCs will be added to the DAM optimization and will be used in the determination of the AS quantities procured and the MCPCs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QSEs then prepare COPs to show projected Resource availability and their AS capability for each AS Type coming out of DAM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AS Responsibility field is replaced by AS Capability by each AS Type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i="1" dirty="0">
                <a:solidFill>
                  <a:srgbClr val="5B6770"/>
                </a:solidFill>
                <a:latin typeface="Arial" panose="020B0604020202020204"/>
              </a:rPr>
              <a:t>No Changes Required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AS Plan posted by 06:00 in the Day-Ahead for LSE QSEs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After DAM runs, AS Awards are published based on the DAM AS procurement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Participation of CLRs in DAM will be similar to Generation Resources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4012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Telemetry Changes for NCLRs and CLRs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6" y="762000"/>
            <a:ext cx="10680207" cy="5334000"/>
          </a:xfrm>
        </p:spPr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Resource status for NCLRs or CLRs will either be ONL or OUTL.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Eliminated Statuses</a:t>
            </a:r>
          </a:p>
          <a:p>
            <a:pPr marL="125730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ONRGL, FRRSUP, FRRSDN, ONCLR, ONRL, ONECL, and ONFFRRRSL.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Resource </a:t>
            </a: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specific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 Responsibility and AS </a:t>
            </a: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Schedule will be eliminated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QSE telemeters current capability to provide Reg Up, Reg Down, RRS, ECRS and Non-Spin: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Self-provided capacity for RRS-UFR and ECRSM w/ UFR showing as Armed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NCLR telemeters its RRS capability as a MW value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NCLR telemeters its ECRS capability in the form of a 10-minute blended ramp rate measured as MW/min</a:t>
            </a:r>
          </a:p>
          <a:p>
            <a:pPr marL="1257300" lvl="2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i.e. 6.0 MW/min = 60 MW of capability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NCLR telemeters its Non-Spin capability in the form of a blended 30-minute Ramp Rate measured as MW/min</a:t>
            </a:r>
          </a:p>
          <a:p>
            <a:pPr marL="1257300" lvl="2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i.e. 2.0 MW/min = 60 MW of capability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ERCOT sends AS Awards via ICCP after every SCED execution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For CLRs, the UDBP is replaced by the UDSP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Updated Desired Set Point (UDSP)—UDSP will be a single value that is the sum of two components: Base Ramp and Resource-specific Regulation Service instruction.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See </a:t>
            </a:r>
            <a:r>
              <a:rPr lang="en-US" dirty="0">
                <a:hlinkClick r:id="rId2"/>
              </a:rPr>
              <a:t>RTC Telemetry Changes</a:t>
            </a:r>
            <a:r>
              <a:rPr lang="en-US" dirty="0"/>
              <a:t> on RTC+B Training webpage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ERCOT Nodal ICCP Communications Handbook RTC+B v4.03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21716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Self-Provision Achieved via Telemetry Points for NCLRs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044" y="1227139"/>
            <a:ext cx="9719733" cy="533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QSEs will be able to self-provide in real-time via telemetered ICCP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F25C3F-5867-EE59-AA97-4DBC5EABE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56" y="1749291"/>
            <a:ext cx="11792687" cy="43779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0A2B0E-129D-6FB0-2ADD-3797A1FC7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4674" y="393659"/>
            <a:ext cx="2457669" cy="123302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48FFDDD-4725-0B69-EB43-346BF83C2712}"/>
              </a:ext>
            </a:extLst>
          </p:cNvPr>
          <p:cNvSpPr txBox="1">
            <a:spLocks/>
          </p:cNvSpPr>
          <p:nvPr/>
        </p:nvSpPr>
        <p:spPr>
          <a:xfrm>
            <a:off x="10323342" y="66883"/>
            <a:ext cx="1462258" cy="8288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i="1" dirty="0">
                <a:solidFill>
                  <a:schemeClr val="tx1"/>
                </a:solidFill>
              </a:rPr>
              <a:t>LEGEND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54349F-9225-B7B2-50CB-0CEF453701F5}"/>
              </a:ext>
            </a:extLst>
          </p:cNvPr>
          <p:cNvSpPr/>
          <p:nvPr/>
        </p:nvSpPr>
        <p:spPr>
          <a:xfrm>
            <a:off x="199656" y="4557713"/>
            <a:ext cx="11792687" cy="471487"/>
          </a:xfrm>
          <a:prstGeom prst="rect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E7C8C06-E081-2E63-2FD6-4D0A1F7E0C74}"/>
              </a:ext>
            </a:extLst>
          </p:cNvPr>
          <p:cNvSpPr/>
          <p:nvPr/>
        </p:nvSpPr>
        <p:spPr>
          <a:xfrm rot="10800000">
            <a:off x="6599207" y="4676999"/>
            <a:ext cx="577970" cy="2329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CEF2EF-DAA0-2E57-F171-3AF87E19FB7C}"/>
              </a:ext>
            </a:extLst>
          </p:cNvPr>
          <p:cNvSpPr txBox="1"/>
          <p:nvPr/>
        </p:nvSpPr>
        <p:spPr>
          <a:xfrm>
            <a:off x="2984739" y="6190284"/>
            <a:ext cx="8919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4"/>
              </a:rPr>
              <a:t>ICCP Change Request Example RTC+B V1.4 </a:t>
            </a:r>
            <a:r>
              <a:rPr lang="en-US" sz="1400" dirty="0"/>
              <a:t>on RTC ERCOT webpage</a:t>
            </a:r>
          </a:p>
        </p:txBody>
      </p:sp>
    </p:spTree>
    <p:extLst>
      <p:ext uri="{BB962C8B-B14F-4D97-AF65-F5344CB8AC3E}">
        <p14:creationId xmlns:p14="http://schemas.microsoft.com/office/powerpoint/2010/main" val="177042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FF7E0-081E-19CD-1366-03F034062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A909F3E-95D9-71DF-2CF8-518E6CDDD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5" y="1892857"/>
            <a:ext cx="12088189" cy="34148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E3691C-6148-0E22-1270-D13E51E79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Dispatch of Ancillary Services by Resource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DF8AA-AB17-D044-6041-0DDF9A376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200" y="5922219"/>
            <a:ext cx="609600" cy="296862"/>
          </a:xfrm>
        </p:spPr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CAFFF34-E1A6-1A0E-A7A7-00B9B2DF4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307" y="935782"/>
            <a:ext cx="8375072" cy="5120483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Current AS Qualification for Resources will carry over into RTC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All AS Dispatch will be Resource Specific</a:t>
            </a:r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0A326-A91A-1C07-0A12-3EBA8CBE1243}"/>
              </a:ext>
            </a:extLst>
          </p:cNvPr>
          <p:cNvSpPr txBox="1"/>
          <p:nvPr/>
        </p:nvSpPr>
        <p:spPr>
          <a:xfrm>
            <a:off x="8092118" y="4461023"/>
            <a:ext cx="378016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u="sng" dirty="0"/>
              <a:t>Resource abbreviations:</a:t>
            </a:r>
          </a:p>
          <a:p>
            <a:r>
              <a:rPr lang="en-US" sz="1200" dirty="0"/>
              <a:t>Gen = Generation</a:t>
            </a:r>
          </a:p>
          <a:p>
            <a:r>
              <a:rPr lang="en-US" sz="1200" dirty="0" err="1"/>
              <a:t>CombCycle</a:t>
            </a:r>
            <a:r>
              <a:rPr lang="en-US" sz="1200" dirty="0"/>
              <a:t> = Combined Cycle</a:t>
            </a:r>
          </a:p>
          <a:p>
            <a:r>
              <a:rPr lang="en-US" sz="1200" dirty="0"/>
              <a:t>Sync Cond = Synchronous Condenser</a:t>
            </a:r>
          </a:p>
          <a:p>
            <a:r>
              <a:rPr lang="en-US" sz="1200" dirty="0"/>
              <a:t>ESR = Energy Storage Resource (Battery)</a:t>
            </a:r>
          </a:p>
          <a:p>
            <a:r>
              <a:rPr lang="en-US" sz="1200" dirty="0"/>
              <a:t>CLR = Controllable Load Resource</a:t>
            </a:r>
          </a:p>
          <a:p>
            <a:r>
              <a:rPr lang="en-US" sz="1200" dirty="0"/>
              <a:t>NCLR = Non-Controllable Load Resource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0325D2C-094C-04E0-24EB-7A00F1DAA464}"/>
              </a:ext>
            </a:extLst>
          </p:cNvPr>
          <p:cNvSpPr/>
          <p:nvPr/>
        </p:nvSpPr>
        <p:spPr>
          <a:xfrm>
            <a:off x="6009646" y="1447753"/>
            <a:ext cx="1938391" cy="45677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488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 and Operational Changes for 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r>
              <a:rPr lang="en-US" dirty="0"/>
              <a:t>NPRR1244 - All Controllable Load Resources capable of providing Primary Frequency Response(PFR) shall provide PFR, i.e., the CLRs that are qualified for Regulation and/or RRS</a:t>
            </a:r>
          </a:p>
          <a:p>
            <a:r>
              <a:rPr lang="en-US" dirty="0"/>
              <a:t>Need to submit offers for real-time to cover telemetered AS capabilities if showing ONL status, otherwise ERCOT calculates and will use a proxy offer for energy and AS</a:t>
            </a:r>
          </a:p>
          <a:p>
            <a:r>
              <a:rPr lang="en-US" dirty="0"/>
              <a:t>Awards and deployments will respect operating limits including MPC, LPC and ramp rates</a:t>
            </a:r>
          </a:p>
          <a:p>
            <a:r>
              <a:rPr lang="en-US" dirty="0"/>
              <a:t>In general, participate like a conventional Generator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No Deployment or Recall Changes for CLRs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823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30930</TotalTime>
  <Words>2706</Words>
  <Application>Microsoft Office PowerPoint</Application>
  <PresentationFormat>Widescreen</PresentationFormat>
  <Paragraphs>383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 Narrow</vt:lpstr>
      <vt:lpstr>Arial</vt:lpstr>
      <vt:lpstr>Courier New</vt:lpstr>
      <vt:lpstr>2_Custom Design</vt:lpstr>
      <vt:lpstr>1_Office Theme</vt:lpstr>
      <vt:lpstr>PowerPoint Presentation</vt:lpstr>
      <vt:lpstr>Introduction</vt:lpstr>
      <vt:lpstr>Introduction to Self-Provision</vt:lpstr>
      <vt:lpstr>Self-Arrangement vs Self-Provision</vt:lpstr>
      <vt:lpstr>Day-Ahead Market (DAM) Changes</vt:lpstr>
      <vt:lpstr>Telemetry Changes for NCLRs and CLRs</vt:lpstr>
      <vt:lpstr>Self-Provision Achieved via Telemetry Points for NCLRs</vt:lpstr>
      <vt:lpstr>RTC Dispatch of Ancillary Services by Resource Type</vt:lpstr>
      <vt:lpstr>RTM and Operational Changes for CLRs</vt:lpstr>
      <vt:lpstr>RTM and Operational Changes for NCLRs</vt:lpstr>
      <vt:lpstr>Deployment and Recall for NCLRs</vt:lpstr>
      <vt:lpstr>Performance Analysis for CLRs</vt:lpstr>
      <vt:lpstr>Performance Analysis for NCLRs Overview</vt:lpstr>
      <vt:lpstr>Reports</vt:lpstr>
      <vt:lpstr>Self-Provision Scenarios</vt:lpstr>
      <vt:lpstr>Scenario 1</vt:lpstr>
      <vt:lpstr>Scenario 2 and 3</vt:lpstr>
      <vt:lpstr>Scenario 4</vt:lpstr>
      <vt:lpstr>Questions and for more info contacts</vt:lpstr>
      <vt:lpstr>RTC+B Training videos</vt:lpstr>
      <vt:lpstr>Appendix - Acronyms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Krein, Steve</dc:creator>
  <cp:lastModifiedBy>Mereness, Matt</cp:lastModifiedBy>
  <cp:revision>33</cp:revision>
  <cp:lastPrinted>2025-04-15T19:12:40Z</cp:lastPrinted>
  <dcterms:created xsi:type="dcterms:W3CDTF">2024-12-06T21:47:11Z</dcterms:created>
  <dcterms:modified xsi:type="dcterms:W3CDTF">2025-07-03T14:15:08Z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144db1d-993e-40da-980d-6eea152adc50_Enabled">
    <vt:lpwstr>true</vt:lpwstr>
  </property>
  <property fmtid="{D5CDD505-2E9C-101B-9397-08002B2CF9AE}" pid="3" name="MSIP_Label_c144db1d-993e-40da-980d-6eea152adc50_SetDate">
    <vt:lpwstr>2025-02-24T15:10:49Z</vt:lpwstr>
  </property>
  <property fmtid="{D5CDD505-2E9C-101B-9397-08002B2CF9AE}" pid="4" name="MSIP_Label_c144db1d-993e-40da-980d-6eea152adc50_Method">
    <vt:lpwstr>Privileged</vt:lpwstr>
  </property>
  <property fmtid="{D5CDD505-2E9C-101B-9397-08002B2CF9AE}" pid="5" name="MSIP_Label_c144db1d-993e-40da-980d-6eea152adc50_Name">
    <vt:lpwstr>Public</vt:lpwstr>
  </property>
  <property fmtid="{D5CDD505-2E9C-101B-9397-08002B2CF9AE}" pid="6" name="MSIP_Label_c144db1d-993e-40da-980d-6eea152adc50_SiteId">
    <vt:lpwstr>0afb747d-bff7-4596-a9fc-950ef9e0ec45</vt:lpwstr>
  </property>
  <property fmtid="{D5CDD505-2E9C-101B-9397-08002B2CF9AE}" pid="7" name="MSIP_Label_c144db1d-993e-40da-980d-6eea152adc50_ActionId">
    <vt:lpwstr>20f393a2-5e96-4400-ae77-b8fef3874528</vt:lpwstr>
  </property>
  <property fmtid="{D5CDD505-2E9C-101B-9397-08002B2CF9AE}" pid="8" name="MSIP_Label_c144db1d-993e-40da-980d-6eea152adc50_ContentBits">
    <vt:lpwstr>0</vt:lpwstr>
  </property>
</Properties>
</file>