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5"/>
  </p:notesMasterIdLst>
  <p:handoutMasterIdLst>
    <p:handoutMasterId r:id="rId16"/>
  </p:handoutMasterIdLst>
  <p:sldIdLst>
    <p:sldId id="260" r:id="rId6"/>
    <p:sldId id="320" r:id="rId7"/>
    <p:sldId id="587" r:id="rId8"/>
    <p:sldId id="717" r:id="rId9"/>
    <p:sldId id="719" r:id="rId10"/>
    <p:sldId id="721" r:id="rId11"/>
    <p:sldId id="720" r:id="rId12"/>
    <p:sldId id="722" r:id="rId13"/>
    <p:sldId id="723"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4CCDCB-D185-4203-93F9-18D05E1133C4}" v="25" dt="2024-06-13T19:44:47.6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0" d="100"/>
          <a:sy n="70" d="100"/>
        </p:scale>
        <p:origin x="1810" y="27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sanna Gari, Abhi" userId="574f73dd-89c7-4e5e-92e9-5cd2150b236a" providerId="ADAL" clId="{008197CF-5134-41C5-A3BC-258A21B0004C}"/>
    <pc:docChg chg="undo custSel addSld delSld modSld sldOrd">
      <pc:chgData name="Masanna Gari, Abhi" userId="574f73dd-89c7-4e5e-92e9-5cd2150b236a" providerId="ADAL" clId="{008197CF-5134-41C5-A3BC-258A21B0004C}" dt="2024-06-05T22:50:24.861" v="2498" actId="20577"/>
      <pc:docMkLst>
        <pc:docMk/>
      </pc:docMkLst>
      <pc:sldChg chg="delSp modSp add mod ord">
        <pc:chgData name="Masanna Gari, Abhi" userId="574f73dd-89c7-4e5e-92e9-5cd2150b236a" providerId="ADAL" clId="{008197CF-5134-41C5-A3BC-258A21B0004C}" dt="2024-06-05T22:50:24.861" v="2498" actId="20577"/>
        <pc:sldMkLst>
          <pc:docMk/>
          <pc:sldMk cId="826925200" sldId="722"/>
        </pc:sldMkLst>
        <pc:spChg chg="mod">
          <ac:chgData name="Masanna Gari, Abhi" userId="574f73dd-89c7-4e5e-92e9-5cd2150b236a" providerId="ADAL" clId="{008197CF-5134-41C5-A3BC-258A21B0004C}" dt="2024-06-05T19:34:54.797" v="210"/>
          <ac:spMkLst>
            <pc:docMk/>
            <pc:sldMk cId="826925200" sldId="722"/>
            <ac:spMk id="6" creationId="{E57463E2-BE54-9C33-BE39-85FB6679CC62}"/>
          </ac:spMkLst>
        </pc:spChg>
        <pc:spChg chg="del">
          <ac:chgData name="Masanna Gari, Abhi" userId="574f73dd-89c7-4e5e-92e9-5cd2150b236a" providerId="ADAL" clId="{008197CF-5134-41C5-A3BC-258A21B0004C}" dt="2024-06-05T19:36:44.960" v="235" actId="478"/>
          <ac:spMkLst>
            <pc:docMk/>
            <pc:sldMk cId="826925200" sldId="722"/>
            <ac:spMk id="7" creationId="{B5E8563E-351B-2F28-22F3-7E119FB19CD4}"/>
          </ac:spMkLst>
        </pc:spChg>
        <pc:graphicFrameChg chg="mod modGraphic">
          <ac:chgData name="Masanna Gari, Abhi" userId="574f73dd-89c7-4e5e-92e9-5cd2150b236a" providerId="ADAL" clId="{008197CF-5134-41C5-A3BC-258A21B0004C}" dt="2024-06-05T22:50:24.861" v="2498" actId="20577"/>
          <ac:graphicFrameMkLst>
            <pc:docMk/>
            <pc:sldMk cId="826925200" sldId="722"/>
            <ac:graphicFrameMk id="5" creationId="{EE702E36-CBB8-DFEE-CA55-1EA719845624}"/>
          </ac:graphicFrameMkLst>
        </pc:graphicFrameChg>
      </pc:sldChg>
      <pc:sldChg chg="addSp delSp modSp add del mod ord">
        <pc:chgData name="Masanna Gari, Abhi" userId="574f73dd-89c7-4e5e-92e9-5cd2150b236a" providerId="ADAL" clId="{008197CF-5134-41C5-A3BC-258A21B0004C}" dt="2024-06-05T19:34:43.693" v="206" actId="47"/>
        <pc:sldMkLst>
          <pc:docMk/>
          <pc:sldMk cId="3175669079" sldId="722"/>
        </pc:sldMkLst>
        <pc:spChg chg="add mod">
          <ac:chgData name="Masanna Gari, Abhi" userId="574f73dd-89c7-4e5e-92e9-5cd2150b236a" providerId="ADAL" clId="{008197CF-5134-41C5-A3BC-258A21B0004C}" dt="2024-06-05T19:33:30.818" v="205" actId="478"/>
          <ac:spMkLst>
            <pc:docMk/>
            <pc:sldMk cId="3175669079" sldId="722"/>
            <ac:spMk id="3" creationId="{9106FA65-AD9D-EE9A-0F18-D4DE528BC590}"/>
          </ac:spMkLst>
        </pc:spChg>
        <pc:spChg chg="mod">
          <ac:chgData name="Masanna Gari, Abhi" userId="574f73dd-89c7-4e5e-92e9-5cd2150b236a" providerId="ADAL" clId="{008197CF-5134-41C5-A3BC-258A21B0004C}" dt="2024-06-05T18:46:01.317" v="44" actId="20577"/>
          <ac:spMkLst>
            <pc:docMk/>
            <pc:sldMk cId="3175669079" sldId="722"/>
            <ac:spMk id="6" creationId="{E57463E2-BE54-9C33-BE39-85FB6679CC62}"/>
          </ac:spMkLst>
        </pc:spChg>
        <pc:spChg chg="del">
          <ac:chgData name="Masanna Gari, Abhi" userId="574f73dd-89c7-4e5e-92e9-5cd2150b236a" providerId="ADAL" clId="{008197CF-5134-41C5-A3BC-258A21B0004C}" dt="2024-06-05T18:46:08.425" v="45" actId="478"/>
          <ac:spMkLst>
            <pc:docMk/>
            <pc:sldMk cId="3175669079" sldId="722"/>
            <ac:spMk id="7" creationId="{B5E8563E-351B-2F28-22F3-7E119FB19CD4}"/>
          </ac:spMkLst>
        </pc:spChg>
        <pc:graphicFrameChg chg="del mod modGraphic">
          <ac:chgData name="Masanna Gari, Abhi" userId="574f73dd-89c7-4e5e-92e9-5cd2150b236a" providerId="ADAL" clId="{008197CF-5134-41C5-A3BC-258A21B0004C}" dt="2024-06-05T19:33:30.818" v="205" actId="478"/>
          <ac:graphicFrameMkLst>
            <pc:docMk/>
            <pc:sldMk cId="3175669079" sldId="722"/>
            <ac:graphicFrameMk id="5" creationId="{EE702E36-CBB8-DFEE-CA55-1EA719845624}"/>
          </ac:graphicFrameMkLst>
        </pc:graphicFrameChg>
      </pc:sldChg>
    </pc:docChg>
  </pc:docChgLst>
  <pc:docChgLst>
    <pc:chgData name="Masanna Gari, Abhi" userId="574f73dd-89c7-4e5e-92e9-5cd2150b236a" providerId="ADAL" clId="{6A4CCDCB-D185-4203-93F9-18D05E1133C4}"/>
    <pc:docChg chg="undo custSel addSld delSld modSld sldOrd">
      <pc:chgData name="Masanna Gari, Abhi" userId="574f73dd-89c7-4e5e-92e9-5cd2150b236a" providerId="ADAL" clId="{6A4CCDCB-D185-4203-93F9-18D05E1133C4}" dt="2024-06-13T19:46:16.253" v="1152" actId="20577"/>
      <pc:docMkLst>
        <pc:docMk/>
      </pc:docMkLst>
      <pc:sldChg chg="addSp modSp mod">
        <pc:chgData name="Masanna Gari, Abhi" userId="574f73dd-89c7-4e5e-92e9-5cd2150b236a" providerId="ADAL" clId="{6A4CCDCB-D185-4203-93F9-18D05E1133C4}" dt="2024-06-13T02:01:05.677" v="838" actId="20577"/>
        <pc:sldMkLst>
          <pc:docMk/>
          <pc:sldMk cId="730603795" sldId="260"/>
        </pc:sldMkLst>
        <pc:spChg chg="add mod">
          <ac:chgData name="Masanna Gari, Abhi" userId="574f73dd-89c7-4e5e-92e9-5cd2150b236a" providerId="ADAL" clId="{6A4CCDCB-D185-4203-93F9-18D05E1133C4}" dt="2024-06-13T02:01:05.677" v="838" actId="20577"/>
          <ac:spMkLst>
            <pc:docMk/>
            <pc:sldMk cId="730603795" sldId="260"/>
            <ac:spMk id="3" creationId="{68249CBE-EDDC-91B1-456D-16E3ECB87255}"/>
          </ac:spMkLst>
        </pc:spChg>
      </pc:sldChg>
      <pc:sldChg chg="add">
        <pc:chgData name="Masanna Gari, Abhi" userId="574f73dd-89c7-4e5e-92e9-5cd2150b236a" providerId="ADAL" clId="{6A4CCDCB-D185-4203-93F9-18D05E1133C4}" dt="2024-06-13T19:44:47.625" v="1124"/>
        <pc:sldMkLst>
          <pc:docMk/>
          <pc:sldMk cId="2136936473" sldId="320"/>
        </pc:sldMkLst>
      </pc:sldChg>
      <pc:sldChg chg="modSp add mod ord">
        <pc:chgData name="Masanna Gari, Abhi" userId="574f73dd-89c7-4e5e-92e9-5cd2150b236a" providerId="ADAL" clId="{6A4CCDCB-D185-4203-93F9-18D05E1133C4}" dt="2024-06-13T19:46:16.253" v="1152" actId="20577"/>
        <pc:sldMkLst>
          <pc:docMk/>
          <pc:sldMk cId="3808123715" sldId="587"/>
        </pc:sldMkLst>
        <pc:spChg chg="mod">
          <ac:chgData name="Masanna Gari, Abhi" userId="574f73dd-89c7-4e5e-92e9-5cd2150b236a" providerId="ADAL" clId="{6A4CCDCB-D185-4203-93F9-18D05E1133C4}" dt="2024-06-13T19:46:16.253" v="1152" actId="20577"/>
          <ac:spMkLst>
            <pc:docMk/>
            <pc:sldMk cId="3808123715" sldId="587"/>
            <ac:spMk id="2" creationId="{00000000-0000-0000-0000-000000000000}"/>
          </ac:spMkLst>
        </pc:spChg>
        <pc:spChg chg="mod">
          <ac:chgData name="Masanna Gari, Abhi" userId="574f73dd-89c7-4e5e-92e9-5cd2150b236a" providerId="ADAL" clId="{6A4CCDCB-D185-4203-93F9-18D05E1133C4}" dt="2024-06-12T21:34:52.417" v="75" actId="1076"/>
          <ac:spMkLst>
            <pc:docMk/>
            <pc:sldMk cId="3808123715" sldId="587"/>
            <ac:spMk id="11" creationId="{00000000-0000-0000-0000-000000000000}"/>
          </ac:spMkLst>
        </pc:spChg>
        <pc:graphicFrameChg chg="mod modGraphic">
          <ac:chgData name="Masanna Gari, Abhi" userId="574f73dd-89c7-4e5e-92e9-5cd2150b236a" providerId="ADAL" clId="{6A4CCDCB-D185-4203-93F9-18D05E1133C4}" dt="2024-06-12T21:37:49.823" v="91" actId="14100"/>
          <ac:graphicFrameMkLst>
            <pc:docMk/>
            <pc:sldMk cId="3808123715" sldId="587"/>
            <ac:graphicFrameMk id="3" creationId="{182105A4-C1CF-CF36-E137-4B0CBC93640B}"/>
          </ac:graphicFrameMkLst>
        </pc:graphicFrameChg>
        <pc:graphicFrameChg chg="mod modGraphic">
          <ac:chgData name="Masanna Gari, Abhi" userId="574f73dd-89c7-4e5e-92e9-5cd2150b236a" providerId="ADAL" clId="{6A4CCDCB-D185-4203-93F9-18D05E1133C4}" dt="2024-06-12T21:37:45.008" v="90" actId="14100"/>
          <ac:graphicFrameMkLst>
            <pc:docMk/>
            <pc:sldMk cId="3808123715" sldId="587"/>
            <ac:graphicFrameMk id="7" creationId="{00000000-0000-0000-0000-000000000000}"/>
          </ac:graphicFrameMkLst>
        </pc:graphicFrameChg>
        <pc:graphicFrameChg chg="mod modGraphic">
          <ac:chgData name="Masanna Gari, Abhi" userId="574f73dd-89c7-4e5e-92e9-5cd2150b236a" providerId="ADAL" clId="{6A4CCDCB-D185-4203-93F9-18D05E1133C4}" dt="2024-06-12T21:38:32.668" v="95" actId="108"/>
          <ac:graphicFrameMkLst>
            <pc:docMk/>
            <pc:sldMk cId="3808123715" sldId="587"/>
            <ac:graphicFrameMk id="9" creationId="{FB668C64-A4C3-1753-1856-68ED5EDBF081}"/>
          </ac:graphicFrameMkLst>
        </pc:graphicFrameChg>
      </pc:sldChg>
      <pc:sldChg chg="add del ord">
        <pc:chgData name="Masanna Gari, Abhi" userId="574f73dd-89c7-4e5e-92e9-5cd2150b236a" providerId="ADAL" clId="{6A4CCDCB-D185-4203-93F9-18D05E1133C4}" dt="2024-06-13T19:44:50.101" v="1125" actId="47"/>
        <pc:sldMkLst>
          <pc:docMk/>
          <pc:sldMk cId="3125458162" sldId="626"/>
        </pc:sldMkLst>
      </pc:sldChg>
      <pc:sldChg chg="modSp mod">
        <pc:chgData name="Masanna Gari, Abhi" userId="574f73dd-89c7-4e5e-92e9-5cd2150b236a" providerId="ADAL" clId="{6A4CCDCB-D185-4203-93F9-18D05E1133C4}" dt="2024-06-13T19:17:54.831" v="1123"/>
        <pc:sldMkLst>
          <pc:docMk/>
          <pc:sldMk cId="793019463" sldId="720"/>
        </pc:sldMkLst>
        <pc:spChg chg="mod">
          <ac:chgData name="Masanna Gari, Abhi" userId="574f73dd-89c7-4e5e-92e9-5cd2150b236a" providerId="ADAL" clId="{6A4CCDCB-D185-4203-93F9-18D05E1133C4}" dt="2024-06-13T19:13:02.810" v="923" actId="20577"/>
          <ac:spMkLst>
            <pc:docMk/>
            <pc:sldMk cId="793019463" sldId="720"/>
            <ac:spMk id="3" creationId="{A2BE6AC6-551D-2347-D9CD-881C5BA10767}"/>
          </ac:spMkLst>
        </pc:spChg>
        <pc:spChg chg="mod">
          <ac:chgData name="Masanna Gari, Abhi" userId="574f73dd-89c7-4e5e-92e9-5cd2150b236a" providerId="ADAL" clId="{6A4CCDCB-D185-4203-93F9-18D05E1133C4}" dt="2024-06-13T19:13:40.643" v="987" actId="20577"/>
          <ac:spMkLst>
            <pc:docMk/>
            <pc:sldMk cId="793019463" sldId="720"/>
            <ac:spMk id="6" creationId="{E57463E2-BE54-9C33-BE39-85FB6679CC62}"/>
          </ac:spMkLst>
        </pc:spChg>
        <pc:graphicFrameChg chg="mod modGraphic">
          <ac:chgData name="Masanna Gari, Abhi" userId="574f73dd-89c7-4e5e-92e9-5cd2150b236a" providerId="ADAL" clId="{6A4CCDCB-D185-4203-93F9-18D05E1133C4}" dt="2024-06-13T19:17:54.831" v="1123"/>
          <ac:graphicFrameMkLst>
            <pc:docMk/>
            <pc:sldMk cId="793019463" sldId="720"/>
            <ac:graphicFrameMk id="5" creationId="{EE702E36-CBB8-DFEE-CA55-1EA719845624}"/>
          </ac:graphicFrameMkLst>
        </pc:graphicFrameChg>
      </pc:sldChg>
      <pc:sldChg chg="modSp mod">
        <pc:chgData name="Masanna Gari, Abhi" userId="574f73dd-89c7-4e5e-92e9-5cd2150b236a" providerId="ADAL" clId="{6A4CCDCB-D185-4203-93F9-18D05E1133C4}" dt="2024-06-13T16:11:16.107" v="906" actId="20577"/>
        <pc:sldMkLst>
          <pc:docMk/>
          <pc:sldMk cId="826925200" sldId="722"/>
        </pc:sldMkLst>
        <pc:graphicFrameChg chg="mod modGraphic">
          <ac:chgData name="Masanna Gari, Abhi" userId="574f73dd-89c7-4e5e-92e9-5cd2150b236a" providerId="ADAL" clId="{6A4CCDCB-D185-4203-93F9-18D05E1133C4}" dt="2024-06-13T16:11:16.107" v="906" actId="20577"/>
          <ac:graphicFrameMkLst>
            <pc:docMk/>
            <pc:sldMk cId="826925200" sldId="722"/>
            <ac:graphicFrameMk id="5" creationId="{EE702E36-CBB8-DFEE-CA55-1EA719845624}"/>
          </ac:graphicFrameMkLst>
        </pc:graphicFrameChg>
      </pc:sldChg>
      <pc:sldChg chg="modSp add mod">
        <pc:chgData name="Masanna Gari, Abhi" userId="574f73dd-89c7-4e5e-92e9-5cd2150b236a" providerId="ADAL" clId="{6A4CCDCB-D185-4203-93F9-18D05E1133C4}" dt="2024-06-13T16:11:49.473" v="910" actId="207"/>
        <pc:sldMkLst>
          <pc:docMk/>
          <pc:sldMk cId="850620464" sldId="723"/>
        </pc:sldMkLst>
        <pc:spChg chg="mod">
          <ac:chgData name="Masanna Gari, Abhi" userId="574f73dd-89c7-4e5e-92e9-5cd2150b236a" providerId="ADAL" clId="{6A4CCDCB-D185-4203-93F9-18D05E1133C4}" dt="2024-06-12T22:55:46.131" v="464" actId="20577"/>
          <ac:spMkLst>
            <pc:docMk/>
            <pc:sldMk cId="850620464" sldId="723"/>
            <ac:spMk id="6" creationId="{E57463E2-BE54-9C33-BE39-85FB6679CC62}"/>
          </ac:spMkLst>
        </pc:spChg>
        <pc:graphicFrameChg chg="mod modGraphic">
          <ac:chgData name="Masanna Gari, Abhi" userId="574f73dd-89c7-4e5e-92e9-5cd2150b236a" providerId="ADAL" clId="{6A4CCDCB-D185-4203-93F9-18D05E1133C4}" dt="2024-06-13T16:11:49.473" v="910" actId="207"/>
          <ac:graphicFrameMkLst>
            <pc:docMk/>
            <pc:sldMk cId="850620464" sldId="723"/>
            <ac:graphicFrameMk id="5" creationId="{EE702E36-CBB8-DFEE-CA55-1EA719845624}"/>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6/24/2025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6/24/2025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ercot.com/services/mdt/userguides"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www.ercot.com/services/rq/re"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ercot.com/files/docs/2023/09/01/2_refresher-on-real-time-co-optimization-key-principles-rtcbtf-090823_v2.pptx" TargetMode="External"/><Relationship Id="rId2" Type="http://schemas.openxmlformats.org/officeDocument/2006/relationships/hyperlink" Target="https://www.ercot.com/mktrules/puctDirectives/kp1p4"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ercot.com/files/docs/2023/09/01/2_refresher-on-real-time-co-optimization-key-principles-rtcbtf-090823_v2.pptx" TargetMode="External"/><Relationship Id="rId2" Type="http://schemas.openxmlformats.org/officeDocument/2006/relationships/hyperlink" Target="https://www.ercot.com/mktrules/puctDirectives/kp1p4"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ercot.com/files/docs/2023/09/01/2_refresher-on-real-time-co-optimization-key-principles-rtcbtf-090823_v2.pptx" TargetMode="External"/><Relationship Id="rId2" Type="http://schemas.openxmlformats.org/officeDocument/2006/relationships/hyperlink" Target="https://www.ercot.com/mktrules/puctDirectives/kp1p3"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ercot.com/files/docs/2023/09/01/2_refresher-on-real-time-co-optimization-key-principles-rtcbtf-090823_v2.pptx" TargetMode="External"/><Relationship Id="rId2" Type="http://schemas.openxmlformats.org/officeDocument/2006/relationships/hyperlink" Target="https://www.ercot.com/mktrules/puctDirectives/kp1p3"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ercot.com/mktrules/puctDirectives/kp1p5" TargetMode="External"/><Relationship Id="rId2" Type="http://schemas.openxmlformats.org/officeDocument/2006/relationships/hyperlink" Target="https://www.ercot.com/mktrules/puctDirectives/kp1p3" TargetMode="External"/><Relationship Id="rId1" Type="http://schemas.openxmlformats.org/officeDocument/2006/relationships/slideLayout" Target="../slideLayouts/slideLayout3.xml"/><Relationship Id="rId4" Type="http://schemas.openxmlformats.org/officeDocument/2006/relationships/hyperlink" Target="https://www.ercot.com/files/docs/2023/09/01/2_refresher-on-real-time-co-optimization-key-principles-rtcbtf-090823_v2.ppt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ercot.com/files/docs/2023/09/01/2_refresher-on-real-time-co-optimization-key-principles-rtcbtf-090823_v2.pptx" TargetMode="External"/><Relationship Id="rId2" Type="http://schemas.openxmlformats.org/officeDocument/2006/relationships/hyperlink" Target="https://www.ercot.com/mktrules/puctDirectives/kp1p5"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249CBE-EDDC-91B1-456D-16E3ECB87255}"/>
              </a:ext>
            </a:extLst>
          </p:cNvPr>
          <p:cNvSpPr txBox="1"/>
          <p:nvPr/>
        </p:nvSpPr>
        <p:spPr>
          <a:xfrm>
            <a:off x="3657600" y="1752600"/>
            <a:ext cx="4572000" cy="1754326"/>
          </a:xfrm>
          <a:prstGeom prst="rect">
            <a:avLst/>
          </a:prstGeom>
          <a:noFill/>
        </p:spPr>
        <p:txBody>
          <a:bodyPr wrap="square">
            <a:spAutoFit/>
          </a:bodyPr>
          <a:lstStyle/>
          <a:p>
            <a:r>
              <a:rPr lang="en-US" sz="1800" b="1" dirty="0"/>
              <a:t>RTC+B </a:t>
            </a:r>
            <a:r>
              <a:rPr lang="en-US" b="1" dirty="0"/>
              <a:t>Telemetry Changes</a:t>
            </a:r>
            <a:endParaRPr lang="en-US" sz="1800" b="1" dirty="0"/>
          </a:p>
          <a:p>
            <a:endParaRPr lang="en-US" sz="1800" b="1" dirty="0">
              <a:solidFill>
                <a:schemeClr val="tx2"/>
              </a:solidFill>
            </a:endParaRPr>
          </a:p>
          <a:p>
            <a:endParaRPr lang="en-US" dirty="0">
              <a:solidFill>
                <a:schemeClr val="tx2"/>
              </a:solidFill>
            </a:endParaRPr>
          </a:p>
          <a:p>
            <a:r>
              <a:rPr lang="en-US" dirty="0">
                <a:solidFill>
                  <a:schemeClr val="tx2"/>
                </a:solidFill>
              </a:rPr>
              <a:t>ERCOT Staff</a:t>
            </a:r>
          </a:p>
          <a:p>
            <a:endParaRPr lang="en-US" dirty="0">
              <a:solidFill>
                <a:schemeClr val="tx2"/>
              </a:solidFill>
            </a:endParaRPr>
          </a:p>
          <a:p>
            <a:r>
              <a:rPr lang="en-US" dirty="0">
                <a:solidFill>
                  <a:schemeClr val="tx2"/>
                </a:solidFill>
              </a:rPr>
              <a:t>6/14/2024</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RTC+B ICCP Handbook Updates</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9" name="Content Placeholder 4">
            <a:extLst>
              <a:ext uri="{FF2B5EF4-FFF2-40B4-BE49-F238E27FC236}">
                <a16:creationId xmlns:a16="http://schemas.microsoft.com/office/drawing/2014/main" id="{21911F68-9EC0-FC3B-EFD9-577619089E92}"/>
              </a:ext>
            </a:extLst>
          </p:cNvPr>
          <p:cNvSpPr>
            <a:spLocks noGrp="1"/>
          </p:cNvSpPr>
          <p:nvPr>
            <p:ph idx="1"/>
          </p:nvPr>
        </p:nvSpPr>
        <p:spPr>
          <a:xfrm>
            <a:off x="228600" y="814633"/>
            <a:ext cx="8534400" cy="3200400"/>
          </a:xfrm>
        </p:spPr>
        <p:txBody>
          <a:bodyPr/>
          <a:lstStyle/>
          <a:p>
            <a:r>
              <a:rPr lang="en-US" sz="2000" dirty="0"/>
              <a:t>ICCP Handbook draft version with RTC+B ICCP Telemetry points modeling was published to ERCOT website </a:t>
            </a:r>
            <a:r>
              <a:rPr lang="en-US" sz="1600" dirty="0"/>
              <a:t>(</a:t>
            </a:r>
            <a:r>
              <a:rPr lang="en-US" sz="1600" dirty="0">
                <a:hlinkClick r:id="rId2"/>
              </a:rPr>
              <a:t>https://www.ercot.com/services/mdt/userguides</a:t>
            </a:r>
            <a:r>
              <a:rPr lang="en-US" sz="1600" dirty="0"/>
              <a:t>) </a:t>
            </a:r>
            <a:r>
              <a:rPr lang="en-US" sz="2000" dirty="0"/>
              <a:t>on 05/31/2024</a:t>
            </a:r>
          </a:p>
          <a:p>
            <a:pPr marL="0" indent="0">
              <a:buNone/>
            </a:pPr>
            <a:endParaRPr lang="en-US" sz="2000" dirty="0"/>
          </a:p>
          <a:p>
            <a:pPr marL="0" indent="0">
              <a:buNone/>
            </a:pPr>
            <a:endParaRPr lang="en-US" sz="2800" dirty="0"/>
          </a:p>
          <a:p>
            <a:pPr marL="0" indent="0">
              <a:buNone/>
            </a:pPr>
            <a:endParaRPr lang="en-US" sz="2800" dirty="0"/>
          </a:p>
          <a:p>
            <a:endParaRPr lang="en-US" sz="2000" dirty="0"/>
          </a:p>
          <a:p>
            <a:pPr marL="0" indent="0">
              <a:buNone/>
            </a:pPr>
            <a:endParaRPr lang="en-US" sz="2000" dirty="0"/>
          </a:p>
          <a:p>
            <a:endParaRPr lang="en-US" sz="2000" dirty="0"/>
          </a:p>
          <a:p>
            <a:endParaRPr lang="en-US" sz="2000" dirty="0"/>
          </a:p>
          <a:p>
            <a:endParaRPr lang="en-US" sz="2000" dirty="0"/>
          </a:p>
          <a:p>
            <a:pPr marL="0" indent="0">
              <a:buNone/>
            </a:pPr>
            <a:endParaRPr lang="en-US" sz="2400" dirty="0"/>
          </a:p>
          <a:p>
            <a:pPr marL="0" indent="0">
              <a:buNone/>
            </a:pPr>
            <a:endParaRPr lang="en-US" sz="2800" dirty="0"/>
          </a:p>
          <a:p>
            <a:pPr marL="0" indent="0">
              <a:buNone/>
            </a:pPr>
            <a:endParaRPr lang="en-US" sz="2800" dirty="0"/>
          </a:p>
          <a:p>
            <a:pPr>
              <a:buFont typeface="Courier New" panose="02070309020205020404" pitchFamily="49" charset="0"/>
              <a:buChar char="o"/>
            </a:pPr>
            <a:endParaRPr lang="en-US" sz="2600" i="1" dirty="0"/>
          </a:p>
          <a:p>
            <a:pPr>
              <a:buFont typeface="Courier New" panose="02070309020205020404" pitchFamily="49" charset="0"/>
              <a:buChar char="o"/>
            </a:pPr>
            <a:endParaRPr lang="en-US" sz="2600" i="1" dirty="0"/>
          </a:p>
          <a:p>
            <a:pPr>
              <a:buFont typeface="Courier New" panose="02070309020205020404" pitchFamily="49" charset="0"/>
              <a:buChar char="o"/>
            </a:pPr>
            <a:endParaRPr lang="en-US" sz="2600" i="1" dirty="0"/>
          </a:p>
          <a:p>
            <a:pPr marL="0" indent="0">
              <a:buNone/>
            </a:pPr>
            <a:endParaRPr lang="en-US" dirty="0"/>
          </a:p>
        </p:txBody>
      </p:sp>
      <p:pic>
        <p:nvPicPr>
          <p:cNvPr id="5" name="Picture 4">
            <a:extLst>
              <a:ext uri="{FF2B5EF4-FFF2-40B4-BE49-F238E27FC236}">
                <a16:creationId xmlns:a16="http://schemas.microsoft.com/office/drawing/2014/main" id="{4E5AFE2D-CCF2-7B83-A90C-DC0D5D847FE7}"/>
              </a:ext>
            </a:extLst>
          </p:cNvPr>
          <p:cNvPicPr>
            <a:picLocks noChangeAspect="1"/>
          </p:cNvPicPr>
          <p:nvPr/>
        </p:nvPicPr>
        <p:blipFill>
          <a:blip r:embed="rId3"/>
          <a:stretch>
            <a:fillRect/>
          </a:stretch>
        </p:blipFill>
        <p:spPr>
          <a:xfrm>
            <a:off x="533400" y="2101141"/>
            <a:ext cx="7543800" cy="3068676"/>
          </a:xfrm>
          <a:prstGeom prst="rect">
            <a:avLst/>
          </a:prstGeom>
        </p:spPr>
      </p:pic>
    </p:spTree>
    <p:extLst>
      <p:ext uri="{BB962C8B-B14F-4D97-AF65-F5344CB8AC3E}">
        <p14:creationId xmlns:p14="http://schemas.microsoft.com/office/powerpoint/2010/main" val="2136936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a:t>High-level overview of </a:t>
            </a:r>
            <a:r>
              <a:rPr lang="en-US" sz="2400" dirty="0"/>
              <a:t>Telemetry From/To QSE in RTC		</a:t>
            </a:r>
            <a:r>
              <a:rPr lang="en-US" sz="800" i="1" dirty="0"/>
              <a:t>(Updated 2/19/2024)</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447597350"/>
              </p:ext>
            </p:extLst>
          </p:nvPr>
        </p:nvGraphicFramePr>
        <p:xfrm>
          <a:off x="304801" y="4572000"/>
          <a:ext cx="4267200" cy="1959980"/>
        </p:xfrm>
        <a:graphic>
          <a:graphicData uri="http://schemas.openxmlformats.org/drawingml/2006/table">
            <a:tbl>
              <a:tblPr>
                <a:tableStyleId>{3B4B98B0-60AC-42C2-AFA5-B58CD77FA1E5}</a:tableStyleId>
              </a:tblPr>
              <a:tblGrid>
                <a:gridCol w="1633021">
                  <a:extLst>
                    <a:ext uri="{9D8B030D-6E8A-4147-A177-3AD203B41FA5}">
                      <a16:colId xmlns:a16="http://schemas.microsoft.com/office/drawing/2014/main" val="20000"/>
                    </a:ext>
                  </a:extLst>
                </a:gridCol>
                <a:gridCol w="143650">
                  <a:extLst>
                    <a:ext uri="{9D8B030D-6E8A-4147-A177-3AD203B41FA5}">
                      <a16:colId xmlns:a16="http://schemas.microsoft.com/office/drawing/2014/main" val="20001"/>
                    </a:ext>
                  </a:extLst>
                </a:gridCol>
                <a:gridCol w="2490529">
                  <a:extLst>
                    <a:ext uri="{9D8B030D-6E8A-4147-A177-3AD203B41FA5}">
                      <a16:colId xmlns:a16="http://schemas.microsoft.com/office/drawing/2014/main" val="20002"/>
                    </a:ext>
                  </a:extLst>
                </a:gridCol>
              </a:tblGrid>
              <a:tr h="162971">
                <a:tc gridSpan="3">
                  <a:txBody>
                    <a:bodyPr/>
                    <a:lstStyle/>
                    <a:p>
                      <a:pPr algn="ctr" fontAlgn="b"/>
                      <a:r>
                        <a:rPr lang="en-US" sz="800" b="1" u="none" strike="noStrike" dirty="0">
                          <a:effectLst/>
                        </a:rPr>
                        <a:t>Resource Specific To QSE</a:t>
                      </a:r>
                      <a:endParaRPr lang="en-US" sz="8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82335">
                <a:tc>
                  <a:txBody>
                    <a:bodyPr/>
                    <a:lstStyle/>
                    <a:p>
                      <a:pPr algn="ctr" fontAlgn="b"/>
                      <a:r>
                        <a:rPr lang="en-US" sz="800" b="1" u="none" strike="noStrike" dirty="0">
                          <a:effectLst/>
                        </a:rPr>
                        <a:t>Unit Related</a:t>
                      </a:r>
                      <a:endParaRPr lang="en-US" sz="8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endParaRPr lang="en-US" sz="800" dirty="0"/>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solidFill>
                  </a:tcPr>
                </a:tc>
                <a:tc>
                  <a:txBody>
                    <a:bodyPr/>
                    <a:lstStyle/>
                    <a:p>
                      <a:pPr algn="ctr" fontAlgn="b"/>
                      <a:r>
                        <a:rPr lang="en-US" sz="800" b="1" u="none" strike="noStrike" dirty="0">
                          <a:effectLst/>
                        </a:rPr>
                        <a:t>A/S Related</a:t>
                      </a:r>
                      <a:endParaRPr lang="en-US" sz="8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182335">
                <a:tc>
                  <a:txBody>
                    <a:bodyPr/>
                    <a:lstStyle/>
                    <a:p>
                      <a:pPr algn="ctr" fontAlgn="b"/>
                      <a:r>
                        <a:rPr lang="en-US" sz="800" b="0" i="0" u="none" strike="noStrike" dirty="0">
                          <a:solidFill>
                            <a:schemeClr val="tx1"/>
                          </a:solidFill>
                          <a:effectLst/>
                          <a:latin typeface="+mn-lt"/>
                        </a:rPr>
                        <a:t>Base Point (BP)</a:t>
                      </a:r>
                      <a:endParaRPr lang="en-US" sz="800" b="0" i="0" u="none" strike="noStrike" dirty="0">
                        <a:solidFill>
                          <a:srgbClr val="000000"/>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sz="800" dirty="0"/>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r>
                        <a:rPr lang="en-US" sz="800" b="0" i="0" u="none" strike="noStrike" dirty="0">
                          <a:solidFill>
                            <a:srgbClr val="000000"/>
                          </a:solidFill>
                          <a:effectLst/>
                          <a:latin typeface="+mn-lt"/>
                        </a:rPr>
                        <a:t>Non-Spin Deployed (NDPL)</a:t>
                      </a: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extLst>
                  <a:ext uri="{0D108BD9-81ED-4DB2-BD59-A6C34878D82A}">
                    <a16:rowId xmlns:a16="http://schemas.microsoft.com/office/drawing/2014/main" val="10002"/>
                  </a:ext>
                </a:extLst>
              </a:tr>
              <a:tr h="182335">
                <a:tc>
                  <a:txBody>
                    <a:bodyPr/>
                    <a:lstStyle/>
                    <a:p>
                      <a:pPr algn="ctr" fontAlgn="b"/>
                      <a:r>
                        <a:rPr lang="nb-NO" sz="800" b="0" i="0" u="none" strike="noStrike" dirty="0">
                          <a:solidFill>
                            <a:schemeClr val="tx1"/>
                          </a:solidFill>
                          <a:effectLst/>
                          <a:latin typeface="+mn-lt"/>
                        </a:rPr>
                        <a:t>Locational Marginal Price (LMP)</a:t>
                      </a:r>
                      <a:endParaRPr lang="nb-NO" sz="8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sz="800"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r>
                        <a:rPr lang="en-US" sz="800" b="0" i="0" u="none" strike="noStrike" dirty="0">
                          <a:solidFill>
                            <a:srgbClr val="000000"/>
                          </a:solidFill>
                          <a:effectLst/>
                          <a:latin typeface="+mn-lt"/>
                        </a:rPr>
                        <a:t>RRS</a:t>
                      </a:r>
                      <a:r>
                        <a:rPr lang="en-US" sz="800" b="0" i="0" u="none" strike="noStrike" baseline="0" dirty="0">
                          <a:solidFill>
                            <a:srgbClr val="000000"/>
                          </a:solidFill>
                          <a:effectLst/>
                          <a:latin typeface="+mn-lt"/>
                        </a:rPr>
                        <a:t> Deployed (RDPL) [NCLR]</a:t>
                      </a:r>
                      <a:endParaRPr lang="en-US" sz="8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extLst>
                  <a:ext uri="{0D108BD9-81ED-4DB2-BD59-A6C34878D82A}">
                    <a16:rowId xmlns:a16="http://schemas.microsoft.com/office/drawing/2014/main" val="10003"/>
                  </a:ext>
                </a:extLst>
              </a:tr>
              <a:tr h="182335">
                <a:tc>
                  <a:txBody>
                    <a:bodyPr/>
                    <a:lstStyle/>
                    <a:p>
                      <a:pPr algn="ctr" fontAlgn="b"/>
                      <a:r>
                        <a:rPr lang="en-US" sz="800" u="none" strike="noStrike" dirty="0">
                          <a:effectLst/>
                          <a:latin typeface="+mn-lt"/>
                        </a:rPr>
                        <a:t>Curtailment</a:t>
                      </a:r>
                      <a:r>
                        <a:rPr lang="en-US" sz="800" u="none" strike="noStrike" baseline="0" dirty="0">
                          <a:effectLst/>
                          <a:latin typeface="+mn-lt"/>
                        </a:rPr>
                        <a:t> (</a:t>
                      </a:r>
                      <a:r>
                        <a:rPr lang="en-US" sz="800" u="none" strike="noStrike" dirty="0">
                          <a:effectLst/>
                          <a:latin typeface="+mn-lt"/>
                        </a:rPr>
                        <a:t>SBBH)</a:t>
                      </a:r>
                      <a:endParaRPr lang="en-US" sz="8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sz="800"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a:r>
                        <a:rPr lang="en-US" sz="800" b="1" i="0" u="none" strike="noStrike" kern="1200" baseline="0" dirty="0">
                          <a:solidFill>
                            <a:schemeClr val="tx1"/>
                          </a:solidFill>
                          <a:effectLst/>
                          <a:latin typeface="Arial" panose="020B0604020202020204" pitchFamily="34" charset="0"/>
                          <a:ea typeface="+mn-ea"/>
                          <a:cs typeface="+mn-cs"/>
                        </a:rPr>
                        <a:t>Regulation Up Award, Regulation Down Award</a:t>
                      </a: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4"/>
                  </a:ext>
                </a:extLst>
              </a:tr>
              <a:tr h="182335">
                <a:tc>
                  <a:txBody>
                    <a:bodyPr/>
                    <a:lstStyle/>
                    <a:p>
                      <a:pPr algn="ctr" fontAlgn="b"/>
                      <a:r>
                        <a:rPr lang="en-US" sz="800" b="0" i="0" u="none" strike="noStrike" dirty="0">
                          <a:solidFill>
                            <a:srgbClr val="000000"/>
                          </a:solidFill>
                          <a:effectLst/>
                          <a:latin typeface="+mn-lt"/>
                        </a:rPr>
                        <a:t>SCCT Status (SCCT)</a:t>
                      </a: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sz="800"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ctr"/>
                      <a:r>
                        <a:rPr lang="en-US" sz="800" b="1" i="0" u="none" strike="noStrike" kern="1200" baseline="0" dirty="0">
                          <a:solidFill>
                            <a:schemeClr val="tx1"/>
                          </a:solidFill>
                          <a:effectLst/>
                          <a:latin typeface="Arial" panose="020B0604020202020204" pitchFamily="34" charset="0"/>
                          <a:ea typeface="+mn-ea"/>
                          <a:cs typeface="+mn-cs"/>
                        </a:rPr>
                        <a:t>Responsive Reserve PFR/FFR/UFR Award</a:t>
                      </a:r>
                      <a:endParaRPr lang="en-US" sz="800" b="1" i="0" u="none" strike="noStrike" kern="1200" baseline="0" dirty="0">
                        <a:solidFill>
                          <a:srgbClr val="FF0000"/>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5"/>
                  </a:ext>
                </a:extLst>
              </a:tr>
              <a:tr h="182335">
                <a:tc>
                  <a:txBody>
                    <a:bodyPr/>
                    <a:lstStyle/>
                    <a:p>
                      <a:pPr algn="ctr" fontAlgn="b"/>
                      <a:r>
                        <a:rPr lang="en-US" sz="800" u="none" strike="sngStrike" baseline="0" dirty="0">
                          <a:solidFill>
                            <a:schemeClr val="accent6"/>
                          </a:solidFill>
                          <a:effectLst/>
                          <a:latin typeface="+mn-lt"/>
                        </a:rPr>
                        <a:t>Updated Desired BP (UDBP)</a:t>
                      </a:r>
                      <a:endParaRPr lang="en-US" sz="800" b="0" i="0" u="none" strike="sngStrike" baseline="0" dirty="0">
                        <a:solidFill>
                          <a:schemeClr val="accent6"/>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sz="800"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a:r>
                        <a:rPr lang="en-US" sz="800" b="1" i="0" u="none" strike="noStrike" kern="1200" baseline="0" dirty="0">
                          <a:solidFill>
                            <a:schemeClr val="tx1"/>
                          </a:solidFill>
                          <a:effectLst/>
                          <a:latin typeface="Arial" panose="020B0604020202020204" pitchFamily="34" charset="0"/>
                          <a:ea typeface="+mn-ea"/>
                          <a:cs typeface="+mn-cs"/>
                        </a:rPr>
                        <a:t>ECRS Award, Non-Spin Award</a:t>
                      </a: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6"/>
                  </a:ext>
                </a:extLst>
              </a:tr>
              <a:tr h="260332">
                <a:tc>
                  <a:txBody>
                    <a:bodyPr/>
                    <a:lstStyle/>
                    <a:p>
                      <a:pPr algn="ctr" fontAlgn="b"/>
                      <a:endParaRPr lang="en-US" sz="8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sz="800"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800" b="1" i="0" u="none" strike="noStrike" kern="1200" dirty="0">
                          <a:solidFill>
                            <a:schemeClr val="tx1"/>
                          </a:solidFill>
                          <a:effectLst/>
                          <a:latin typeface="Arial" panose="020B0604020202020204" pitchFamily="34" charset="0"/>
                          <a:ea typeface="+mn-ea"/>
                          <a:cs typeface="+mn-cs"/>
                        </a:rPr>
                        <a:t>Regulation Up Deployment, Regulation Down Deployment (Not to be used)</a:t>
                      </a:r>
                      <a:endParaRPr lang="en-US" sz="8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7"/>
                  </a:ext>
                </a:extLst>
              </a:tr>
              <a:tr h="260332">
                <a:tc>
                  <a:txBody>
                    <a:bodyPr/>
                    <a:lstStyle/>
                    <a:p>
                      <a:pPr algn="ctr" fontAlgn="b"/>
                      <a:endParaRPr lang="en-US" sz="8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sz="800"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800" b="1" u="none" strike="noStrike" dirty="0">
                          <a:effectLst/>
                          <a:latin typeface="+mn-lt"/>
                        </a:rPr>
                        <a:t>Updated Desired SP (UDSP:Includes Base Ramp and Regulation Instruction)</a:t>
                      </a:r>
                      <a:endParaRPr lang="en-US" sz="800" b="1" i="0" u="none" strike="noStrike" dirty="0">
                        <a:solidFill>
                          <a:srgbClr val="000000"/>
                        </a:solidFill>
                        <a:effectLst/>
                        <a:latin typeface="+mn-lt"/>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8"/>
                  </a:ext>
                </a:extLst>
              </a:tr>
              <a:tr h="182335">
                <a:tc>
                  <a:txBody>
                    <a:bodyPr/>
                    <a:lstStyle/>
                    <a:p>
                      <a:pPr algn="ctr" fontAlgn="b"/>
                      <a:endParaRPr lang="en-US" sz="8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tcPr>
                </a:tc>
                <a:tc>
                  <a:txBody>
                    <a:bodyPr/>
                    <a:lstStyle/>
                    <a:p>
                      <a:endParaRPr lang="en-US" sz="800" dirty="0"/>
                    </a:p>
                  </a:txBody>
                  <a:tcPr marL="9525" marR="9525" marT="9525" marB="0" anchor="ctr">
                    <a:lnT w="3175" cap="flat" cmpd="sng" algn="ctr">
                      <a:solidFill>
                        <a:schemeClr val="tx2"/>
                      </a:solidFill>
                      <a:prstDash val="sysDot"/>
                      <a:round/>
                      <a:headEnd type="none" w="med" len="med"/>
                      <a:tailEnd type="none" w="med" len="med"/>
                    </a:lnT>
                    <a:solidFill>
                      <a:schemeClr val="tx2"/>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800" b="1" i="0" u="none" strike="noStrike" dirty="0">
                          <a:solidFill>
                            <a:srgbClr val="000000"/>
                          </a:solidFill>
                          <a:effectLst/>
                          <a:latin typeface="+mn-lt"/>
                        </a:rPr>
                        <a:t>System wide MCPCs for all Ancillary Services</a:t>
                      </a:r>
                    </a:p>
                  </a:txBody>
                  <a:tcPr marL="6371" marR="6371" marT="6371" marB="0" anchor="ctr">
                    <a:lnT w="3175" cap="flat" cmpd="sng" algn="ctr">
                      <a:solidFill>
                        <a:schemeClr val="tx2"/>
                      </a:solidFill>
                      <a:prstDash val="sysDot"/>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3570087421"/>
                  </a:ext>
                </a:extLst>
              </a:tr>
            </a:tbl>
          </a:graphicData>
        </a:graphic>
      </p:graphicFrame>
      <p:sp>
        <p:nvSpPr>
          <p:cNvPr id="11" name="TextBox 10"/>
          <p:cNvSpPr txBox="1"/>
          <p:nvPr/>
        </p:nvSpPr>
        <p:spPr>
          <a:xfrm>
            <a:off x="1715240" y="6512289"/>
            <a:ext cx="7103445" cy="338554"/>
          </a:xfrm>
          <a:prstGeom prst="rect">
            <a:avLst/>
          </a:prstGeom>
          <a:noFill/>
        </p:spPr>
        <p:txBody>
          <a:bodyPr wrap="square" rtlCol="0">
            <a:spAutoFit/>
          </a:bodyPr>
          <a:lstStyle/>
          <a:p>
            <a:r>
              <a:rPr lang="en-US" sz="800" dirty="0"/>
              <a:t>*Base telemetry list in this table has been created using </a:t>
            </a:r>
            <a:r>
              <a:rPr lang="en-US" sz="800" dirty="0">
                <a:hlinkClick r:id="rId2"/>
              </a:rPr>
              <a:t>ERCOT Nodal ICCP Communications Handbook</a:t>
            </a:r>
            <a:r>
              <a:rPr lang="en-US" sz="800" dirty="0"/>
              <a:t> </a:t>
            </a:r>
          </a:p>
          <a:p>
            <a:r>
              <a:rPr lang="en-US" sz="800" dirty="0"/>
              <a:t>**RTC related changes that are identified in this list (reflected in </a:t>
            </a:r>
            <a:r>
              <a:rPr lang="en-US" sz="800" dirty="0">
                <a:solidFill>
                  <a:schemeClr val="accent6"/>
                </a:solidFill>
              </a:rPr>
              <a:t>red</a:t>
            </a:r>
            <a:r>
              <a:rPr lang="en-US" sz="800" dirty="0"/>
              <a:t> color) are based on KP1.3, 1.4, 1.5. </a:t>
            </a:r>
          </a:p>
        </p:txBody>
      </p:sp>
      <p:graphicFrame>
        <p:nvGraphicFramePr>
          <p:cNvPr id="3" name="Table 2">
            <a:extLst>
              <a:ext uri="{FF2B5EF4-FFF2-40B4-BE49-F238E27FC236}">
                <a16:creationId xmlns:a16="http://schemas.microsoft.com/office/drawing/2014/main" id="{182105A4-C1CF-CF36-E137-4B0CBC93640B}"/>
              </a:ext>
            </a:extLst>
          </p:cNvPr>
          <p:cNvGraphicFramePr>
            <a:graphicFrameLocks noGrp="1"/>
          </p:cNvGraphicFramePr>
          <p:nvPr>
            <p:extLst>
              <p:ext uri="{D42A27DB-BD31-4B8C-83A1-F6EECF244321}">
                <p14:modId xmlns:p14="http://schemas.microsoft.com/office/powerpoint/2010/main" val="2574440216"/>
              </p:ext>
            </p:extLst>
          </p:nvPr>
        </p:nvGraphicFramePr>
        <p:xfrm>
          <a:off x="5410200" y="4620715"/>
          <a:ext cx="2743200" cy="2392574"/>
        </p:xfrm>
        <a:graphic>
          <a:graphicData uri="http://schemas.openxmlformats.org/drawingml/2006/table">
            <a:tbl>
              <a:tblPr/>
              <a:tblGrid>
                <a:gridCol w="2743200">
                  <a:extLst>
                    <a:ext uri="{9D8B030D-6E8A-4147-A177-3AD203B41FA5}">
                      <a16:colId xmlns:a16="http://schemas.microsoft.com/office/drawing/2014/main" val="1112250050"/>
                    </a:ext>
                  </a:extLst>
                </a:gridCol>
              </a:tblGrid>
              <a:tr h="205095">
                <a:tc>
                  <a:txBody>
                    <a:bodyPr/>
                    <a:lstStyle/>
                    <a:p>
                      <a:pPr algn="ctr" rtl="0" fontAlgn="b"/>
                      <a:r>
                        <a:rPr lang="en-US" sz="1200" b="1" i="0" u="none" strike="noStrike" dirty="0">
                          <a:solidFill>
                            <a:srgbClr val="000000"/>
                          </a:solidFill>
                          <a:effectLst/>
                          <a:latin typeface="Arial" panose="020B0604020202020204" pitchFamily="34" charset="0"/>
                        </a:rPr>
                        <a:t>QSE Specific To QSE</a:t>
                      </a:r>
                    </a:p>
                  </a:txBody>
                  <a:tcPr marL="9525" marR="9525" marT="9525" marB="0" anchor="b">
                    <a:lnL>
                      <a:noFill/>
                    </a:lnL>
                    <a:lnR>
                      <a:noFill/>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C1F6FF"/>
                    </a:solidFill>
                  </a:tcPr>
                </a:tc>
                <a:extLst>
                  <a:ext uri="{0D108BD9-81ED-4DB2-BD59-A6C34878D82A}">
                    <a16:rowId xmlns:a16="http://schemas.microsoft.com/office/drawing/2014/main" val="3963139225"/>
                  </a:ext>
                </a:extLst>
              </a:tr>
              <a:tr h="150810">
                <a:tc>
                  <a:txBody>
                    <a:bodyPr/>
                    <a:lstStyle/>
                    <a:p>
                      <a:pPr algn="ctr" rtl="0" fontAlgn="b"/>
                      <a:r>
                        <a:rPr lang="en-US" sz="1000" b="1" i="0" u="none" strike="noStrike">
                          <a:solidFill>
                            <a:srgbClr val="000000"/>
                          </a:solidFill>
                          <a:effectLst/>
                          <a:latin typeface="Arial" panose="020B0604020202020204" pitchFamily="34" charset="0"/>
                        </a:rPr>
                        <a:t>A/S Related</a:t>
                      </a:r>
                    </a:p>
                  </a:txBody>
                  <a:tcPr marL="9525" marR="9525" marT="9525" marB="0" anchor="b">
                    <a:lnL>
                      <a:noFill/>
                    </a:lnL>
                    <a:lnR>
                      <a:noFill/>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C1F6FF"/>
                    </a:solidFill>
                  </a:tcPr>
                </a:tc>
                <a:extLst>
                  <a:ext uri="{0D108BD9-81ED-4DB2-BD59-A6C34878D82A}">
                    <a16:rowId xmlns:a16="http://schemas.microsoft.com/office/drawing/2014/main" val="4017963093"/>
                  </a:ext>
                </a:extLst>
              </a:tr>
              <a:tr h="151212">
                <a:tc>
                  <a:txBody>
                    <a:bodyPr/>
                    <a:lstStyle/>
                    <a:p>
                      <a:pPr algn="ctr" rtl="0" fontAlgn="b"/>
                      <a:r>
                        <a:rPr lang="en-US" sz="800" b="0" i="0" u="none" strike="sngStrike" kern="1200" dirty="0">
                          <a:solidFill>
                            <a:srgbClr val="910258"/>
                          </a:solidFill>
                          <a:effectLst/>
                          <a:latin typeface="+mn-lt"/>
                          <a:ea typeface="+mn-ea"/>
                          <a:cs typeface="Times New Roman" panose="02020603050405020304" pitchFamily="18" charset="0"/>
                        </a:rPr>
                        <a:t>Regulation Up/Down MW (REGU, REDG)</a:t>
                      </a:r>
                    </a:p>
                  </a:txBody>
                  <a:tcPr marL="9525" marR="9525" marT="9525" marB="0" anchor="b">
                    <a:lnL>
                      <a:noFill/>
                    </a:lnL>
                    <a:lnR>
                      <a:noFill/>
                    </a:lnR>
                    <a:lnT w="12700" cap="flat" cmpd="sng" algn="ctr">
                      <a:solidFill>
                        <a:srgbClr val="00ACC8"/>
                      </a:solidFill>
                      <a:prstDash val="solid"/>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3983299436"/>
                  </a:ext>
                </a:extLst>
              </a:tr>
              <a:tr h="122422">
                <a:tc>
                  <a:txBody>
                    <a:bodyPr/>
                    <a:lstStyle/>
                    <a:p>
                      <a:pPr algn="ctr" rtl="0" fontAlgn="b"/>
                      <a:r>
                        <a:rPr lang="en-US" sz="800" b="0" i="0" u="none" strike="sngStrike" kern="1200" dirty="0">
                          <a:solidFill>
                            <a:srgbClr val="910258"/>
                          </a:solidFill>
                          <a:effectLst/>
                          <a:latin typeface="+mn-lt"/>
                          <a:ea typeface="+mn-ea"/>
                          <a:cs typeface="Times New Roman" panose="02020603050405020304" pitchFamily="18" charset="0"/>
                        </a:rPr>
                        <a:t>FRRS Up/Down MW (FURQ, FDRQ)</a:t>
                      </a:r>
                    </a:p>
                  </a:txBody>
                  <a:tcPr marL="9525" marR="9525" marT="9525" marB="0" anchor="b">
                    <a:lnL>
                      <a:noFill/>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3316010459"/>
                  </a:ext>
                </a:extLst>
              </a:tr>
              <a:tr h="128277">
                <a:tc>
                  <a:txBody>
                    <a:bodyPr/>
                    <a:lstStyle/>
                    <a:p>
                      <a:pPr algn="ctr" rtl="0" fontAlgn="b"/>
                      <a:r>
                        <a:rPr lang="en-US" sz="800" b="0" i="0" u="none" strike="sngStrike" kern="1200" dirty="0">
                          <a:solidFill>
                            <a:srgbClr val="910258"/>
                          </a:solidFill>
                          <a:effectLst/>
                          <a:latin typeface="+mn-lt"/>
                          <a:ea typeface="+mn-ea"/>
                          <a:cs typeface="Times New Roman" panose="02020603050405020304" pitchFamily="18" charset="0"/>
                        </a:rPr>
                        <a:t>Responsive Reserve PFR/ONRR/FFR </a:t>
                      </a:r>
                    </a:p>
                  </a:txBody>
                  <a:tcPr marL="9525" marR="9525" marT="9525" marB="0" anchor="b">
                    <a:lnL>
                      <a:noFill/>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1475060905"/>
                  </a:ext>
                </a:extLst>
              </a:tr>
              <a:tr h="192227">
                <a:tc>
                  <a:txBody>
                    <a:bodyPr/>
                    <a:lstStyle/>
                    <a:p>
                      <a:pPr algn="ctr" rtl="0" fontAlgn="b"/>
                      <a:r>
                        <a:rPr lang="en-US" sz="800" b="0" i="0" u="none" strike="sngStrike" kern="1200" dirty="0">
                          <a:solidFill>
                            <a:srgbClr val="910258"/>
                          </a:solidFill>
                          <a:effectLst/>
                          <a:latin typeface="+mn-lt"/>
                          <a:ea typeface="+mn-ea"/>
                          <a:cs typeface="Times New Roman" panose="02020603050405020304" pitchFamily="18" charset="0"/>
                        </a:rPr>
                        <a:t>ECRS Deployment (Gen, ONECRS)</a:t>
                      </a:r>
                    </a:p>
                  </a:txBody>
                  <a:tcPr marL="9525" marR="9525" marT="9525" marB="0" anchor="b">
                    <a:lnL>
                      <a:noFill/>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FFFFF"/>
                    </a:solidFill>
                  </a:tcPr>
                </a:tc>
                <a:extLst>
                  <a:ext uri="{0D108BD9-81ED-4DB2-BD59-A6C34878D82A}">
                    <a16:rowId xmlns:a16="http://schemas.microsoft.com/office/drawing/2014/main" val="1228771374"/>
                  </a:ext>
                </a:extLst>
              </a:tr>
              <a:tr h="264362">
                <a:tc>
                  <a:txBody>
                    <a:bodyPr/>
                    <a:lstStyle/>
                    <a:p>
                      <a:pPr algn="ctr" fontAlgn="ctr"/>
                      <a:r>
                        <a:rPr lang="en-US" sz="1800" b="0"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375683781"/>
                  </a:ext>
                </a:extLst>
              </a:tr>
              <a:tr h="264362">
                <a:tc>
                  <a:txBody>
                    <a:bodyPr/>
                    <a:lstStyle/>
                    <a:p>
                      <a:pPr algn="ctr" fontAlgn="ctr"/>
                      <a:r>
                        <a:rPr lang="en-US" sz="1800" b="0" i="0" u="none" strike="noStrike" dirty="0">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3320316388"/>
                  </a:ext>
                </a:extLst>
              </a:tr>
              <a:tr h="264362">
                <a:tc>
                  <a:txBody>
                    <a:bodyPr/>
                    <a:lstStyle/>
                    <a:p>
                      <a:pPr algn="ctr" fontAlgn="ctr"/>
                      <a:r>
                        <a:rPr lang="en-US" sz="1800" b="0"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3283216265"/>
                  </a:ext>
                </a:extLst>
              </a:tr>
              <a:tr h="264362">
                <a:tc>
                  <a:txBody>
                    <a:bodyPr/>
                    <a:lstStyle/>
                    <a:p>
                      <a:pPr algn="ctr" fontAlgn="ctr"/>
                      <a:r>
                        <a:rPr lang="en-US" sz="1800" b="0"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2002748225"/>
                  </a:ext>
                </a:extLst>
              </a:tr>
              <a:tr h="264362">
                <a:tc>
                  <a:txBody>
                    <a:bodyPr/>
                    <a:lstStyle/>
                    <a:p>
                      <a:pPr algn="ctr" fontAlgn="ctr"/>
                      <a:r>
                        <a:rPr lang="en-US" sz="1800" b="0" i="0" u="none" strike="noStrike" dirty="0">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5B6770"/>
                      </a:solidFill>
                      <a:prstDash val="dot"/>
                      <a:round/>
                      <a:headEnd type="none" w="med" len="med"/>
                      <a:tailEnd type="none" w="med" len="med"/>
                    </a:lnT>
                    <a:lnB w="12700" cap="flat" cmpd="sng" algn="ctr">
                      <a:solidFill>
                        <a:srgbClr val="00ACC8"/>
                      </a:solidFill>
                      <a:prstDash val="solid"/>
                      <a:round/>
                      <a:headEnd type="none" w="med" len="med"/>
                      <a:tailEnd type="none" w="med" len="med"/>
                    </a:lnB>
                  </a:tcPr>
                </a:tc>
                <a:extLst>
                  <a:ext uri="{0D108BD9-81ED-4DB2-BD59-A6C34878D82A}">
                    <a16:rowId xmlns:a16="http://schemas.microsoft.com/office/drawing/2014/main" val="1219978157"/>
                  </a:ext>
                </a:extLst>
              </a:tr>
            </a:tbl>
          </a:graphicData>
        </a:graphic>
      </p:graphicFrame>
      <p:graphicFrame>
        <p:nvGraphicFramePr>
          <p:cNvPr id="9" name="Table 8">
            <a:extLst>
              <a:ext uri="{FF2B5EF4-FFF2-40B4-BE49-F238E27FC236}">
                <a16:creationId xmlns:a16="http://schemas.microsoft.com/office/drawing/2014/main" id="{FB668C64-A4C3-1753-1856-68ED5EDBF081}"/>
              </a:ext>
            </a:extLst>
          </p:cNvPr>
          <p:cNvGraphicFramePr>
            <a:graphicFrameLocks noGrp="1"/>
          </p:cNvGraphicFramePr>
          <p:nvPr>
            <p:extLst>
              <p:ext uri="{D42A27DB-BD31-4B8C-83A1-F6EECF244321}">
                <p14:modId xmlns:p14="http://schemas.microsoft.com/office/powerpoint/2010/main" val="3716792880"/>
              </p:ext>
            </p:extLst>
          </p:nvPr>
        </p:nvGraphicFramePr>
        <p:xfrm>
          <a:off x="304801" y="762000"/>
          <a:ext cx="8305799" cy="3785576"/>
        </p:xfrm>
        <a:graphic>
          <a:graphicData uri="http://schemas.openxmlformats.org/drawingml/2006/table">
            <a:tbl>
              <a:tblPr/>
              <a:tblGrid>
                <a:gridCol w="2307165">
                  <a:extLst>
                    <a:ext uri="{9D8B030D-6E8A-4147-A177-3AD203B41FA5}">
                      <a16:colId xmlns:a16="http://schemas.microsoft.com/office/drawing/2014/main" val="2677736222"/>
                    </a:ext>
                  </a:extLst>
                </a:gridCol>
                <a:gridCol w="2224767">
                  <a:extLst>
                    <a:ext uri="{9D8B030D-6E8A-4147-A177-3AD203B41FA5}">
                      <a16:colId xmlns:a16="http://schemas.microsoft.com/office/drawing/2014/main" val="1400253823"/>
                    </a:ext>
                  </a:extLst>
                </a:gridCol>
                <a:gridCol w="280157">
                  <a:extLst>
                    <a:ext uri="{9D8B030D-6E8A-4147-A177-3AD203B41FA5}">
                      <a16:colId xmlns:a16="http://schemas.microsoft.com/office/drawing/2014/main" val="196650552"/>
                    </a:ext>
                  </a:extLst>
                </a:gridCol>
                <a:gridCol w="3493710">
                  <a:extLst>
                    <a:ext uri="{9D8B030D-6E8A-4147-A177-3AD203B41FA5}">
                      <a16:colId xmlns:a16="http://schemas.microsoft.com/office/drawing/2014/main" val="3483314293"/>
                    </a:ext>
                  </a:extLst>
                </a:gridCol>
              </a:tblGrid>
              <a:tr h="126928">
                <a:tc gridSpan="4">
                  <a:txBody>
                    <a:bodyPr/>
                    <a:lstStyle/>
                    <a:p>
                      <a:pPr algn="ctr" rtl="0" fontAlgn="b"/>
                      <a:r>
                        <a:rPr lang="en-US" sz="800" b="1" i="0" u="none" strike="noStrike" dirty="0">
                          <a:solidFill>
                            <a:srgbClr val="000000"/>
                          </a:solidFill>
                          <a:effectLst/>
                          <a:latin typeface="+mn-lt"/>
                          <a:cs typeface="Times New Roman" panose="02020603050405020304" pitchFamily="18" charset="0"/>
                        </a:rPr>
                        <a:t>Resource Specific From QSE</a:t>
                      </a:r>
                    </a:p>
                  </a:txBody>
                  <a:tcPr marL="2770" marR="2770" marT="2770" marB="0" anchor="b">
                    <a:lnL>
                      <a:noFill/>
                    </a:lnL>
                    <a:lnR>
                      <a:noFill/>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C1F6FF"/>
                    </a:solidFill>
                  </a:tcPr>
                </a:tc>
                <a:tc hMerge="1">
                  <a:txBody>
                    <a:bodyPr/>
                    <a:lstStyle/>
                    <a:p>
                      <a:endParaRPr lang="en-US"/>
                    </a:p>
                  </a:txBody>
                  <a:tcPr>
                    <a:lnL w="12700" cmpd="sng">
                      <a:noFill/>
                      <a:prstDash val="solid"/>
                    </a:ln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49557101"/>
                  </a:ext>
                </a:extLst>
              </a:tr>
              <a:tr h="131089">
                <a:tc gridSpan="2">
                  <a:txBody>
                    <a:bodyPr/>
                    <a:lstStyle/>
                    <a:p>
                      <a:pPr algn="ctr" rtl="0" fontAlgn="b"/>
                      <a:r>
                        <a:rPr lang="en-US" sz="800" b="1" i="0" u="none" strike="noStrike">
                          <a:solidFill>
                            <a:srgbClr val="000000"/>
                          </a:solidFill>
                          <a:effectLst/>
                          <a:latin typeface="+mn-lt"/>
                          <a:cs typeface="Times New Roman" panose="02020603050405020304" pitchFamily="18" charset="0"/>
                        </a:rPr>
                        <a:t>Unit Related</a:t>
                      </a:r>
                    </a:p>
                  </a:txBody>
                  <a:tcPr marL="2770" marR="2770" marT="2770" marB="0" anchor="b">
                    <a:lnL>
                      <a:noFill/>
                    </a:lnL>
                    <a:lnR w="6350" cap="flat" cmpd="sng" algn="ctr">
                      <a:solidFill>
                        <a:srgbClr val="00ACC8"/>
                      </a:solidFill>
                      <a:prstDash val="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C1F6FF"/>
                    </a:solidFill>
                  </a:tcPr>
                </a:tc>
                <a:tc hMerge="1">
                  <a:txBody>
                    <a:bodyPr/>
                    <a:lstStyle/>
                    <a:p>
                      <a:endParaRPr lang="en-US"/>
                    </a:p>
                  </a:txBody>
                  <a:tcPr>
                    <a:lnL w="6350" cap="flat" cmpd="sng" algn="ctr">
                      <a:solidFill>
                        <a:srgbClr val="00ACC8"/>
                      </a:solidFill>
                      <a:prstDash val="dot"/>
                      <a:round/>
                      <a:headEnd type="none" w="med" len="med"/>
                      <a:tailEnd type="none" w="med" len="med"/>
                    </a:lnL>
                  </a:tcPr>
                </a:tc>
                <a:tc>
                  <a:txBody>
                    <a:bodyPr/>
                    <a:lstStyle/>
                    <a:p>
                      <a:pPr algn="ctr" fontAlgn="b"/>
                      <a:r>
                        <a:rPr lang="en-US" sz="800" b="0" i="0" u="none" strike="noStrike">
                          <a:solidFill>
                            <a:srgbClr val="000000"/>
                          </a:solidFill>
                          <a:effectLst/>
                          <a:latin typeface="+mn-lt"/>
                          <a:cs typeface="Times New Roman" panose="02020603050405020304" pitchFamily="18" charset="0"/>
                        </a:rPr>
                        <a:t> </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5B6770"/>
                    </a:solidFill>
                  </a:tcPr>
                </a:tc>
                <a:tc>
                  <a:txBody>
                    <a:bodyPr/>
                    <a:lstStyle/>
                    <a:p>
                      <a:pPr algn="ctr" rtl="0" fontAlgn="b"/>
                      <a:r>
                        <a:rPr lang="en-US" sz="800" b="1" i="0" u="none" strike="noStrike">
                          <a:solidFill>
                            <a:srgbClr val="000000"/>
                          </a:solidFill>
                          <a:effectLst/>
                          <a:latin typeface="+mn-lt"/>
                          <a:cs typeface="Times New Roman" panose="02020603050405020304" pitchFamily="18" charset="0"/>
                        </a:rPr>
                        <a:t>A/S Related</a:t>
                      </a:r>
                    </a:p>
                  </a:txBody>
                  <a:tcPr marL="2770" marR="2770" marT="2770" marB="0" anchor="b">
                    <a:lnL w="6350" cap="flat" cmpd="sng" algn="ctr">
                      <a:solidFill>
                        <a:srgbClr val="00ACC8"/>
                      </a:solidFill>
                      <a:prstDash val="dot"/>
                      <a:round/>
                      <a:headEnd type="none" w="med" len="med"/>
                      <a:tailEnd type="none" w="med" len="med"/>
                    </a:lnL>
                    <a:lnR>
                      <a:noFill/>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C1F6FF"/>
                    </a:solidFill>
                  </a:tcPr>
                </a:tc>
                <a:extLst>
                  <a:ext uri="{0D108BD9-81ED-4DB2-BD59-A6C34878D82A}">
                    <a16:rowId xmlns:a16="http://schemas.microsoft.com/office/drawing/2014/main" val="1176060953"/>
                  </a:ext>
                </a:extLst>
              </a:tr>
              <a:tr h="126928">
                <a:tc>
                  <a:txBody>
                    <a:bodyPr/>
                    <a:lstStyle/>
                    <a:p>
                      <a:pPr algn="ctr" rtl="0" fontAlgn="b"/>
                      <a:r>
                        <a:rPr lang="en-US" sz="800" b="0" i="0" u="none" strike="noStrike" dirty="0">
                          <a:solidFill>
                            <a:srgbClr val="000000"/>
                          </a:solidFill>
                          <a:effectLst/>
                          <a:latin typeface="+mn-lt"/>
                          <a:cs typeface="Times New Roman" panose="02020603050405020304" pitchFamily="18" charset="0"/>
                        </a:rPr>
                        <a:t>High/Low Sustained Limits (HSL, LSL)</a:t>
                      </a:r>
                    </a:p>
                  </a:txBody>
                  <a:tcPr marL="2770" marR="2770" marT="2770" marB="0" anchor="b">
                    <a:lnL>
                      <a:noFill/>
                    </a:lnL>
                    <a:lnR w="6350" cap="flat" cmpd="sng" algn="ctr">
                      <a:solidFill>
                        <a:srgbClr val="00ACC8"/>
                      </a:solidFill>
                      <a:prstDash val="dot"/>
                      <a:round/>
                      <a:headEnd type="none" w="med" len="med"/>
                      <a:tailEnd type="none" w="med" len="med"/>
                    </a:lnR>
                    <a:lnT w="12700" cap="flat" cmpd="sng" algn="ctr">
                      <a:solidFill>
                        <a:srgbClr val="00ACC8"/>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0" i="0" u="none" strike="noStrike" dirty="0">
                          <a:solidFill>
                            <a:srgbClr val="000000"/>
                          </a:solidFill>
                          <a:effectLst/>
                          <a:latin typeface="+mn-lt"/>
                          <a:cs typeface="Times New Roman" panose="02020603050405020304" pitchFamily="18" charset="0"/>
                        </a:rPr>
                        <a:t>AVR Status (AVR)</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B w="6350" cap="flat" cmpd="sng" algn="ctr">
                      <a:solidFill>
                        <a:srgbClr val="5B6770"/>
                      </a:solidFill>
                      <a:prstDash val="dot"/>
                      <a:round/>
                      <a:headEnd type="none" w="med" len="med"/>
                      <a:tailEnd type="none" w="med" len="med"/>
                    </a:lnB>
                  </a:tcPr>
                </a:tc>
                <a:tc>
                  <a:txBody>
                    <a:bodyPr/>
                    <a:lstStyle/>
                    <a:p>
                      <a:pPr algn="ctr"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12700" cap="flat" cmpd="sng" algn="ctr">
                      <a:solidFill>
                        <a:srgbClr val="00ACC8"/>
                      </a:solidFill>
                      <a:prstDash val="solid"/>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b"/>
                      <a:r>
                        <a:rPr lang="en-US" sz="800" b="0" i="0" u="none" strike="sngStrike">
                          <a:solidFill>
                            <a:srgbClr val="910258"/>
                          </a:solidFill>
                          <a:effectLst/>
                          <a:latin typeface="+mn-lt"/>
                          <a:cs typeface="Times New Roman" panose="02020603050405020304" pitchFamily="18" charset="0"/>
                        </a:rPr>
                        <a:t>FRRS Up/Down Participation Factor (FUPF, FDPF)</a:t>
                      </a:r>
                      <a:endParaRPr lang="en-US" sz="800" b="0" i="0" u="none" strike="noStrike">
                        <a:solidFill>
                          <a:srgbClr val="910258"/>
                        </a:solidFill>
                        <a:effectLst/>
                        <a:latin typeface="+mn-lt"/>
                        <a:cs typeface="Times New Roman" panose="02020603050405020304" pitchFamily="18" charset="0"/>
                      </a:endParaRPr>
                    </a:p>
                  </a:txBody>
                  <a:tcPr marL="2770" marR="2770" marT="2770" marB="0" anchor="b">
                    <a:lnL w="6350" cap="flat" cmpd="sng" algn="ctr">
                      <a:solidFill>
                        <a:srgbClr val="00ACC8"/>
                      </a:solidFill>
                      <a:prstDash val="dot"/>
                      <a:round/>
                      <a:headEnd type="none" w="med" len="med"/>
                      <a:tailEnd type="none" w="med" len="med"/>
                    </a:lnL>
                    <a:lnR>
                      <a:noFill/>
                    </a:lnR>
                    <a:lnT w="12700" cap="flat" cmpd="sng" algn="ctr">
                      <a:solidFill>
                        <a:srgbClr val="00ACC8"/>
                      </a:solidFill>
                      <a:prstDash val="solid"/>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3850915321"/>
                  </a:ext>
                </a:extLst>
              </a:tr>
              <a:tr h="251036">
                <a:tc>
                  <a:txBody>
                    <a:bodyPr/>
                    <a:lstStyle/>
                    <a:p>
                      <a:pPr algn="ctr" rtl="0" fontAlgn="b"/>
                      <a:r>
                        <a:rPr lang="en-US" sz="800" b="0" i="0" u="none" strike="noStrike" dirty="0">
                          <a:solidFill>
                            <a:srgbClr val="000000"/>
                          </a:solidFill>
                          <a:effectLst/>
                          <a:latin typeface="+mn-lt"/>
                          <a:cs typeface="Times New Roman" panose="02020603050405020304" pitchFamily="18" charset="0"/>
                        </a:rPr>
                        <a:t>High/Low Emergency Limit (HEL, LEL)</a:t>
                      </a: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0" i="0" u="none" strike="noStrike">
                          <a:solidFill>
                            <a:srgbClr val="000000"/>
                          </a:solidFill>
                          <a:effectLst/>
                          <a:latin typeface="+mn-lt"/>
                          <a:cs typeface="Times New Roman" panose="02020603050405020304" pitchFamily="18" charset="0"/>
                        </a:rPr>
                        <a:t>Dynamically Scheduled Resource Schedule (DSRS)[Gen]</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b"/>
                      <a:r>
                        <a:rPr lang="en-US" sz="800" b="0" i="0" u="none" strike="sngStrike">
                          <a:solidFill>
                            <a:srgbClr val="910258"/>
                          </a:solidFill>
                          <a:effectLst/>
                          <a:latin typeface="+mn-lt"/>
                          <a:cs typeface="Times New Roman" panose="02020603050405020304" pitchFamily="18" charset="0"/>
                        </a:rPr>
                        <a:t>FRRS Up/Down Responsibility (FURS, FDRS)</a:t>
                      </a:r>
                      <a:endParaRPr lang="en-US" sz="800" b="0" i="0" u="none" strike="noStrike">
                        <a:solidFill>
                          <a:srgbClr val="910258"/>
                        </a:solidFill>
                        <a:effectLst/>
                        <a:latin typeface="+mn-lt"/>
                        <a:cs typeface="Times New Roman" panose="02020603050405020304" pitchFamily="18" charset="0"/>
                      </a:endParaRPr>
                    </a:p>
                  </a:txBody>
                  <a:tcPr marL="2770" marR="2770" marT="2770" marB="0" anchor="b">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1031295193"/>
                  </a:ext>
                </a:extLst>
              </a:tr>
              <a:tr h="251036">
                <a:tc>
                  <a:txBody>
                    <a:bodyPr/>
                    <a:lstStyle/>
                    <a:p>
                      <a:pPr algn="ctr" rtl="0" fontAlgn="b"/>
                      <a:r>
                        <a:rPr lang="en-US" sz="800" b="1" i="0" u="none" strike="noStrike">
                          <a:solidFill>
                            <a:srgbClr val="910258"/>
                          </a:solidFill>
                          <a:effectLst/>
                          <a:latin typeface="+mn-lt"/>
                          <a:cs typeface="Times New Roman" panose="02020603050405020304" pitchFamily="18" charset="0"/>
                        </a:rPr>
                        <a:t>Energy</a:t>
                      </a:r>
                      <a:r>
                        <a:rPr lang="en-US" sz="800" b="1" i="0" u="none" strike="noStrike">
                          <a:solidFill>
                            <a:srgbClr val="000000"/>
                          </a:solidFill>
                          <a:effectLst/>
                          <a:latin typeface="+mn-lt"/>
                          <a:cs typeface="Times New Roman" panose="02020603050405020304" pitchFamily="18" charset="0"/>
                        </a:rPr>
                        <a:t> </a:t>
                      </a:r>
                      <a:r>
                        <a:rPr lang="en-US" sz="800" b="0" i="0" u="none" strike="noStrike">
                          <a:solidFill>
                            <a:srgbClr val="000000"/>
                          </a:solidFill>
                          <a:effectLst/>
                          <a:latin typeface="+mn-lt"/>
                          <a:cs typeface="Times New Roman" panose="02020603050405020304" pitchFamily="18" charset="0"/>
                        </a:rPr>
                        <a:t>(Normal) Up/Down Ramp Rate (NURR, NDRR)</a:t>
                      </a:r>
                      <a:endParaRPr lang="en-US" sz="800" b="1" i="0" u="none" strike="noStrike">
                        <a:solidFill>
                          <a:srgbClr val="910258"/>
                        </a:solidFill>
                        <a:effectLst/>
                        <a:latin typeface="+mn-lt"/>
                        <a:cs typeface="Times New Roman" panose="02020603050405020304" pitchFamily="18" charset="0"/>
                      </a:endParaRP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0" i="0" u="none" strike="noStrike" dirty="0">
                          <a:solidFill>
                            <a:srgbClr val="000000"/>
                          </a:solidFill>
                          <a:effectLst/>
                          <a:latin typeface="+mn-lt"/>
                          <a:cs typeface="Times New Roman" panose="02020603050405020304" pitchFamily="18" charset="0"/>
                        </a:rPr>
                        <a:t>Lower/Raise Block Status (LBST, RBST) [Gen]</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b"/>
                      <a:r>
                        <a:rPr lang="en-US" sz="800" b="0" i="0" u="none" strike="sngStrike">
                          <a:solidFill>
                            <a:srgbClr val="910258"/>
                          </a:solidFill>
                          <a:effectLst/>
                          <a:latin typeface="+mn-lt"/>
                          <a:cs typeface="Times New Roman" panose="02020603050405020304" pitchFamily="18" charset="0"/>
                        </a:rPr>
                        <a:t>Regulation Up/Down Participation Factor (RUPF, RDPF)</a:t>
                      </a:r>
                      <a:endParaRPr lang="en-US" sz="800" b="0" i="0" u="none" strike="noStrike">
                        <a:solidFill>
                          <a:srgbClr val="910258"/>
                        </a:solidFill>
                        <a:effectLst/>
                        <a:latin typeface="+mn-lt"/>
                        <a:cs typeface="Times New Roman" panose="02020603050405020304" pitchFamily="18" charset="0"/>
                      </a:endParaRPr>
                    </a:p>
                  </a:txBody>
                  <a:tcPr marL="2770" marR="2770" marT="2770" marB="0" anchor="b">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738741276"/>
                  </a:ext>
                </a:extLst>
              </a:tr>
              <a:tr h="251036">
                <a:tc>
                  <a:txBody>
                    <a:bodyPr/>
                    <a:lstStyle/>
                    <a:p>
                      <a:pPr algn="ctr" rtl="0" fontAlgn="b"/>
                      <a:r>
                        <a:rPr lang="en-US" sz="800" b="0" i="0" u="none" strike="noStrike">
                          <a:solidFill>
                            <a:srgbClr val="000000"/>
                          </a:solidFill>
                          <a:effectLst/>
                          <a:latin typeface="+mn-lt"/>
                          <a:cs typeface="Times New Roman" panose="02020603050405020304" pitchFamily="18" charset="0"/>
                        </a:rPr>
                        <a:t>Emergency Up/Down Ramp Rates (EURR, EDRR)</a:t>
                      </a: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0" i="0" u="none" strike="noStrike">
                          <a:solidFill>
                            <a:srgbClr val="000000"/>
                          </a:solidFill>
                          <a:effectLst/>
                          <a:latin typeface="+mn-lt"/>
                          <a:cs typeface="Times New Roman" panose="02020603050405020304" pitchFamily="18" charset="0"/>
                        </a:rPr>
                        <a:t>PSS Status (PSS)</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b"/>
                      <a:r>
                        <a:rPr lang="en-US" sz="800" b="0" i="0" u="none" strike="sngStrike" dirty="0">
                          <a:solidFill>
                            <a:srgbClr val="910258"/>
                          </a:solidFill>
                          <a:effectLst/>
                          <a:latin typeface="+mn-lt"/>
                          <a:cs typeface="Times New Roman" panose="02020603050405020304" pitchFamily="18" charset="0"/>
                        </a:rPr>
                        <a:t>Regulation Up/Down Responsibility (RURS, RDRS)</a:t>
                      </a:r>
                      <a:endParaRPr lang="en-US" sz="800" b="0" i="0" u="none" strike="noStrike" dirty="0">
                        <a:solidFill>
                          <a:srgbClr val="910258"/>
                        </a:solidFill>
                        <a:effectLst/>
                        <a:latin typeface="+mn-lt"/>
                        <a:cs typeface="Times New Roman" panose="02020603050405020304" pitchFamily="18" charset="0"/>
                      </a:endParaRPr>
                    </a:p>
                  </a:txBody>
                  <a:tcPr marL="2770" marR="2770" marT="2770" marB="0" anchor="b">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1998356492"/>
                  </a:ext>
                </a:extLst>
              </a:tr>
              <a:tr h="161953">
                <a:tc>
                  <a:txBody>
                    <a:bodyPr/>
                    <a:lstStyle/>
                    <a:p>
                      <a:pPr algn="ctr" rtl="0" fontAlgn="b"/>
                      <a:r>
                        <a:rPr lang="en-US" sz="800" b="0" i="0" u="none" strike="noStrike">
                          <a:solidFill>
                            <a:srgbClr val="000000"/>
                          </a:solidFill>
                          <a:effectLst/>
                          <a:latin typeface="+mn-lt"/>
                          <a:cs typeface="Times New Roman" panose="02020603050405020304" pitchFamily="18" charset="0"/>
                        </a:rPr>
                        <a:t>Net MW/MVAR (MW (aka NPF for CCP), MVAR)</a:t>
                      </a: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0" i="0" u="none" strike="noStrike">
                          <a:solidFill>
                            <a:srgbClr val="000000"/>
                          </a:solidFill>
                          <a:effectLst/>
                          <a:latin typeface="+mn-lt"/>
                          <a:cs typeface="Times New Roman" panose="02020603050405020304" pitchFamily="18" charset="0"/>
                        </a:rPr>
                        <a:t>POI kV Measurement/Target (KVM, KVT)</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b"/>
                      <a:r>
                        <a:rPr lang="en-US" sz="800" b="0" i="0" u="none" strike="sngStrike">
                          <a:solidFill>
                            <a:srgbClr val="910258"/>
                          </a:solidFill>
                          <a:effectLst/>
                          <a:latin typeface="+mn-lt"/>
                          <a:cs typeface="Times New Roman" panose="02020603050405020304" pitchFamily="18" charset="0"/>
                        </a:rPr>
                        <a:t>Responsive Reserve Responsibility/Schedule (RRRS, RRSC)</a:t>
                      </a:r>
                      <a:endParaRPr lang="en-US" sz="800" b="0" i="0" u="none" strike="noStrike">
                        <a:solidFill>
                          <a:srgbClr val="910258"/>
                        </a:solidFill>
                        <a:effectLst/>
                        <a:latin typeface="+mn-lt"/>
                        <a:cs typeface="Times New Roman" panose="02020603050405020304" pitchFamily="18" charset="0"/>
                      </a:endParaRPr>
                    </a:p>
                  </a:txBody>
                  <a:tcPr marL="2770" marR="2770" marT="2770" marB="0" anchor="b">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2071736358"/>
                  </a:ext>
                </a:extLst>
              </a:tr>
              <a:tr h="251036">
                <a:tc>
                  <a:txBody>
                    <a:bodyPr/>
                    <a:lstStyle/>
                    <a:p>
                      <a:pPr algn="ctr" rtl="0" fontAlgn="b"/>
                      <a:r>
                        <a:rPr lang="en-US" sz="800" b="0" i="0" u="none" strike="noStrike">
                          <a:solidFill>
                            <a:srgbClr val="000000"/>
                          </a:solidFill>
                          <a:effectLst/>
                          <a:latin typeface="+mn-lt"/>
                          <a:cs typeface="Times New Roman" panose="02020603050405020304" pitchFamily="18" charset="0"/>
                        </a:rPr>
                        <a:t>Gross MW/MVAR (GMW, GMV)</a:t>
                      </a: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0" i="0" u="none" strike="noStrike">
                          <a:solidFill>
                            <a:srgbClr val="000000"/>
                          </a:solidFill>
                          <a:effectLst/>
                          <a:latin typeface="+mn-lt"/>
                          <a:cs typeface="Times New Roman" panose="02020603050405020304" pitchFamily="18" charset="0"/>
                        </a:rPr>
                        <a:t>Scheduled Power Consumption (SPC, SPC2) [CLR]</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b"/>
                      <a:r>
                        <a:rPr lang="en-US" sz="800" b="0" i="0" u="none" strike="noStrike">
                          <a:solidFill>
                            <a:srgbClr val="000000"/>
                          </a:solidFill>
                          <a:effectLst/>
                          <a:latin typeface="+mn-lt"/>
                          <a:cs typeface="Times New Roman" panose="02020603050405020304" pitchFamily="18" charset="0"/>
                        </a:rPr>
                        <a:t>High Set Under Frequency Relay (HSUF) [NCLR]</a:t>
                      </a:r>
                    </a:p>
                  </a:txBody>
                  <a:tcPr marL="2770" marR="2770" marT="2770" marB="0" anchor="b">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3349650233"/>
                  </a:ext>
                </a:extLst>
              </a:tr>
              <a:tr h="251036">
                <a:tc>
                  <a:txBody>
                    <a:bodyPr/>
                    <a:lstStyle/>
                    <a:p>
                      <a:pPr algn="ctr" rtl="0" fontAlgn="b"/>
                      <a:r>
                        <a:rPr lang="en-US" sz="800" b="0" i="0" u="none" strike="noStrike">
                          <a:solidFill>
                            <a:srgbClr val="000000"/>
                          </a:solidFill>
                          <a:effectLst/>
                          <a:latin typeface="+mn-lt"/>
                          <a:cs typeface="Times New Roman" panose="02020603050405020304" pitchFamily="18" charset="0"/>
                        </a:rPr>
                        <a:t>Resource Status (RST)</a:t>
                      </a: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0" i="0" u="none" strike="noStrike">
                          <a:solidFill>
                            <a:srgbClr val="000000"/>
                          </a:solidFill>
                          <a:effectLst/>
                          <a:latin typeface="+mn-lt"/>
                          <a:cs typeface="Times New Roman" panose="02020603050405020304" pitchFamily="18" charset="0"/>
                        </a:rPr>
                        <a:t>Storage Resource Charge/Discharge Data (MXCP, MXDP, MXOD, SOC)</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b"/>
                      <a:r>
                        <a:rPr lang="en-US" sz="800" b="0" i="0" u="none" strike="noStrike" dirty="0">
                          <a:solidFill>
                            <a:srgbClr val="000000"/>
                          </a:solidFill>
                          <a:effectLst/>
                          <a:latin typeface="+mn-lt"/>
                          <a:cs typeface="Times New Roman" panose="02020603050405020304" pitchFamily="18" charset="0"/>
                        </a:rPr>
                        <a:t> </a:t>
                      </a:r>
                      <a:r>
                        <a:rPr lang="en-US" sz="800" b="0" i="0" u="none" strike="sngStrike" dirty="0">
                          <a:solidFill>
                            <a:srgbClr val="910258"/>
                          </a:solidFill>
                          <a:effectLst/>
                          <a:latin typeface="+mn-lt"/>
                          <a:cs typeface="Times New Roman" panose="02020603050405020304" pitchFamily="18" charset="0"/>
                        </a:rPr>
                        <a:t>Non-Spin Responsibility/Schedule (NSRS, NSSC)</a:t>
                      </a:r>
                      <a:endParaRPr lang="en-US" sz="800" b="0" i="0" u="none" strike="noStrike" dirty="0">
                        <a:solidFill>
                          <a:srgbClr val="000000"/>
                        </a:solidFill>
                        <a:effectLst/>
                        <a:latin typeface="+mn-lt"/>
                        <a:cs typeface="Times New Roman" panose="02020603050405020304" pitchFamily="18" charset="0"/>
                      </a:endParaRPr>
                    </a:p>
                  </a:txBody>
                  <a:tcPr marL="2770" marR="2770" marT="2770" marB="0" anchor="b">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1244945001"/>
                  </a:ext>
                </a:extLst>
              </a:tr>
              <a:tr h="251036">
                <a:tc>
                  <a:txBody>
                    <a:bodyPr/>
                    <a:lstStyle/>
                    <a:p>
                      <a:pPr algn="ctr" rtl="0" fontAlgn="b"/>
                      <a:r>
                        <a:rPr lang="en-US" sz="800" b="0" i="0" u="none" strike="noStrike">
                          <a:solidFill>
                            <a:srgbClr val="000000"/>
                          </a:solidFill>
                          <a:effectLst/>
                          <a:latin typeface="+mn-lt"/>
                          <a:cs typeface="Times New Roman" panose="02020603050405020304" pitchFamily="18" charset="0"/>
                        </a:rPr>
                        <a:t>CCP Config No (CCC)</a:t>
                      </a: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nb-NO" sz="800" b="0" i="0" u="none" strike="noStrike">
                          <a:solidFill>
                            <a:srgbClr val="000000"/>
                          </a:solidFill>
                          <a:effectLst/>
                          <a:latin typeface="+mn-lt"/>
                          <a:cs typeface="Times New Roman" panose="02020603050405020304" pitchFamily="18" charset="0"/>
                        </a:rPr>
                        <a:t>IRR MET Data (DEG, IRAD, MPH, PRES, PTMP, TEMP)</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b"/>
                      <a:r>
                        <a:rPr lang="en-US" sz="800" b="1" i="0" u="none" strike="noStrike">
                          <a:solidFill>
                            <a:srgbClr val="000000"/>
                          </a:solidFill>
                          <a:effectLst/>
                          <a:latin typeface="+mn-lt"/>
                          <a:cs typeface="Times New Roman" panose="02020603050405020304" pitchFamily="18" charset="0"/>
                        </a:rPr>
                        <a:t>Regulation Up/Down Ramp Rate (based on 5-min blended)</a:t>
                      </a:r>
                    </a:p>
                  </a:txBody>
                  <a:tcPr marL="2770" marR="2770" marT="2770" marB="0" anchor="b">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EB7E2"/>
                    </a:solidFill>
                  </a:tcPr>
                </a:tc>
                <a:extLst>
                  <a:ext uri="{0D108BD9-81ED-4DB2-BD59-A6C34878D82A}">
                    <a16:rowId xmlns:a16="http://schemas.microsoft.com/office/drawing/2014/main" val="3721501842"/>
                  </a:ext>
                </a:extLst>
              </a:tr>
              <a:tr h="251036">
                <a:tc>
                  <a:txBody>
                    <a:bodyPr/>
                    <a:lstStyle/>
                    <a:p>
                      <a:pPr algn="ctr" rtl="0" fontAlgn="b"/>
                      <a:r>
                        <a:rPr lang="en-US" sz="800" b="0" i="0" u="none" strike="sngStrike">
                          <a:solidFill>
                            <a:srgbClr val="910258"/>
                          </a:solidFill>
                          <a:effectLst/>
                          <a:latin typeface="+mn-lt"/>
                          <a:cs typeface="Times New Roman" panose="02020603050405020304" pitchFamily="18" charset="0"/>
                        </a:rPr>
                        <a:t>Non Frequency Responsive Capacity (NFRC)</a:t>
                      </a:r>
                      <a:endParaRPr lang="en-US" sz="800" b="0" i="0" u="none" strike="noStrike">
                        <a:solidFill>
                          <a:srgbClr val="910258"/>
                        </a:solidFill>
                        <a:effectLst/>
                        <a:latin typeface="+mn-lt"/>
                        <a:cs typeface="Times New Roman" panose="02020603050405020304" pitchFamily="18" charset="0"/>
                      </a:endParaRP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0" i="0" u="none" strike="noStrike">
                          <a:solidFill>
                            <a:srgbClr val="000000"/>
                          </a:solidFill>
                          <a:effectLst/>
                          <a:latin typeface="+mn-lt"/>
                          <a:cs typeface="Times New Roman" panose="02020603050405020304" pitchFamily="18" charset="0"/>
                        </a:rPr>
                        <a:t>IRR Turbine/Panel Availability (NTOF, NTON, NTUN)</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b"/>
                      <a:r>
                        <a:rPr lang="en-US" sz="800" b="1" i="0" u="none" strike="noStrike">
                          <a:solidFill>
                            <a:srgbClr val="000000"/>
                          </a:solidFill>
                          <a:effectLst/>
                          <a:latin typeface="+mn-lt"/>
                          <a:cs typeface="Times New Roman" panose="02020603050405020304" pitchFamily="18" charset="0"/>
                        </a:rPr>
                        <a:t>RRS PFR/FFR/UFR Capability</a:t>
                      </a:r>
                    </a:p>
                  </a:txBody>
                  <a:tcPr marL="2770" marR="2770" marT="2770" marB="0" anchor="b">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EB7E2"/>
                    </a:solidFill>
                  </a:tcPr>
                </a:tc>
                <a:extLst>
                  <a:ext uri="{0D108BD9-81ED-4DB2-BD59-A6C34878D82A}">
                    <a16:rowId xmlns:a16="http://schemas.microsoft.com/office/drawing/2014/main" val="1987030548"/>
                  </a:ext>
                </a:extLst>
              </a:tr>
              <a:tr h="375144">
                <a:tc>
                  <a:txBody>
                    <a:bodyPr/>
                    <a:lstStyle/>
                    <a:p>
                      <a:pPr algn="ctr" rtl="0" fontAlgn="b"/>
                      <a:r>
                        <a:rPr lang="en-US" sz="800" b="0" i="0" u="none" strike="noStrike">
                          <a:solidFill>
                            <a:srgbClr val="000000"/>
                          </a:solidFill>
                          <a:effectLst/>
                          <a:latin typeface="+mn-lt"/>
                          <a:cs typeface="Times New Roman" panose="02020603050405020304" pitchFamily="18" charset="0"/>
                        </a:rPr>
                        <a:t>Load Resource Breaker Status (LRCB) [NCLR]</a:t>
                      </a: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1" i="0" u="none" strike="noStrike">
                          <a:solidFill>
                            <a:srgbClr val="000000"/>
                          </a:solidFill>
                          <a:effectLst/>
                          <a:latin typeface="+mn-lt"/>
                          <a:cs typeface="Times New Roman" panose="02020603050405020304" pitchFamily="18" charset="0"/>
                        </a:rPr>
                        <a:t>CCP Frequency Responsive Capacity High/Low Limit, Frequency Responsive Factor</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EB7E2"/>
                    </a:solidFill>
                  </a:tcPr>
                </a:tc>
                <a:tc>
                  <a:txBody>
                    <a:bodyPr/>
                    <a:lstStyle/>
                    <a:p>
                      <a:pPr algn="l"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b"/>
                      <a:r>
                        <a:rPr lang="en-US" sz="800" b="1" i="0" u="none" strike="noStrike">
                          <a:solidFill>
                            <a:srgbClr val="000000"/>
                          </a:solidFill>
                          <a:effectLst/>
                          <a:latin typeface="+mn-lt"/>
                          <a:cs typeface="Times New Roman" panose="02020603050405020304" pitchFamily="18" charset="0"/>
                        </a:rPr>
                        <a:t>Non-Spin Ramp Rate (based on 30-min blended)</a:t>
                      </a:r>
                    </a:p>
                  </a:txBody>
                  <a:tcPr marL="2770" marR="2770" marT="2770" marB="0" anchor="b">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EB7E2"/>
                    </a:solidFill>
                  </a:tcPr>
                </a:tc>
                <a:extLst>
                  <a:ext uri="{0D108BD9-81ED-4DB2-BD59-A6C34878D82A}">
                    <a16:rowId xmlns:a16="http://schemas.microsoft.com/office/drawing/2014/main" val="903486999"/>
                  </a:ext>
                </a:extLst>
              </a:tr>
              <a:tr h="251036">
                <a:tc>
                  <a:txBody>
                    <a:bodyPr/>
                    <a:lstStyle/>
                    <a:p>
                      <a:pPr algn="ctr" rtl="0" fontAlgn="b"/>
                      <a:r>
                        <a:rPr lang="en-US" sz="800" b="0" i="0" u="none" strike="noStrike">
                          <a:solidFill>
                            <a:srgbClr val="000000"/>
                          </a:solidFill>
                          <a:effectLst/>
                          <a:latin typeface="+mn-lt"/>
                          <a:cs typeface="Times New Roman" panose="02020603050405020304" pitchFamily="18" charset="0"/>
                        </a:rPr>
                        <a:t>Max/Low Power Consumption (MPC, LPC) [CLR, NCLR]</a:t>
                      </a: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1" i="0" u="none" strike="noStrike">
                          <a:solidFill>
                            <a:srgbClr val="000000"/>
                          </a:solidFill>
                          <a:effectLst/>
                          <a:latin typeface="+mn-lt"/>
                          <a:cs typeface="Times New Roman" panose="02020603050405020304" pitchFamily="18" charset="0"/>
                        </a:rPr>
                        <a:t>Inactive Power Augmentation Capacity</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EB7E2"/>
                    </a:solidFill>
                  </a:tcPr>
                </a:tc>
                <a:tc>
                  <a:txBody>
                    <a:bodyPr/>
                    <a:lstStyle/>
                    <a:p>
                      <a:pPr algn="l"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ctr"/>
                      <a:r>
                        <a:rPr lang="en-US" sz="800" b="1" i="0" u="none" strike="noStrike">
                          <a:solidFill>
                            <a:srgbClr val="000000"/>
                          </a:solidFill>
                          <a:effectLst/>
                          <a:latin typeface="+mn-lt"/>
                          <a:cs typeface="Times New Roman" panose="02020603050405020304" pitchFamily="18" charset="0"/>
                        </a:rPr>
                        <a:t>ECRS Ramp Rate (based on 10-min blended)</a:t>
                      </a:r>
                    </a:p>
                  </a:txBody>
                  <a:tcPr marL="2770" marR="2770" marT="2770" marB="0" anchor="ctr">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EB7E2"/>
                    </a:solidFill>
                  </a:tcPr>
                </a:tc>
                <a:extLst>
                  <a:ext uri="{0D108BD9-81ED-4DB2-BD59-A6C34878D82A}">
                    <a16:rowId xmlns:a16="http://schemas.microsoft.com/office/drawing/2014/main" val="2463755479"/>
                  </a:ext>
                </a:extLst>
              </a:tr>
              <a:tr h="251036">
                <a:tc>
                  <a:txBody>
                    <a:bodyPr/>
                    <a:lstStyle/>
                    <a:p>
                      <a:pPr algn="ctr" rtl="0" fontAlgn="b"/>
                      <a:r>
                        <a:rPr lang="en-US" sz="800" b="0" i="0" u="none" strike="noStrike">
                          <a:solidFill>
                            <a:srgbClr val="000000"/>
                          </a:solidFill>
                          <a:effectLst/>
                          <a:latin typeface="+mn-lt"/>
                          <a:cs typeface="Times New Roman" panose="02020603050405020304" pitchFamily="18" charset="0"/>
                        </a:rPr>
                        <a:t>Resource Breaker Status (Gen’s and ESRs)</a:t>
                      </a: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0" i="0" u="none" strike="noStrike">
                          <a:solidFill>
                            <a:srgbClr val="000000"/>
                          </a:solidFill>
                          <a:effectLst/>
                          <a:latin typeface="+mn-lt"/>
                          <a:cs typeface="Times New Roman" panose="02020603050405020304" pitchFamily="18" charset="0"/>
                        </a:rPr>
                        <a:t>SoC, Max Soc, Min SoC, MXDP, MNDP(ESRs)</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l"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ctr"/>
                      <a:r>
                        <a:rPr lang="en-US" sz="800" b="1" i="0" u="none" strike="noStrike" dirty="0">
                          <a:solidFill>
                            <a:srgbClr val="000000"/>
                          </a:solidFill>
                          <a:effectLst/>
                          <a:latin typeface="+mn-lt"/>
                          <a:cs typeface="Times New Roman" panose="02020603050405020304" pitchFamily="18" charset="0"/>
                        </a:rPr>
                        <a:t>RRS-UFR/RRS-FFR/ECRS Self Provision (based on DAM Award and AS trades) [NCLR]</a:t>
                      </a:r>
                    </a:p>
                  </a:txBody>
                  <a:tcPr marL="2770" marR="2770" marT="2770" marB="0" anchor="ctr">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EB7E2"/>
                    </a:solidFill>
                  </a:tcPr>
                </a:tc>
                <a:extLst>
                  <a:ext uri="{0D108BD9-81ED-4DB2-BD59-A6C34878D82A}">
                    <a16:rowId xmlns:a16="http://schemas.microsoft.com/office/drawing/2014/main" val="2914545777"/>
                  </a:ext>
                </a:extLst>
              </a:tr>
              <a:tr h="251036">
                <a:tc>
                  <a:txBody>
                    <a:bodyPr/>
                    <a:lstStyle/>
                    <a:p>
                      <a:pPr algn="ctr"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ctr"/>
                      <a:r>
                        <a:rPr lang="en-US" sz="800" b="1" i="0" u="none" strike="noStrike" dirty="0">
                          <a:solidFill>
                            <a:srgbClr val="000000"/>
                          </a:solidFill>
                          <a:effectLst/>
                          <a:latin typeface="+mn-lt"/>
                          <a:cs typeface="Times New Roman" panose="02020603050405020304" pitchFamily="18" charset="0"/>
                        </a:rPr>
                        <a:t>Retain ESR-GR Telemetry for ESR single model</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EB7E2"/>
                    </a:solidFill>
                  </a:tcPr>
                </a:tc>
                <a:tc>
                  <a:txBody>
                    <a:bodyPr/>
                    <a:lstStyle/>
                    <a:p>
                      <a:pPr algn="l"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ctr"/>
                      <a:r>
                        <a:rPr lang="en-US" sz="800" b="0" i="0" u="none" strike="sngStrike" kern="1200" dirty="0">
                          <a:solidFill>
                            <a:srgbClr val="910258"/>
                          </a:solidFill>
                          <a:effectLst/>
                          <a:latin typeface="+mn-lt"/>
                          <a:ea typeface="+mn-ea"/>
                          <a:cs typeface="Times New Roman" panose="02020603050405020304" pitchFamily="18" charset="0"/>
                        </a:rPr>
                        <a:t>ECRS Responsibility, Schedule</a:t>
                      </a:r>
                    </a:p>
                  </a:txBody>
                  <a:tcPr marL="2770" marR="2770" marT="2770" marB="0" anchor="ctr">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4095702562"/>
                  </a:ext>
                </a:extLst>
              </a:tr>
              <a:tr h="176587">
                <a:tc>
                  <a:txBody>
                    <a:bodyPr/>
                    <a:lstStyle/>
                    <a:p>
                      <a:pPr algn="ctr" fontAlgn="ctr"/>
                      <a:endParaRPr lang="en-US" sz="800" b="0" i="0" u="none" strike="noStrike">
                        <a:solidFill>
                          <a:srgbClr val="000000"/>
                        </a:solidFill>
                        <a:effectLst/>
                        <a:latin typeface="+mn-lt"/>
                        <a:cs typeface="Times New Roman" panose="02020603050405020304" pitchFamily="18" charset="0"/>
                      </a:endParaRPr>
                    </a:p>
                  </a:txBody>
                  <a:tcPr marL="2770" marR="2770" marT="2770" marB="0" anchor="ctr">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ctr"/>
                      <a:r>
                        <a:rPr lang="en-US" sz="800" b="1" i="0" u="none" strike="noStrike" dirty="0">
                          <a:solidFill>
                            <a:srgbClr val="000000"/>
                          </a:solidFill>
                          <a:effectLst/>
                          <a:latin typeface="+mn-lt"/>
                          <a:cs typeface="Times New Roman" panose="02020603050405020304" pitchFamily="18" charset="0"/>
                        </a:rPr>
                        <a:t>RRS-FFR deployment</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EB7E2"/>
                    </a:solidFill>
                  </a:tcPr>
                </a:tc>
                <a:tc>
                  <a:txBody>
                    <a:bodyPr/>
                    <a:lstStyle/>
                    <a:p>
                      <a:pPr algn="l" fontAlgn="ctr"/>
                      <a:endParaRPr lang="en-US" sz="800" b="0" i="0" u="none" strike="noStrike">
                        <a:solidFill>
                          <a:srgbClr val="000000"/>
                        </a:solidFill>
                        <a:effectLst/>
                        <a:latin typeface="+mn-lt"/>
                        <a:cs typeface="Times New Roman" panose="02020603050405020304" pitchFamily="18" charset="0"/>
                      </a:endParaRP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ctr"/>
                      <a:endParaRPr lang="en-US" sz="800" b="1" i="0" u="none" strike="noStrike" dirty="0">
                        <a:solidFill>
                          <a:srgbClr val="000000"/>
                        </a:solidFill>
                        <a:effectLst/>
                        <a:latin typeface="+mn-lt"/>
                        <a:cs typeface="Times New Roman" panose="02020603050405020304" pitchFamily="18" charset="0"/>
                      </a:endParaRPr>
                    </a:p>
                  </a:txBody>
                  <a:tcPr marL="2770" marR="2770" marT="2770" marB="0" anchor="ctr">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1203217895"/>
                  </a:ext>
                </a:extLst>
              </a:tr>
              <a:tr h="176587">
                <a:tc>
                  <a:txBody>
                    <a:bodyPr/>
                    <a:lstStyle/>
                    <a:p>
                      <a:pPr algn="ctr" fontAlgn="ctr"/>
                      <a:endParaRPr lang="en-US" sz="800" b="0" i="0" u="none" strike="noStrike">
                        <a:solidFill>
                          <a:srgbClr val="000000"/>
                        </a:solidFill>
                        <a:effectLst/>
                        <a:latin typeface="+mn-lt"/>
                        <a:cs typeface="Times New Roman" panose="02020603050405020304" pitchFamily="18" charset="0"/>
                      </a:endParaRPr>
                    </a:p>
                  </a:txBody>
                  <a:tcPr marL="2770" marR="2770" marT="2770" marB="0" anchor="ctr">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ctr"/>
                      <a:r>
                        <a:rPr lang="en-US" sz="800" b="1" i="0" u="none" strike="noStrike" dirty="0">
                          <a:solidFill>
                            <a:srgbClr val="000000"/>
                          </a:solidFill>
                          <a:effectLst/>
                          <a:latin typeface="+mn-lt"/>
                          <a:cs typeface="Times New Roman" panose="02020603050405020304" pitchFamily="18" charset="0"/>
                        </a:rPr>
                        <a:t>ONSC RRS/ECRS deployment</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EB7E2"/>
                    </a:solidFill>
                  </a:tcPr>
                </a:tc>
                <a:tc>
                  <a:txBody>
                    <a:bodyPr/>
                    <a:lstStyle/>
                    <a:p>
                      <a:pPr algn="l" fontAlgn="ctr"/>
                      <a:endParaRPr lang="en-US" sz="800" b="0" i="0" u="none" strike="noStrike">
                        <a:solidFill>
                          <a:srgbClr val="000000"/>
                        </a:solidFill>
                        <a:effectLst/>
                        <a:latin typeface="+mn-lt"/>
                        <a:cs typeface="Times New Roman" panose="02020603050405020304" pitchFamily="18" charset="0"/>
                      </a:endParaRP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ctr"/>
                      <a:endParaRPr lang="en-US" sz="800" b="1" i="0" u="none" strike="noStrike" dirty="0">
                        <a:solidFill>
                          <a:srgbClr val="000000"/>
                        </a:solidFill>
                        <a:effectLst/>
                        <a:latin typeface="+mn-lt"/>
                        <a:cs typeface="Times New Roman" panose="02020603050405020304" pitchFamily="18" charset="0"/>
                      </a:endParaRPr>
                    </a:p>
                  </a:txBody>
                  <a:tcPr marL="2770" marR="2770" marT="2770" marB="0" anchor="ctr">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1540798525"/>
                  </a:ext>
                </a:extLst>
              </a:tr>
            </a:tbl>
          </a:graphicData>
        </a:graphic>
      </p:graphicFrame>
    </p:spTree>
    <p:extLst>
      <p:ext uri="{BB962C8B-B14F-4D97-AF65-F5344CB8AC3E}">
        <p14:creationId xmlns:p14="http://schemas.microsoft.com/office/powerpoint/2010/main" val="3808123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7463E2-BE54-9C33-BE39-85FB6679CC62}"/>
              </a:ext>
            </a:extLst>
          </p:cNvPr>
          <p:cNvSpPr>
            <a:spLocks noGrp="1"/>
          </p:cNvSpPr>
          <p:nvPr>
            <p:ph type="title"/>
          </p:nvPr>
        </p:nvSpPr>
        <p:spPr/>
        <p:txBody>
          <a:bodyPr/>
          <a:lstStyle/>
          <a:p>
            <a:r>
              <a:rPr lang="en-US" sz="2400" dirty="0"/>
              <a:t>Resource Ancillary Service Telemetry from QSE</a:t>
            </a:r>
          </a:p>
        </p:txBody>
      </p:sp>
      <p:graphicFrame>
        <p:nvGraphicFramePr>
          <p:cNvPr id="5" name="Content Placeholder 4">
            <a:extLst>
              <a:ext uri="{FF2B5EF4-FFF2-40B4-BE49-F238E27FC236}">
                <a16:creationId xmlns:a16="http://schemas.microsoft.com/office/drawing/2014/main" id="{EE702E36-CBB8-DFEE-CA55-1EA719845624}"/>
              </a:ext>
            </a:extLst>
          </p:cNvPr>
          <p:cNvGraphicFramePr>
            <a:graphicFrameLocks noGrp="1"/>
          </p:cNvGraphicFramePr>
          <p:nvPr>
            <p:ph idx="1"/>
            <p:extLst>
              <p:ext uri="{D42A27DB-BD31-4B8C-83A1-F6EECF244321}">
                <p14:modId xmlns:p14="http://schemas.microsoft.com/office/powerpoint/2010/main" val="1875178630"/>
              </p:ext>
            </p:extLst>
          </p:nvPr>
        </p:nvGraphicFramePr>
        <p:xfrm>
          <a:off x="685800" y="1675229"/>
          <a:ext cx="7772400" cy="444121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897107408"/>
                    </a:ext>
                  </a:extLst>
                </a:gridCol>
                <a:gridCol w="914400">
                  <a:extLst>
                    <a:ext uri="{9D8B030D-6E8A-4147-A177-3AD203B41FA5}">
                      <a16:colId xmlns:a16="http://schemas.microsoft.com/office/drawing/2014/main" val="2454279614"/>
                    </a:ext>
                  </a:extLst>
                </a:gridCol>
                <a:gridCol w="3200400">
                  <a:extLst>
                    <a:ext uri="{9D8B030D-6E8A-4147-A177-3AD203B41FA5}">
                      <a16:colId xmlns:a16="http://schemas.microsoft.com/office/drawing/2014/main" val="835389000"/>
                    </a:ext>
                  </a:extLst>
                </a:gridCol>
                <a:gridCol w="2438400">
                  <a:extLst>
                    <a:ext uri="{9D8B030D-6E8A-4147-A177-3AD203B41FA5}">
                      <a16:colId xmlns:a16="http://schemas.microsoft.com/office/drawing/2014/main" val="2395223304"/>
                    </a:ext>
                  </a:extLst>
                </a:gridCol>
              </a:tblGrid>
              <a:tr h="418518">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Product or Sub-product </a:t>
                      </a:r>
                    </a:p>
                  </a:txBody>
                  <a:tcPr marL="8202" marR="8202" marT="8202" marB="0" anchor="ctr"/>
                </a:tc>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Unit </a:t>
                      </a:r>
                    </a:p>
                  </a:txBody>
                  <a:tcPr marL="8202" marR="8202" marT="8202" marB="0" anchor="ctr"/>
                </a:tc>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Description</a:t>
                      </a:r>
                    </a:p>
                  </a:txBody>
                  <a:tcPr marL="8202" marR="8202" marT="8202" marB="0" anchor="ctr"/>
                </a:tc>
                <a:tc>
                  <a:txBody>
                    <a:bodyPr/>
                    <a:lstStyle/>
                    <a:p>
                      <a:pPr algn="ctr" fontAlgn="b"/>
                      <a:r>
                        <a:rPr lang="en-US" sz="1100" u="none" strike="noStrike" dirty="0">
                          <a:effectLst/>
                        </a:rPr>
                        <a:t>References</a:t>
                      </a:r>
                      <a:endParaRPr lang="en-US" sz="1100" b="1" i="0" u="none" strike="noStrike" dirty="0">
                        <a:solidFill>
                          <a:srgbClr val="000000"/>
                        </a:solidFill>
                        <a:effectLst/>
                        <a:latin typeface="Calibri" panose="020F0502020204030204" pitchFamily="34" charset="0"/>
                      </a:endParaRPr>
                    </a:p>
                  </a:txBody>
                  <a:tcPr marL="8202" marR="8202" marT="8202" marB="0" anchor="ctr"/>
                </a:tc>
                <a:extLst>
                  <a:ext uri="{0D108BD9-81ED-4DB2-BD59-A6C34878D82A}">
                    <a16:rowId xmlns:a16="http://schemas.microsoft.com/office/drawing/2014/main" val="1431080610"/>
                  </a:ext>
                </a:extLst>
              </a:tr>
              <a:tr h="918897">
                <a:tc>
                  <a:txBody>
                    <a:bodyPr/>
                    <a:lstStyle/>
                    <a:p>
                      <a:pPr algn="ctr" fontAlgn="ctr"/>
                      <a:r>
                        <a:rPr lang="en-US" sz="1000" u="none" strike="noStrike" dirty="0">
                          <a:solidFill>
                            <a:schemeClr val="tx2"/>
                          </a:solidFill>
                          <a:effectLst/>
                          <a:latin typeface="Calibri" panose="020F0502020204030204" pitchFamily="34" charset="0"/>
                          <a:cs typeface="Calibri" panose="020F0502020204030204" pitchFamily="34" charset="0"/>
                        </a:rPr>
                        <a:t>Regulation Up Ramp Rate</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ctr" fontAlgn="ctr"/>
                      <a:r>
                        <a:rPr lang="en-US" sz="1000" u="none" strike="noStrike" dirty="0">
                          <a:solidFill>
                            <a:schemeClr val="tx2"/>
                          </a:solidFill>
                          <a:effectLst/>
                          <a:latin typeface="Calibri" panose="020F0502020204030204" pitchFamily="34" charset="0"/>
                          <a:cs typeface="Calibri" panose="020F0502020204030204" pitchFamily="34" charset="0"/>
                        </a:rPr>
                        <a:t>MW/Minute </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l" fontAlgn="ctr"/>
                      <a:r>
                        <a:rPr lang="en-US" sz="1000" u="none" strike="noStrike" dirty="0">
                          <a:solidFill>
                            <a:schemeClr val="tx2"/>
                          </a:solidFill>
                          <a:effectLst/>
                          <a:latin typeface="Calibri" panose="020F0502020204030204" pitchFamily="34" charset="0"/>
                          <a:cs typeface="Calibri" panose="020F0502020204030204" pitchFamily="34" charset="0"/>
                        </a:rPr>
                        <a:t>5-Minute blended ramp rate that reflects the current physical capability of the qualified resource to provide Regulation Up. In addition to the Resource Limits and Regulation Up qualified MW, limits amount of Regulation Up that SCED can award to the Resource.</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rowSpan="4">
                  <a:txBody>
                    <a:bodyPr/>
                    <a:lstStyle/>
                    <a:p>
                      <a:pPr lvl="0" algn="l" fontAlgn="ctr"/>
                      <a:r>
                        <a:rPr lang="en-US" sz="1000" u="none" strike="noStrike" dirty="0">
                          <a:solidFill>
                            <a:schemeClr val="accent2"/>
                          </a:solidFill>
                          <a:effectLst/>
                          <a:latin typeface="Calibri" panose="020F0502020204030204" pitchFamily="34" charset="0"/>
                          <a:cs typeface="Calibri" panose="020F0502020204030204" pitchFamily="34" charset="0"/>
                        </a:rPr>
                        <a:t> 1. RTC Key Principle 1.4  </a:t>
                      </a: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solidFill>
                            <a:schemeClr val="accent2"/>
                          </a:solidFill>
                          <a:effectLst/>
                          <a:latin typeface="Calibri" panose="020F0502020204030204" pitchFamily="34" charset="0"/>
                          <a:cs typeface="Calibri" panose="020F0502020204030204" pitchFamily="34" charset="0"/>
                        </a:rPr>
                        <a:t>        </a:t>
                      </a:r>
                      <a:r>
                        <a:rPr lang="en-US" sz="1000" u="sng" kern="100" dirty="0">
                          <a:solidFill>
                            <a:srgbClr val="7030A0"/>
                          </a:solidFill>
                          <a:effectLst/>
                          <a:latin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https://www.ercot.com/mktrules/puctDirectives/kp1p4</a:t>
                      </a:r>
                      <a:endParaRPr lang="en-US" sz="1000" u="sng" kern="100" dirty="0">
                        <a:solidFill>
                          <a:srgbClr val="7030A0"/>
                        </a:solidFill>
                        <a:effectLst/>
                        <a:latin typeface="Calibri" panose="020F0502020204030204" pitchFamily="34" charset="0"/>
                        <a:cs typeface="Times New Roman" panose="02020603050405020304" pitchFamily="18" charset="0"/>
                      </a:endParaRPr>
                    </a:p>
                    <a:p>
                      <a:pPr lvl="1" algn="l" fontAlgn="ctr"/>
                      <a:endParaRPr lang="en-US" sz="1000" u="none" strike="noStrike" dirty="0">
                        <a:solidFill>
                          <a:schemeClr val="accent2"/>
                        </a:solidFill>
                        <a:effectLst/>
                        <a:latin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solidFill>
                            <a:schemeClr val="accent2"/>
                          </a:solidFill>
                          <a:effectLst/>
                          <a:latin typeface="Calibri" panose="020F0502020204030204" pitchFamily="34" charset="0"/>
                          <a:cs typeface="Calibri" panose="020F0502020204030204" pitchFamily="34" charset="0"/>
                        </a:rPr>
                        <a:t>2. </a:t>
                      </a:r>
                      <a:r>
                        <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RTCBTF refresher, as presented in RTCBTF on  9/7/2023</a:t>
                      </a: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sng"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https://www.ercot.com/files/docs/2023/09/01/2_refresher-on-real-time-co-optimization-key-principles-rtcbtf-090823_v2.pptx</a:t>
                      </a:r>
                      <a:endParaRPr lang="en-US" sz="1000" u="sng"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u="sng"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3. NPRR1010 6.5.5.2 (2) (q)</a:t>
                      </a: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u="none"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4. NPRR1010 6.5.5.2 (5) (m)</a:t>
                      </a: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u="none"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p>
                      <a:pPr lvl="1" algn="l" fontAlgn="ctr"/>
                      <a:endParaRPr lang="en-US" sz="1000" u="none" strike="noStrike" dirty="0">
                        <a:solidFill>
                          <a:schemeClr val="accent2"/>
                        </a:solidFill>
                        <a:effectLst/>
                        <a:latin typeface="Calibri" panose="020F0502020204030204" pitchFamily="34" charset="0"/>
                        <a:cs typeface="Calibri" panose="020F0502020204030204" pitchFamily="34" charset="0"/>
                      </a:endParaRPr>
                    </a:p>
                    <a:p>
                      <a:pPr lvl="1" algn="l" fontAlgn="ctr"/>
                      <a:endParaRPr lang="en-US" sz="1000" u="none" strike="noStrike" dirty="0">
                        <a:solidFill>
                          <a:schemeClr val="accent2"/>
                        </a:solidFill>
                        <a:effectLst/>
                        <a:latin typeface="Calibri" panose="020F0502020204030204" pitchFamily="34" charset="0"/>
                        <a:cs typeface="Calibri" panose="020F0502020204030204" pitchFamily="34" charset="0"/>
                      </a:endParaRPr>
                    </a:p>
                    <a:p>
                      <a:pPr lvl="1" algn="l" fontAlgn="ctr"/>
                      <a:r>
                        <a:rPr lang="en-US" sz="1000" u="none" strike="noStrike" dirty="0">
                          <a:solidFill>
                            <a:schemeClr val="accent2"/>
                          </a:solidFill>
                          <a:effectLst/>
                          <a:latin typeface="Calibri" panose="020F0502020204030204" pitchFamily="34" charset="0"/>
                          <a:cs typeface="Calibri" panose="020F0502020204030204" pitchFamily="34" charset="0"/>
                        </a:rPr>
                        <a:t> </a:t>
                      </a:r>
                    </a:p>
                    <a:p>
                      <a:pPr lvl="1" algn="l" fontAlgn="ctr"/>
                      <a:r>
                        <a:rPr lang="en-US" sz="1000" u="none" strike="noStrike" dirty="0">
                          <a:solidFill>
                            <a:schemeClr val="accent2"/>
                          </a:solidFill>
                          <a:effectLst/>
                          <a:latin typeface="Calibri" panose="020F0502020204030204" pitchFamily="34" charset="0"/>
                          <a:cs typeface="Calibri" panose="020F0502020204030204" pitchFamily="34" charset="0"/>
                        </a:rPr>
                        <a:t> </a:t>
                      </a:r>
                    </a:p>
                    <a:p>
                      <a:pPr lvl="1" algn="l" fontAlgn="ctr"/>
                      <a:r>
                        <a:rPr lang="en-US" sz="1000" u="none" strike="noStrike" dirty="0">
                          <a:solidFill>
                            <a:schemeClr val="accent2"/>
                          </a:solidFill>
                          <a:effectLst/>
                          <a:latin typeface="Calibri" panose="020F0502020204030204" pitchFamily="34" charset="0"/>
                          <a:cs typeface="Calibri" panose="020F0502020204030204" pitchFamily="34" charset="0"/>
                        </a:rPr>
                        <a:t> </a:t>
                      </a:r>
                      <a:endParaRPr lang="en-US" sz="1000" b="0" i="0" u="none" strike="noStrike" dirty="0">
                        <a:solidFill>
                          <a:schemeClr val="accent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3417223708"/>
                  </a:ext>
                </a:extLst>
              </a:tr>
              <a:tr h="918897">
                <a:tc>
                  <a:txBody>
                    <a:bodyPr/>
                    <a:lstStyle/>
                    <a:p>
                      <a:pPr algn="ctr" fontAlgn="ctr"/>
                      <a:r>
                        <a:rPr lang="en-US" sz="1000" u="none" strike="noStrike" dirty="0">
                          <a:solidFill>
                            <a:schemeClr val="tx2"/>
                          </a:solidFill>
                          <a:effectLst/>
                          <a:latin typeface="Calibri" panose="020F0502020204030204" pitchFamily="34" charset="0"/>
                          <a:cs typeface="Calibri" panose="020F0502020204030204" pitchFamily="34" charset="0"/>
                        </a:rPr>
                        <a:t>Regulation Down Ramp Rate </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ctr" fontAlgn="ctr"/>
                      <a:r>
                        <a:rPr lang="en-US" sz="1000" u="none" strike="noStrike" dirty="0">
                          <a:solidFill>
                            <a:schemeClr val="tx2"/>
                          </a:solidFill>
                          <a:effectLst/>
                          <a:latin typeface="Calibri" panose="020F0502020204030204" pitchFamily="34" charset="0"/>
                          <a:cs typeface="Calibri" panose="020F0502020204030204" pitchFamily="34" charset="0"/>
                        </a:rPr>
                        <a:t>MW/Minute </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l" fontAlgn="ctr"/>
                      <a:r>
                        <a:rPr lang="en-US" sz="1000" u="none" strike="noStrike" dirty="0">
                          <a:solidFill>
                            <a:schemeClr val="tx2"/>
                          </a:solidFill>
                          <a:effectLst/>
                          <a:latin typeface="Calibri" panose="020F0502020204030204" pitchFamily="34" charset="0"/>
                          <a:cs typeface="Calibri" panose="020F0502020204030204" pitchFamily="34" charset="0"/>
                        </a:rPr>
                        <a:t>5-minute blended ramp rate that reflects the current physical capability of the qualified resource to provide Regulation Down. In addition to the Resource Limits and Regulation Down qualified MW, limits the amount of Regulation Down that SCED can award to the Resource.</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vMerge="1">
                  <a:txBody>
                    <a:bodyPr/>
                    <a:lstStyle/>
                    <a:p>
                      <a:pPr algn="l" fontAlgn="ctr"/>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8202" marR="8202" marT="8202" marB="0" anchor="ctr"/>
                </a:tc>
                <a:extLst>
                  <a:ext uri="{0D108BD9-81ED-4DB2-BD59-A6C34878D82A}">
                    <a16:rowId xmlns:a16="http://schemas.microsoft.com/office/drawing/2014/main" val="2760008371"/>
                  </a:ext>
                </a:extLst>
              </a:tr>
              <a:tr h="1092449">
                <a:tc>
                  <a:txBody>
                    <a:bodyPr/>
                    <a:lstStyle/>
                    <a:p>
                      <a:pPr algn="ctr" fontAlgn="ctr"/>
                      <a:r>
                        <a:rPr lang="en-US" sz="1000" u="none" strike="noStrike">
                          <a:solidFill>
                            <a:schemeClr val="tx2"/>
                          </a:solidFill>
                          <a:effectLst/>
                          <a:latin typeface="Calibri" panose="020F0502020204030204" pitchFamily="34" charset="0"/>
                          <a:cs typeface="Calibri" panose="020F0502020204030204" pitchFamily="34" charset="0"/>
                        </a:rPr>
                        <a:t>ECRS Ramp Rate </a:t>
                      </a:r>
                      <a:endParaRPr lang="en-US" sz="1000" b="0" i="0" u="none" strike="noStrike">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ctr" fontAlgn="ctr"/>
                      <a:r>
                        <a:rPr lang="en-US" sz="1000" u="none" strike="noStrike">
                          <a:solidFill>
                            <a:schemeClr val="tx2"/>
                          </a:solidFill>
                          <a:effectLst/>
                          <a:latin typeface="Calibri" panose="020F0502020204030204" pitchFamily="34" charset="0"/>
                          <a:cs typeface="Calibri" panose="020F0502020204030204" pitchFamily="34" charset="0"/>
                        </a:rPr>
                        <a:t>MW/Minute </a:t>
                      </a:r>
                      <a:endParaRPr lang="en-US" sz="1000" b="0" i="0" u="none" strike="noStrike">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l" fontAlgn="ctr"/>
                      <a:r>
                        <a:rPr lang="en-US" sz="1000" u="none" strike="noStrike" dirty="0">
                          <a:solidFill>
                            <a:schemeClr val="tx2"/>
                          </a:solidFill>
                          <a:effectLst/>
                          <a:latin typeface="Calibri" panose="020F0502020204030204" pitchFamily="34" charset="0"/>
                          <a:cs typeface="Calibri" panose="020F0502020204030204" pitchFamily="34" charset="0"/>
                        </a:rPr>
                        <a:t>10-minute blended ramp rate that reflects the current physical capability of the qualified resource to provide ECRS. In addition to Resource limits and ECRS qualified MW, limits the amount of ECRS that SCED can award to the Resource. This value will be the ten-min output change capability of the Resource divided by 10. For NCLRs, the ECRS capability telemetry includes the self-provided MWs.</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vMerge="1">
                  <a:txBody>
                    <a:bodyPr/>
                    <a:lstStyle/>
                    <a:p>
                      <a:pPr algn="l" fontAlgn="ctr"/>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8202" marR="8202" marT="8202" marB="0" anchor="ctr"/>
                </a:tc>
                <a:extLst>
                  <a:ext uri="{0D108BD9-81ED-4DB2-BD59-A6C34878D82A}">
                    <a16:rowId xmlns:a16="http://schemas.microsoft.com/office/drawing/2014/main" val="1750920196"/>
                  </a:ext>
                </a:extLst>
              </a:tr>
              <a:tr h="1092449">
                <a:tc>
                  <a:txBody>
                    <a:bodyPr/>
                    <a:lstStyle/>
                    <a:p>
                      <a:pPr algn="ctr" fontAlgn="ctr"/>
                      <a:r>
                        <a:rPr lang="en-US" sz="1000" u="none" strike="noStrike">
                          <a:solidFill>
                            <a:schemeClr val="tx2"/>
                          </a:solidFill>
                          <a:effectLst/>
                          <a:latin typeface="Calibri" panose="020F0502020204030204" pitchFamily="34" charset="0"/>
                          <a:cs typeface="Calibri" panose="020F0502020204030204" pitchFamily="34" charset="0"/>
                        </a:rPr>
                        <a:t>Non-Spin Ramp Rate </a:t>
                      </a:r>
                      <a:endParaRPr lang="en-US" sz="1000" b="0" i="0" u="none" strike="noStrike">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ctr" fontAlgn="ctr"/>
                      <a:r>
                        <a:rPr lang="en-US" sz="1000" u="none" strike="noStrike">
                          <a:solidFill>
                            <a:schemeClr val="tx2"/>
                          </a:solidFill>
                          <a:effectLst/>
                          <a:latin typeface="Calibri" panose="020F0502020204030204" pitchFamily="34" charset="0"/>
                          <a:cs typeface="Calibri" panose="020F0502020204030204" pitchFamily="34" charset="0"/>
                        </a:rPr>
                        <a:t>MW/Minute </a:t>
                      </a:r>
                      <a:endParaRPr lang="en-US" sz="1000" b="0" i="0" u="none" strike="noStrike">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l" fontAlgn="ctr"/>
                      <a:r>
                        <a:rPr lang="en-US" sz="1000" u="none" strike="noStrike" dirty="0">
                          <a:solidFill>
                            <a:schemeClr val="tx2"/>
                          </a:solidFill>
                          <a:effectLst/>
                          <a:latin typeface="Calibri" panose="020F0502020204030204" pitchFamily="34" charset="0"/>
                          <a:cs typeface="Calibri" panose="020F0502020204030204" pitchFamily="34" charset="0"/>
                        </a:rPr>
                        <a:t>30-minute blended ramp rate that reflects the current physical capability of the qualified resource to provide Non-Spin. In addition to Resource limits and Non-Spin Qualified MW, limits the amount of Non-Spin that SCED can award the Resource. This value will be the 30-minute output change capability of the Resource divided by 30.</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vMerge="1">
                  <a:txBody>
                    <a:bodyPr/>
                    <a:lstStyle/>
                    <a:p>
                      <a:pPr algn="l" fontAlgn="ctr"/>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8202" marR="8202" marT="8202" marB="0" anchor="ctr"/>
                </a:tc>
                <a:extLst>
                  <a:ext uri="{0D108BD9-81ED-4DB2-BD59-A6C34878D82A}">
                    <a16:rowId xmlns:a16="http://schemas.microsoft.com/office/drawing/2014/main" val="2976028714"/>
                  </a:ext>
                </a:extLst>
              </a:tr>
            </a:tbl>
          </a:graphicData>
        </a:graphic>
      </p:graphicFrame>
      <p:sp>
        <p:nvSpPr>
          <p:cNvPr id="4" name="Slide Number Placeholder 3">
            <a:extLst>
              <a:ext uri="{FF2B5EF4-FFF2-40B4-BE49-F238E27FC236}">
                <a16:creationId xmlns:a16="http://schemas.microsoft.com/office/drawing/2014/main" id="{D8085C11-367D-2CF7-8E24-804673C9259B}"/>
              </a:ext>
            </a:extLst>
          </p:cNvPr>
          <p:cNvSpPr>
            <a:spLocks noGrp="1"/>
          </p:cNvSpPr>
          <p:nvPr>
            <p:ph type="sldNum" sz="quarter" idx="4"/>
          </p:nvPr>
        </p:nvSpPr>
        <p:spPr/>
        <p:txBody>
          <a:bodyPr>
            <a:normAutofit fontScale="92500" lnSpcReduction="10000"/>
          </a:bodyPr>
          <a:lstStyle/>
          <a:p>
            <a:pPr>
              <a:spcAft>
                <a:spcPts val="600"/>
              </a:spcAft>
            </a:pPr>
            <a:fld id="{1D93BD3E-1E9A-4970-A6F7-E7AC52762E0C}" type="slidenum">
              <a:rPr lang="en-US" sz="1000">
                <a:solidFill>
                  <a:schemeClr val="tx1">
                    <a:lumMod val="50000"/>
                    <a:lumOff val="50000"/>
                  </a:schemeClr>
                </a:solidFill>
              </a:rPr>
              <a:pPr>
                <a:spcAft>
                  <a:spcPts val="600"/>
                </a:spcAft>
              </a:pPr>
              <a:t>4</a:t>
            </a:fld>
            <a:endParaRPr lang="en-US" sz="1000">
              <a:solidFill>
                <a:schemeClr val="tx1">
                  <a:lumMod val="50000"/>
                  <a:lumOff val="50000"/>
                </a:schemeClr>
              </a:solidFill>
            </a:endParaRPr>
          </a:p>
        </p:txBody>
      </p:sp>
      <p:sp>
        <p:nvSpPr>
          <p:cNvPr id="7" name="TextBox 6">
            <a:extLst>
              <a:ext uri="{FF2B5EF4-FFF2-40B4-BE49-F238E27FC236}">
                <a16:creationId xmlns:a16="http://schemas.microsoft.com/office/drawing/2014/main" id="{B5E8563E-351B-2F28-22F3-7E119FB19CD4}"/>
              </a:ext>
            </a:extLst>
          </p:cNvPr>
          <p:cNvSpPr txBox="1"/>
          <p:nvPr/>
        </p:nvSpPr>
        <p:spPr>
          <a:xfrm>
            <a:off x="239293" y="897403"/>
            <a:ext cx="8769580" cy="646331"/>
          </a:xfrm>
          <a:prstGeom prst="rect">
            <a:avLst/>
          </a:prstGeom>
          <a:noFill/>
        </p:spPr>
        <p:txBody>
          <a:bodyPr wrap="none" rtlCol="0">
            <a:spAutoFit/>
          </a:bodyPr>
          <a:lstStyle/>
          <a:p>
            <a:r>
              <a:rPr lang="en-US" sz="1200" dirty="0">
                <a:solidFill>
                  <a:schemeClr val="tx2"/>
                </a:solidFill>
                <a:latin typeface="Calibri" panose="020F0502020204030204" pitchFamily="34" charset="0"/>
                <a:cs typeface="Calibri" panose="020F0502020204030204" pitchFamily="34" charset="0"/>
              </a:rPr>
              <a:t>The following new telemetry to be submitted by QSEs to inform ERCOT of the current physical capability of a qualified resources to provide</a:t>
            </a:r>
          </a:p>
          <a:p>
            <a:r>
              <a:rPr lang="en-US" sz="1200" dirty="0">
                <a:solidFill>
                  <a:schemeClr val="tx2"/>
                </a:solidFill>
                <a:latin typeface="Calibri" panose="020F0502020204030204" pitchFamily="34" charset="0"/>
                <a:cs typeface="Calibri" panose="020F0502020204030204" pitchFamily="34" charset="0"/>
              </a:rPr>
              <a:t>Ancillary Services. The telemetry points will be used as additional limits on Ancillary service awards below what could be awarded given </a:t>
            </a:r>
          </a:p>
          <a:p>
            <a:r>
              <a:rPr lang="en-US" sz="1200" dirty="0">
                <a:solidFill>
                  <a:schemeClr val="tx2"/>
                </a:solidFill>
                <a:latin typeface="Calibri" panose="020F0502020204030204" pitchFamily="34" charset="0"/>
                <a:cs typeface="Calibri" panose="020F0502020204030204" pitchFamily="34" charset="0"/>
              </a:rPr>
              <a:t>the Resource’s other constraints such as HSL, HDL, LDL and LSL.</a:t>
            </a:r>
          </a:p>
        </p:txBody>
      </p:sp>
    </p:spTree>
    <p:extLst>
      <p:ext uri="{BB962C8B-B14F-4D97-AF65-F5344CB8AC3E}">
        <p14:creationId xmlns:p14="http://schemas.microsoft.com/office/powerpoint/2010/main" val="1811956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7463E2-BE54-9C33-BE39-85FB6679CC62}"/>
              </a:ext>
            </a:extLst>
          </p:cNvPr>
          <p:cNvSpPr>
            <a:spLocks noGrp="1"/>
          </p:cNvSpPr>
          <p:nvPr>
            <p:ph type="title"/>
          </p:nvPr>
        </p:nvSpPr>
        <p:spPr/>
        <p:txBody>
          <a:bodyPr/>
          <a:lstStyle/>
          <a:p>
            <a:r>
              <a:rPr lang="en-US" sz="2400" dirty="0"/>
              <a:t>Resource Ancillary Service Telemetry from QSE</a:t>
            </a:r>
          </a:p>
        </p:txBody>
      </p:sp>
      <p:graphicFrame>
        <p:nvGraphicFramePr>
          <p:cNvPr id="5" name="Content Placeholder 4">
            <a:extLst>
              <a:ext uri="{FF2B5EF4-FFF2-40B4-BE49-F238E27FC236}">
                <a16:creationId xmlns:a16="http://schemas.microsoft.com/office/drawing/2014/main" id="{EE702E36-CBB8-DFEE-CA55-1EA719845624}"/>
              </a:ext>
            </a:extLst>
          </p:cNvPr>
          <p:cNvGraphicFramePr>
            <a:graphicFrameLocks noGrp="1"/>
          </p:cNvGraphicFramePr>
          <p:nvPr>
            <p:ph idx="1"/>
            <p:extLst>
              <p:ext uri="{D42A27DB-BD31-4B8C-83A1-F6EECF244321}">
                <p14:modId xmlns:p14="http://schemas.microsoft.com/office/powerpoint/2010/main" val="2262666425"/>
              </p:ext>
            </p:extLst>
          </p:nvPr>
        </p:nvGraphicFramePr>
        <p:xfrm>
          <a:off x="838200" y="1295400"/>
          <a:ext cx="7391400" cy="3704484"/>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897107408"/>
                    </a:ext>
                  </a:extLst>
                </a:gridCol>
                <a:gridCol w="838200">
                  <a:extLst>
                    <a:ext uri="{9D8B030D-6E8A-4147-A177-3AD203B41FA5}">
                      <a16:colId xmlns:a16="http://schemas.microsoft.com/office/drawing/2014/main" val="2454279614"/>
                    </a:ext>
                  </a:extLst>
                </a:gridCol>
                <a:gridCol w="3048000">
                  <a:extLst>
                    <a:ext uri="{9D8B030D-6E8A-4147-A177-3AD203B41FA5}">
                      <a16:colId xmlns:a16="http://schemas.microsoft.com/office/drawing/2014/main" val="835389000"/>
                    </a:ext>
                  </a:extLst>
                </a:gridCol>
                <a:gridCol w="2362200">
                  <a:extLst>
                    <a:ext uri="{9D8B030D-6E8A-4147-A177-3AD203B41FA5}">
                      <a16:colId xmlns:a16="http://schemas.microsoft.com/office/drawing/2014/main" val="2395223304"/>
                    </a:ext>
                  </a:extLst>
                </a:gridCol>
              </a:tblGrid>
              <a:tr h="342318">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Product or Sub-product </a:t>
                      </a:r>
                    </a:p>
                  </a:txBody>
                  <a:tcPr marL="8202" marR="8202" marT="8202" marB="0" anchor="ctr"/>
                </a:tc>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Unit </a:t>
                      </a:r>
                    </a:p>
                  </a:txBody>
                  <a:tcPr marL="8202" marR="8202" marT="8202" marB="0" anchor="ctr"/>
                </a:tc>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Description</a:t>
                      </a:r>
                    </a:p>
                  </a:txBody>
                  <a:tcPr marL="8202" marR="8202" marT="8202" marB="0" anchor="ctr"/>
                </a:tc>
                <a:tc>
                  <a:txBody>
                    <a:bodyPr/>
                    <a:lstStyle/>
                    <a:p>
                      <a:pPr algn="ctr" fontAlgn="b"/>
                      <a:r>
                        <a:rPr lang="en-US" sz="1100" u="none" strike="noStrike" dirty="0">
                          <a:effectLst/>
                        </a:rPr>
                        <a:t>References</a:t>
                      </a:r>
                      <a:endParaRPr lang="en-US" sz="1100" b="1" i="0" u="none" strike="noStrike" dirty="0">
                        <a:solidFill>
                          <a:srgbClr val="000000"/>
                        </a:solidFill>
                        <a:effectLst/>
                        <a:latin typeface="Calibri" panose="020F0502020204030204" pitchFamily="34" charset="0"/>
                      </a:endParaRPr>
                    </a:p>
                  </a:txBody>
                  <a:tcPr marL="8202" marR="8202" marT="8202" marB="0" anchor="ctr"/>
                </a:tc>
                <a:extLst>
                  <a:ext uri="{0D108BD9-81ED-4DB2-BD59-A6C34878D82A}">
                    <a16:rowId xmlns:a16="http://schemas.microsoft.com/office/drawing/2014/main" val="1431080610"/>
                  </a:ext>
                </a:extLst>
              </a:tr>
              <a:tr h="918897">
                <a:tc>
                  <a:txBody>
                    <a:bodyPr/>
                    <a:lstStyle/>
                    <a:p>
                      <a:pPr algn="ctr" fontAlgn="ctr"/>
                      <a:r>
                        <a:rPr lang="en-US" sz="1000" u="none" strike="noStrike" kern="1200" dirty="0">
                          <a:solidFill>
                            <a:schemeClr val="tx2"/>
                          </a:solidFill>
                          <a:effectLst/>
                          <a:latin typeface="Calibri" panose="020F0502020204030204" pitchFamily="34" charset="0"/>
                          <a:ea typeface="+mn-ea"/>
                          <a:cs typeface="Calibri" panose="020F0502020204030204" pitchFamily="34" charset="0"/>
                        </a:rPr>
                        <a:t>Current Capability to Provide RRS-PFR </a:t>
                      </a:r>
                    </a:p>
                  </a:txBody>
                  <a:tcPr marL="9525" marR="9525" marT="9525" marB="0" anchor="ctr"/>
                </a:tc>
                <a:tc>
                  <a:txBody>
                    <a:bodyPr/>
                    <a:lstStyle/>
                    <a:p>
                      <a:pPr algn="ctr" fontAlgn="ctr"/>
                      <a:r>
                        <a:rPr lang="en-US" sz="1000" u="none" strike="noStrike" kern="1200" dirty="0">
                          <a:solidFill>
                            <a:schemeClr val="tx2"/>
                          </a:solidFill>
                          <a:effectLst/>
                          <a:latin typeface="Calibri" panose="020F0502020204030204" pitchFamily="34" charset="0"/>
                          <a:ea typeface="+mn-ea"/>
                          <a:cs typeface="Calibri" panose="020F0502020204030204" pitchFamily="34" charset="0"/>
                        </a:rPr>
                        <a:t>MW</a:t>
                      </a:r>
                    </a:p>
                  </a:txBody>
                  <a:tcPr marL="9525" marR="9525" marT="9525" marB="0" anchor="ctr"/>
                </a:tc>
                <a:tc>
                  <a:txBody>
                    <a:bodyPr/>
                    <a:lstStyle/>
                    <a:p>
                      <a:pPr algn="l" fontAlgn="ctr"/>
                      <a:r>
                        <a:rPr lang="en-US" sz="1000" b="0" u="none" strike="noStrike" kern="1200" dirty="0">
                          <a:solidFill>
                            <a:schemeClr val="tx2"/>
                          </a:solidFill>
                          <a:effectLst/>
                          <a:latin typeface="Calibri" panose="020F0502020204030204" pitchFamily="34" charset="0"/>
                          <a:ea typeface="+mn-ea"/>
                          <a:cs typeface="Calibri" panose="020F0502020204030204" pitchFamily="34" charset="0"/>
                        </a:rPr>
                        <a:t>Reflects the current capability of the qualified resource to provide RRS from PFR via Governor response. In addition to Resource Limits and qualification, limits the amount of RRS-PFR that SCED can award to the Resource.</a:t>
                      </a:r>
                    </a:p>
                  </a:txBody>
                  <a:tcPr marL="9525" marR="9525" marT="9525" marB="0" anchor="ctr"/>
                </a:tc>
                <a:tc rowSpan="3">
                  <a:txBody>
                    <a:bodyPr/>
                    <a:lstStyle/>
                    <a:p>
                      <a:pPr lvl="0" algn="l" fontAlgn="ctr"/>
                      <a:r>
                        <a:rPr lang="en-US" sz="1000" b="0" u="none" strike="noStrike" dirty="0">
                          <a:solidFill>
                            <a:schemeClr val="accent2"/>
                          </a:solidFill>
                          <a:effectLst/>
                          <a:latin typeface="Calibri" panose="020F0502020204030204" pitchFamily="34" charset="0"/>
                          <a:cs typeface="Calibri" panose="020F0502020204030204" pitchFamily="34" charset="0"/>
                        </a:rPr>
                        <a:t> 1. RTC Key Principle 1.4  </a:t>
                      </a: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u="none" strike="noStrike" dirty="0">
                          <a:solidFill>
                            <a:schemeClr val="accent2"/>
                          </a:solidFill>
                          <a:effectLst/>
                          <a:latin typeface="Calibri" panose="020F0502020204030204" pitchFamily="34" charset="0"/>
                          <a:cs typeface="Calibri" panose="020F0502020204030204" pitchFamily="34" charset="0"/>
                        </a:rPr>
                        <a:t>        </a:t>
                      </a:r>
                      <a:r>
                        <a:rPr lang="en-US" sz="1000" b="0" u="sng" kern="100" dirty="0">
                          <a:solidFill>
                            <a:srgbClr val="7030A0"/>
                          </a:solidFill>
                          <a:effectLst/>
                          <a:latin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https://www.ercot.com/mktrules/puctDirectives/kp1p4</a:t>
                      </a:r>
                      <a:endParaRPr lang="en-US" sz="1000" b="0" u="sng" kern="100" dirty="0">
                        <a:solidFill>
                          <a:srgbClr val="7030A0"/>
                        </a:solidFill>
                        <a:effectLst/>
                        <a:latin typeface="Calibri" panose="020F0502020204030204" pitchFamily="34" charset="0"/>
                        <a:cs typeface="Times New Roman" panose="02020603050405020304" pitchFamily="18" charset="0"/>
                      </a:endParaRPr>
                    </a:p>
                    <a:p>
                      <a:pPr lvl="1" algn="l" fontAlgn="ctr"/>
                      <a:endParaRPr lang="en-US" sz="1000" b="0" u="none" strike="noStrike" dirty="0">
                        <a:solidFill>
                          <a:schemeClr val="accent2"/>
                        </a:solidFill>
                        <a:effectLst/>
                        <a:latin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u="none" strike="noStrike" dirty="0">
                          <a:solidFill>
                            <a:schemeClr val="accent2"/>
                          </a:solidFill>
                          <a:effectLst/>
                          <a:latin typeface="Calibri" panose="020F0502020204030204" pitchFamily="34" charset="0"/>
                          <a:cs typeface="Calibri" panose="020F0502020204030204" pitchFamily="34" charset="0"/>
                        </a:rPr>
                        <a:t>2. </a:t>
                      </a:r>
                      <a:r>
                        <a:rPr lang="en-US" sz="1000" b="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RTCBTF refresher, as presented in RTCBTF on  9/7/2023</a:t>
                      </a: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 </a:t>
                      </a:r>
                      <a:r>
                        <a:rPr lang="en-US" sz="1000" b="0" u="sng"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https://www.ercot.com/files/docs/2023/09/01/2_refresher-on-real-time-co-optimization-key-principles-rtcbtf-090823_v2.pptx</a:t>
                      </a:r>
                      <a:endParaRPr lang="en-US" sz="1000" b="0"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b="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3. </a:t>
                      </a:r>
                      <a:r>
                        <a:rPr lang="en-US" sz="1000" b="0" u="none"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NPRR1010 6.5.5.2 (2) (p)</a:t>
                      </a: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b="0" u="none"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u="none"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4. NPRR1010 6.5.5.2 (5) (l)</a:t>
                      </a: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b="0" u="none"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b="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p>
                      <a:pPr lvl="1" algn="l" fontAlgn="ctr"/>
                      <a:endParaRPr lang="en-US" sz="1000" b="0" u="none" strike="noStrike" dirty="0">
                        <a:solidFill>
                          <a:schemeClr val="accent2"/>
                        </a:solidFill>
                        <a:effectLst/>
                        <a:latin typeface="Calibri" panose="020F0502020204030204" pitchFamily="34" charset="0"/>
                        <a:cs typeface="Calibri" panose="020F0502020204030204" pitchFamily="34" charset="0"/>
                      </a:endParaRPr>
                    </a:p>
                    <a:p>
                      <a:pPr lvl="1" algn="l" fontAlgn="ctr"/>
                      <a:endParaRPr lang="en-US" sz="1000" b="0" u="none" strike="noStrike" dirty="0">
                        <a:solidFill>
                          <a:schemeClr val="accent2"/>
                        </a:solidFill>
                        <a:effectLst/>
                        <a:latin typeface="Calibri" panose="020F0502020204030204" pitchFamily="34" charset="0"/>
                        <a:cs typeface="Calibri" panose="020F0502020204030204" pitchFamily="34" charset="0"/>
                      </a:endParaRPr>
                    </a:p>
                    <a:p>
                      <a:pPr lvl="1" algn="l" fontAlgn="ctr"/>
                      <a:r>
                        <a:rPr lang="en-US" sz="1000" b="0" u="none" strike="noStrike" dirty="0">
                          <a:solidFill>
                            <a:schemeClr val="accent2"/>
                          </a:solidFill>
                          <a:effectLst/>
                          <a:latin typeface="Calibri" panose="020F0502020204030204" pitchFamily="34" charset="0"/>
                          <a:cs typeface="Calibri" panose="020F0502020204030204" pitchFamily="34" charset="0"/>
                        </a:rPr>
                        <a:t> </a:t>
                      </a:r>
                    </a:p>
                    <a:p>
                      <a:pPr lvl="1" algn="l" fontAlgn="ctr"/>
                      <a:r>
                        <a:rPr lang="en-US" sz="1000" b="0" u="none" strike="noStrike" dirty="0">
                          <a:solidFill>
                            <a:schemeClr val="accent2"/>
                          </a:solidFill>
                          <a:effectLst/>
                          <a:latin typeface="Calibri" panose="020F0502020204030204" pitchFamily="34" charset="0"/>
                          <a:cs typeface="Calibri" panose="020F0502020204030204" pitchFamily="34" charset="0"/>
                        </a:rPr>
                        <a:t> </a:t>
                      </a:r>
                    </a:p>
                    <a:p>
                      <a:pPr lvl="1" algn="l" fontAlgn="ctr"/>
                      <a:r>
                        <a:rPr lang="en-US" sz="1000" b="0" u="none" strike="noStrike" dirty="0">
                          <a:solidFill>
                            <a:schemeClr val="accent2"/>
                          </a:solidFill>
                          <a:effectLst/>
                          <a:latin typeface="Calibri" panose="020F0502020204030204" pitchFamily="34" charset="0"/>
                          <a:cs typeface="Calibri" panose="020F0502020204030204" pitchFamily="34" charset="0"/>
                        </a:rPr>
                        <a:t> </a:t>
                      </a:r>
                      <a:endParaRPr lang="en-US" sz="1000" b="0" i="0" u="none" strike="noStrike" dirty="0">
                        <a:solidFill>
                          <a:schemeClr val="accent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3417223708"/>
                  </a:ext>
                </a:extLst>
              </a:tr>
              <a:tr h="918897">
                <a:tc>
                  <a:txBody>
                    <a:bodyPr/>
                    <a:lstStyle/>
                    <a:p>
                      <a:pPr algn="ctr" fontAlgn="ctr"/>
                      <a:r>
                        <a:rPr lang="en-US" sz="1000" u="none" strike="noStrike" kern="1200" dirty="0">
                          <a:solidFill>
                            <a:schemeClr val="tx2"/>
                          </a:solidFill>
                          <a:effectLst/>
                          <a:latin typeface="Calibri" panose="020F0502020204030204" pitchFamily="34" charset="0"/>
                          <a:ea typeface="+mn-ea"/>
                          <a:cs typeface="Calibri" panose="020F0502020204030204" pitchFamily="34" charset="0"/>
                        </a:rPr>
                        <a:t>Current Capability to Provide RRS-FFR</a:t>
                      </a:r>
                    </a:p>
                  </a:txBody>
                  <a:tcPr marL="9525" marR="9525" marT="9525" marB="0" anchor="ctr"/>
                </a:tc>
                <a:tc>
                  <a:txBody>
                    <a:bodyPr/>
                    <a:lstStyle/>
                    <a:p>
                      <a:pPr algn="ctr" fontAlgn="ctr"/>
                      <a:r>
                        <a:rPr lang="en-US" sz="1000" u="none" strike="noStrike" kern="1200" dirty="0">
                          <a:solidFill>
                            <a:schemeClr val="tx2"/>
                          </a:solidFill>
                          <a:effectLst/>
                          <a:latin typeface="Calibri" panose="020F0502020204030204" pitchFamily="34" charset="0"/>
                          <a:ea typeface="+mn-ea"/>
                          <a:cs typeface="Calibri" panose="020F0502020204030204" pitchFamily="34" charset="0"/>
                        </a:rPr>
                        <a:t>MW </a:t>
                      </a:r>
                    </a:p>
                  </a:txBody>
                  <a:tcPr marL="9525" marR="9525" marT="9525" marB="0" anchor="ctr"/>
                </a:tc>
                <a:tc>
                  <a:txBody>
                    <a:bodyPr/>
                    <a:lstStyle/>
                    <a:p>
                      <a:pPr algn="l" fontAlgn="ctr"/>
                      <a:r>
                        <a:rPr lang="en-US" sz="1000" b="0" u="none" strike="noStrike" kern="1200" dirty="0">
                          <a:solidFill>
                            <a:schemeClr val="tx2"/>
                          </a:solidFill>
                          <a:effectLst/>
                          <a:latin typeface="Calibri" panose="020F0502020204030204" pitchFamily="34" charset="0"/>
                          <a:ea typeface="+mn-ea"/>
                          <a:cs typeface="Calibri" panose="020F0502020204030204" pitchFamily="34" charset="0"/>
                        </a:rPr>
                        <a:t>Reflects the current capability of the qualified resource to provide Fast Frequency Response. In addition to the Resource limits and Qualified MW, limits the amount of RRS-FFR that SCED can award to the Resource. </a:t>
                      </a:r>
                      <a:r>
                        <a:rPr lang="en-US" sz="1000" u="none" strike="noStrike" dirty="0">
                          <a:solidFill>
                            <a:schemeClr val="tx2"/>
                          </a:solidFill>
                          <a:effectLst/>
                          <a:latin typeface="Calibri" panose="020F0502020204030204" pitchFamily="34" charset="0"/>
                          <a:cs typeface="Calibri" panose="020F0502020204030204" pitchFamily="34" charset="0"/>
                        </a:rPr>
                        <a:t>For NCLRs, the RRS-FFR capability telemetry includes the self-provided MWs.</a:t>
                      </a:r>
                      <a:endParaRPr lang="en-US" sz="1000" b="0" u="none" strike="noStrike" kern="1200" dirty="0">
                        <a:solidFill>
                          <a:schemeClr val="tx2"/>
                        </a:solidFill>
                        <a:effectLst/>
                        <a:latin typeface="Calibri" panose="020F0502020204030204" pitchFamily="34" charset="0"/>
                        <a:ea typeface="+mn-ea"/>
                        <a:cs typeface="Calibri" panose="020F0502020204030204" pitchFamily="34" charset="0"/>
                      </a:endParaRPr>
                    </a:p>
                  </a:txBody>
                  <a:tcPr marL="9525" marR="9525" marT="9525" marB="0" anchor="ctr"/>
                </a:tc>
                <a:tc vMerge="1">
                  <a:txBody>
                    <a:bodyPr/>
                    <a:lstStyle/>
                    <a:p>
                      <a:pPr algn="l" fontAlgn="ctr"/>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8202" marR="8202" marT="8202" marB="0" anchor="ctr"/>
                </a:tc>
                <a:extLst>
                  <a:ext uri="{0D108BD9-81ED-4DB2-BD59-A6C34878D82A}">
                    <a16:rowId xmlns:a16="http://schemas.microsoft.com/office/drawing/2014/main" val="2760008371"/>
                  </a:ext>
                </a:extLst>
              </a:tr>
              <a:tr h="1171524">
                <a:tc>
                  <a:txBody>
                    <a:bodyPr/>
                    <a:lstStyle/>
                    <a:p>
                      <a:pPr algn="ctr" fontAlgn="ctr"/>
                      <a:r>
                        <a:rPr lang="en-US" sz="1000" u="none" strike="noStrike" kern="1200" dirty="0">
                          <a:solidFill>
                            <a:schemeClr val="tx2"/>
                          </a:solidFill>
                          <a:effectLst/>
                          <a:latin typeface="Calibri" panose="020F0502020204030204" pitchFamily="34" charset="0"/>
                          <a:ea typeface="+mn-ea"/>
                          <a:cs typeface="Calibri" panose="020F0502020204030204" pitchFamily="34" charset="0"/>
                        </a:rPr>
                        <a:t>Current Capability to Provide RRS-UFR </a:t>
                      </a:r>
                    </a:p>
                  </a:txBody>
                  <a:tcPr marL="9525" marR="9525" marT="9525" marB="0" anchor="ctr"/>
                </a:tc>
                <a:tc>
                  <a:txBody>
                    <a:bodyPr/>
                    <a:lstStyle/>
                    <a:p>
                      <a:pPr algn="ctr" fontAlgn="ctr"/>
                      <a:r>
                        <a:rPr lang="en-US" sz="1000" u="none" strike="noStrike" kern="1200" dirty="0">
                          <a:solidFill>
                            <a:schemeClr val="tx2"/>
                          </a:solidFill>
                          <a:effectLst/>
                          <a:latin typeface="Calibri" panose="020F0502020204030204" pitchFamily="34" charset="0"/>
                          <a:ea typeface="+mn-ea"/>
                          <a:cs typeface="Calibri" panose="020F0502020204030204" pitchFamily="34" charset="0"/>
                        </a:rPr>
                        <a:t>MW </a:t>
                      </a:r>
                    </a:p>
                  </a:txBody>
                  <a:tcPr marL="9525" marR="9525" marT="9525" marB="0" anchor="ctr"/>
                </a:tc>
                <a:tc>
                  <a:txBody>
                    <a:bodyPr/>
                    <a:lstStyle/>
                    <a:p>
                      <a:pPr algn="l" fontAlgn="ctr"/>
                      <a:r>
                        <a:rPr lang="en-US" sz="1000" b="0" u="none" strike="noStrike" kern="1200" dirty="0">
                          <a:solidFill>
                            <a:schemeClr val="tx2"/>
                          </a:solidFill>
                          <a:effectLst/>
                          <a:latin typeface="Calibri" panose="020F0502020204030204" pitchFamily="34" charset="0"/>
                          <a:ea typeface="+mn-ea"/>
                          <a:cs typeface="Calibri" panose="020F0502020204030204" pitchFamily="34" charset="0"/>
                        </a:rPr>
                        <a:t>Reflects the current capability of the qualified resource to provide RRS via UFR. In addition to Resource Limits and Qualified MW, limits the amount of RRS-UFR that SCED can award to the Resource. </a:t>
                      </a:r>
                      <a:r>
                        <a:rPr lang="en-US" sz="1000" u="none" strike="noStrike" dirty="0">
                          <a:solidFill>
                            <a:schemeClr val="tx2"/>
                          </a:solidFill>
                          <a:effectLst/>
                          <a:latin typeface="Calibri" panose="020F0502020204030204" pitchFamily="34" charset="0"/>
                          <a:cs typeface="Calibri" panose="020F0502020204030204" pitchFamily="34" charset="0"/>
                        </a:rPr>
                        <a:t>For NCLRs, the RRS-UFR capability telemetry includes the self-provided MWs.</a:t>
                      </a:r>
                      <a:endParaRPr lang="en-US" sz="1000" b="0" u="none" strike="noStrike" kern="1200" dirty="0">
                        <a:solidFill>
                          <a:schemeClr val="tx2"/>
                        </a:solidFill>
                        <a:effectLst/>
                        <a:latin typeface="Calibri" panose="020F0502020204030204" pitchFamily="34" charset="0"/>
                        <a:ea typeface="+mn-ea"/>
                        <a:cs typeface="Calibri" panose="020F0502020204030204" pitchFamily="34" charset="0"/>
                      </a:endParaRPr>
                    </a:p>
                  </a:txBody>
                  <a:tcPr marL="9525" marR="9525" marT="9525" marB="0" anchor="ctr"/>
                </a:tc>
                <a:tc vMerge="1">
                  <a:txBody>
                    <a:bodyPr/>
                    <a:lstStyle/>
                    <a:p>
                      <a:pPr algn="l" fontAlgn="ctr"/>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8202" marR="8202" marT="8202" marB="0" anchor="ctr"/>
                </a:tc>
                <a:extLst>
                  <a:ext uri="{0D108BD9-81ED-4DB2-BD59-A6C34878D82A}">
                    <a16:rowId xmlns:a16="http://schemas.microsoft.com/office/drawing/2014/main" val="1750920196"/>
                  </a:ext>
                </a:extLst>
              </a:tr>
            </a:tbl>
          </a:graphicData>
        </a:graphic>
      </p:graphicFrame>
      <p:sp>
        <p:nvSpPr>
          <p:cNvPr id="4" name="Slide Number Placeholder 3">
            <a:extLst>
              <a:ext uri="{FF2B5EF4-FFF2-40B4-BE49-F238E27FC236}">
                <a16:creationId xmlns:a16="http://schemas.microsoft.com/office/drawing/2014/main" id="{D8085C11-367D-2CF7-8E24-804673C9259B}"/>
              </a:ext>
            </a:extLst>
          </p:cNvPr>
          <p:cNvSpPr>
            <a:spLocks noGrp="1"/>
          </p:cNvSpPr>
          <p:nvPr>
            <p:ph type="sldNum" sz="quarter" idx="4"/>
          </p:nvPr>
        </p:nvSpPr>
        <p:spPr/>
        <p:txBody>
          <a:bodyPr>
            <a:normAutofit fontScale="92500" lnSpcReduction="10000"/>
          </a:bodyPr>
          <a:lstStyle/>
          <a:p>
            <a:pPr>
              <a:spcAft>
                <a:spcPts val="600"/>
              </a:spcAft>
            </a:pPr>
            <a:fld id="{1D93BD3E-1E9A-4970-A6F7-E7AC52762E0C}" type="slidenum">
              <a:rPr lang="en-US" sz="1000">
                <a:solidFill>
                  <a:schemeClr val="tx1">
                    <a:lumMod val="50000"/>
                    <a:lumOff val="50000"/>
                  </a:schemeClr>
                </a:solidFill>
              </a:rPr>
              <a:pPr>
                <a:spcAft>
                  <a:spcPts val="600"/>
                </a:spcAft>
              </a:pPr>
              <a:t>5</a:t>
            </a:fld>
            <a:endParaRPr lang="en-US" sz="1000">
              <a:solidFill>
                <a:schemeClr val="tx1">
                  <a:lumMod val="50000"/>
                  <a:lumOff val="50000"/>
                </a:schemeClr>
              </a:solidFill>
            </a:endParaRPr>
          </a:p>
        </p:txBody>
      </p:sp>
    </p:spTree>
    <p:extLst>
      <p:ext uri="{BB962C8B-B14F-4D97-AF65-F5344CB8AC3E}">
        <p14:creationId xmlns:p14="http://schemas.microsoft.com/office/powerpoint/2010/main" val="1401927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7463E2-BE54-9C33-BE39-85FB6679CC62}"/>
              </a:ext>
            </a:extLst>
          </p:cNvPr>
          <p:cNvSpPr>
            <a:spLocks noGrp="1"/>
          </p:cNvSpPr>
          <p:nvPr>
            <p:ph type="title"/>
          </p:nvPr>
        </p:nvSpPr>
        <p:spPr/>
        <p:txBody>
          <a:bodyPr/>
          <a:lstStyle/>
          <a:p>
            <a:r>
              <a:rPr lang="en-US" sz="2400" dirty="0"/>
              <a:t>Resource Ancillary Service Telemetry from QSE</a:t>
            </a:r>
          </a:p>
        </p:txBody>
      </p:sp>
      <p:graphicFrame>
        <p:nvGraphicFramePr>
          <p:cNvPr id="5" name="Content Placeholder 4">
            <a:extLst>
              <a:ext uri="{FF2B5EF4-FFF2-40B4-BE49-F238E27FC236}">
                <a16:creationId xmlns:a16="http://schemas.microsoft.com/office/drawing/2014/main" id="{EE702E36-CBB8-DFEE-CA55-1EA719845624}"/>
              </a:ext>
            </a:extLst>
          </p:cNvPr>
          <p:cNvGraphicFramePr>
            <a:graphicFrameLocks noGrp="1"/>
          </p:cNvGraphicFramePr>
          <p:nvPr>
            <p:ph idx="1"/>
            <p:extLst>
              <p:ext uri="{D42A27DB-BD31-4B8C-83A1-F6EECF244321}">
                <p14:modId xmlns:p14="http://schemas.microsoft.com/office/powerpoint/2010/main" val="1919221476"/>
              </p:ext>
            </p:extLst>
          </p:nvPr>
        </p:nvGraphicFramePr>
        <p:xfrm>
          <a:off x="380163" y="1676400"/>
          <a:ext cx="8534397" cy="3399684"/>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897107408"/>
                    </a:ext>
                  </a:extLst>
                </a:gridCol>
                <a:gridCol w="1143000">
                  <a:extLst>
                    <a:ext uri="{9D8B030D-6E8A-4147-A177-3AD203B41FA5}">
                      <a16:colId xmlns:a16="http://schemas.microsoft.com/office/drawing/2014/main" val="2454279614"/>
                    </a:ext>
                  </a:extLst>
                </a:gridCol>
                <a:gridCol w="3124200">
                  <a:extLst>
                    <a:ext uri="{9D8B030D-6E8A-4147-A177-3AD203B41FA5}">
                      <a16:colId xmlns:a16="http://schemas.microsoft.com/office/drawing/2014/main" val="835389000"/>
                    </a:ext>
                  </a:extLst>
                </a:gridCol>
                <a:gridCol w="2819397">
                  <a:extLst>
                    <a:ext uri="{9D8B030D-6E8A-4147-A177-3AD203B41FA5}">
                      <a16:colId xmlns:a16="http://schemas.microsoft.com/office/drawing/2014/main" val="2395223304"/>
                    </a:ext>
                  </a:extLst>
                </a:gridCol>
              </a:tblGrid>
              <a:tr h="342318">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Product or Sub-product </a:t>
                      </a:r>
                    </a:p>
                  </a:txBody>
                  <a:tcPr marL="8202" marR="8202" marT="8202" marB="0" anchor="ctr"/>
                </a:tc>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Unit </a:t>
                      </a:r>
                    </a:p>
                  </a:txBody>
                  <a:tcPr marL="8202" marR="8202" marT="8202" marB="0" anchor="ctr"/>
                </a:tc>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Description</a:t>
                      </a:r>
                    </a:p>
                  </a:txBody>
                  <a:tcPr marL="8202" marR="8202" marT="8202" marB="0" anchor="ctr"/>
                </a:tc>
                <a:tc>
                  <a:txBody>
                    <a:bodyPr/>
                    <a:lstStyle/>
                    <a:p>
                      <a:pPr algn="ctr" fontAlgn="b"/>
                      <a:r>
                        <a:rPr lang="en-US" sz="1100" u="none" strike="noStrike" dirty="0">
                          <a:effectLst/>
                        </a:rPr>
                        <a:t>References</a:t>
                      </a:r>
                      <a:endParaRPr lang="en-US" sz="1100" b="1" i="0" u="none" strike="noStrike" dirty="0">
                        <a:solidFill>
                          <a:srgbClr val="000000"/>
                        </a:solidFill>
                        <a:effectLst/>
                        <a:latin typeface="Calibri" panose="020F0502020204030204" pitchFamily="34" charset="0"/>
                      </a:endParaRPr>
                    </a:p>
                  </a:txBody>
                  <a:tcPr marL="8202" marR="8202" marT="8202" marB="0" anchor="ctr"/>
                </a:tc>
                <a:extLst>
                  <a:ext uri="{0D108BD9-81ED-4DB2-BD59-A6C34878D82A}">
                    <a16:rowId xmlns:a16="http://schemas.microsoft.com/office/drawing/2014/main" val="1431080610"/>
                  </a:ext>
                </a:extLst>
              </a:tr>
              <a:tr h="918897">
                <a:tc>
                  <a:txBody>
                    <a:bodyPr/>
                    <a:lstStyle/>
                    <a:p>
                      <a:pPr algn="ctr" fontAlgn="ctr"/>
                      <a:r>
                        <a:rPr lang="en-US" sz="1000" u="none" strike="noStrike" kern="1200" dirty="0">
                          <a:solidFill>
                            <a:schemeClr val="tx2"/>
                          </a:solidFill>
                          <a:effectLst/>
                          <a:latin typeface="Calibri" panose="020F0502020204030204" pitchFamily="34" charset="0"/>
                          <a:ea typeface="+mn-ea"/>
                          <a:cs typeface="Calibri" panose="020F0502020204030204" pitchFamily="34" charset="0"/>
                        </a:rPr>
                        <a:t>Self-Provided RRS-UFR</a:t>
                      </a:r>
                    </a:p>
                  </a:txBody>
                  <a:tcPr marL="9525" marR="9525" marT="9525" marB="0" anchor="ctr"/>
                </a:tc>
                <a:tc>
                  <a:txBody>
                    <a:bodyPr/>
                    <a:lstStyle/>
                    <a:p>
                      <a:pPr algn="ctr" fontAlgn="ctr"/>
                      <a:r>
                        <a:rPr lang="en-US" sz="1000" u="none" strike="noStrike" kern="1200" dirty="0">
                          <a:solidFill>
                            <a:schemeClr val="tx2"/>
                          </a:solidFill>
                          <a:effectLst/>
                          <a:latin typeface="Calibri" panose="020F0502020204030204" pitchFamily="34" charset="0"/>
                          <a:ea typeface="+mn-ea"/>
                          <a:cs typeface="Calibri" panose="020F0502020204030204" pitchFamily="34" charset="0"/>
                        </a:rPr>
                        <a:t>MW</a:t>
                      </a:r>
                    </a:p>
                  </a:txBody>
                  <a:tcPr marL="9525" marR="9525" marT="9525" marB="0" anchor="ctr"/>
                </a:tc>
                <a:tc>
                  <a:txBody>
                    <a:bodyPr/>
                    <a:lstStyle/>
                    <a:p>
                      <a:pPr algn="l" fontAlgn="ctr"/>
                      <a:r>
                        <a:rPr lang="en-US" sz="1000" u="none" strike="noStrike" kern="1200" dirty="0">
                          <a:solidFill>
                            <a:schemeClr val="tx2"/>
                          </a:solidFill>
                          <a:effectLst/>
                          <a:latin typeface="Calibri" panose="020F0502020204030204" pitchFamily="34" charset="0"/>
                          <a:ea typeface="+mn-ea"/>
                          <a:cs typeface="Calibri" panose="020F0502020204030204" pitchFamily="34" charset="0"/>
                        </a:rPr>
                        <a:t>Self-provided RRS-UFR for Non-Controllable Load Resources that have UFR relay armed, limited by the DAM Awards, self-arranged and AS trades.</a:t>
                      </a:r>
                    </a:p>
                  </a:txBody>
                  <a:tcPr marL="9525" marR="9525" marT="9525" marB="0" anchor="ctr"/>
                </a:tc>
                <a:tc rowSpan="3">
                  <a:txBody>
                    <a:bodyPr/>
                    <a:lstStyle/>
                    <a:p>
                      <a:pPr lvl="0" algn="l" fontAlgn="ctr"/>
                      <a:r>
                        <a:rPr lang="en-US" sz="1000" u="none" strike="noStrike" dirty="0">
                          <a:solidFill>
                            <a:schemeClr val="accent2"/>
                          </a:solidFill>
                          <a:effectLst/>
                          <a:latin typeface="Calibri" panose="020F0502020204030204" pitchFamily="34" charset="0"/>
                          <a:cs typeface="Calibri" panose="020F0502020204030204" pitchFamily="34" charset="0"/>
                        </a:rPr>
                        <a:t>  1. RTC Key Principle 1.3  </a:t>
                      </a: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solidFill>
                            <a:schemeClr val="accent2"/>
                          </a:solidFill>
                          <a:effectLst/>
                          <a:latin typeface="Calibri" panose="020F0502020204030204" pitchFamily="34" charset="0"/>
                          <a:cs typeface="Calibri" panose="020F0502020204030204" pitchFamily="34" charset="0"/>
                        </a:rPr>
                        <a:t>        </a:t>
                      </a:r>
                      <a:r>
                        <a:rPr lang="en-US" sz="1000" u="none" strike="noStrike" dirty="0">
                          <a:solidFill>
                            <a:srgbClr val="7030A0"/>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https://www.ercot.com/mktrules/puctDirectives/kp1p3</a:t>
                      </a:r>
                      <a:endParaRPr lang="en-US" sz="1000" u="none" strike="noStrike" dirty="0">
                        <a:solidFill>
                          <a:srgbClr val="7030A0"/>
                        </a:solidFill>
                        <a:effectLst/>
                        <a:latin typeface="Calibri" panose="020F0502020204030204" pitchFamily="34" charset="0"/>
                        <a:cs typeface="Calibri" panose="020F0502020204030204" pitchFamily="34" charset="0"/>
                      </a:endParaRPr>
                    </a:p>
                    <a:p>
                      <a:pPr lvl="1" algn="l" fontAlgn="ctr"/>
                      <a:endParaRPr lang="en-US" sz="1000" u="none" strike="noStrike" dirty="0">
                        <a:solidFill>
                          <a:schemeClr val="accent2"/>
                        </a:solidFill>
                        <a:effectLst/>
                        <a:latin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solidFill>
                            <a:schemeClr val="accent2"/>
                          </a:solidFill>
                          <a:effectLst/>
                          <a:latin typeface="Calibri" panose="020F0502020204030204" pitchFamily="34" charset="0"/>
                          <a:cs typeface="Calibri" panose="020F0502020204030204" pitchFamily="34" charset="0"/>
                        </a:rPr>
                        <a:t>2. </a:t>
                      </a:r>
                      <a:r>
                        <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RTCBTF refresher, as presented in RTCBTF on  9/7/2023</a:t>
                      </a: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 </a:t>
                      </a:r>
                      <a:r>
                        <a:rPr lang="en-US" sz="1000" u="sng"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https://www.ercot.com/files/docs/2023/09/01/2_refresher-on-real-time-co-optimization-key-principles-rtcbtf-090823_v2.pptx</a:t>
                      </a:r>
                      <a:endParaRPr lang="en-US" sz="1000"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3. NPRR1010 6.4.9.1.1 (3)</a:t>
                      </a: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4. NPRR1010 6.5.5.2 (5) (f)</a:t>
                      </a:r>
                    </a:p>
                    <a:p>
                      <a:pPr lvl="1" algn="l" fontAlgn="ctr"/>
                      <a:endParaRPr lang="en-US" sz="1000" u="none" strike="noStrike" dirty="0">
                        <a:solidFill>
                          <a:schemeClr val="accent2"/>
                        </a:solidFill>
                        <a:effectLst/>
                        <a:latin typeface="Calibri" panose="020F0502020204030204" pitchFamily="34" charset="0"/>
                        <a:cs typeface="Calibri" panose="020F0502020204030204" pitchFamily="34" charset="0"/>
                      </a:endParaRPr>
                    </a:p>
                    <a:p>
                      <a:pPr lvl="1" algn="l" fontAlgn="ctr"/>
                      <a:endParaRPr lang="en-US" sz="1000" u="none" strike="noStrike" dirty="0">
                        <a:solidFill>
                          <a:schemeClr val="accent2"/>
                        </a:solidFill>
                        <a:effectLst/>
                        <a:latin typeface="Calibri" panose="020F0502020204030204" pitchFamily="34" charset="0"/>
                        <a:cs typeface="Calibri" panose="020F0502020204030204" pitchFamily="34" charset="0"/>
                      </a:endParaRPr>
                    </a:p>
                    <a:p>
                      <a:pPr lvl="1" algn="l" fontAlgn="ctr"/>
                      <a:r>
                        <a:rPr lang="en-US" sz="1000" u="none" strike="noStrike" dirty="0">
                          <a:solidFill>
                            <a:schemeClr val="accent2"/>
                          </a:solidFill>
                          <a:effectLst/>
                          <a:latin typeface="Calibri" panose="020F0502020204030204" pitchFamily="34" charset="0"/>
                          <a:cs typeface="Calibri" panose="020F0502020204030204" pitchFamily="34" charset="0"/>
                        </a:rPr>
                        <a:t> </a:t>
                      </a:r>
                    </a:p>
                    <a:p>
                      <a:pPr lvl="1" algn="l" fontAlgn="ctr"/>
                      <a:r>
                        <a:rPr lang="en-US" sz="1000" u="none" strike="noStrike" dirty="0">
                          <a:solidFill>
                            <a:schemeClr val="accent2"/>
                          </a:solidFill>
                          <a:effectLst/>
                          <a:latin typeface="Calibri" panose="020F0502020204030204" pitchFamily="34" charset="0"/>
                          <a:cs typeface="Calibri" panose="020F0502020204030204" pitchFamily="34" charset="0"/>
                        </a:rPr>
                        <a:t> </a:t>
                      </a:r>
                    </a:p>
                    <a:p>
                      <a:pPr lvl="1" algn="l" fontAlgn="ctr"/>
                      <a:r>
                        <a:rPr lang="en-US" sz="1000" u="none" strike="noStrike" dirty="0">
                          <a:solidFill>
                            <a:schemeClr val="accent2"/>
                          </a:solidFill>
                          <a:effectLst/>
                          <a:latin typeface="Calibri" panose="020F0502020204030204" pitchFamily="34" charset="0"/>
                          <a:cs typeface="Calibri" panose="020F0502020204030204" pitchFamily="34" charset="0"/>
                        </a:rPr>
                        <a:t> </a:t>
                      </a:r>
                      <a:endParaRPr lang="en-US" sz="1000" b="0" i="0" u="none" strike="noStrike" dirty="0">
                        <a:solidFill>
                          <a:schemeClr val="accent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3417223708"/>
                  </a:ext>
                </a:extLst>
              </a:tr>
              <a:tr h="918897">
                <a:tc>
                  <a:txBody>
                    <a:bodyPr/>
                    <a:lstStyle/>
                    <a:p>
                      <a:pPr algn="ctr" fontAlgn="ctr"/>
                      <a:r>
                        <a:rPr lang="en-US" sz="1000" u="none" strike="noStrike" kern="1200" dirty="0">
                          <a:solidFill>
                            <a:schemeClr val="tx2"/>
                          </a:solidFill>
                          <a:effectLst/>
                          <a:latin typeface="Calibri" panose="020F0502020204030204" pitchFamily="34" charset="0"/>
                          <a:ea typeface="+mn-ea"/>
                          <a:cs typeface="Calibri" panose="020F0502020204030204" pitchFamily="34" charset="0"/>
                        </a:rPr>
                        <a:t>Self-Provided RRS-FFR</a:t>
                      </a:r>
                    </a:p>
                  </a:txBody>
                  <a:tcPr marL="9525" marR="9525" marT="9525" marB="0" anchor="ctr"/>
                </a:tc>
                <a:tc>
                  <a:txBody>
                    <a:bodyPr/>
                    <a:lstStyle/>
                    <a:p>
                      <a:pPr algn="ctr" fontAlgn="ctr"/>
                      <a:r>
                        <a:rPr lang="en-US" sz="1000" u="none" strike="noStrike" kern="1200" dirty="0">
                          <a:solidFill>
                            <a:schemeClr val="tx2"/>
                          </a:solidFill>
                          <a:effectLst/>
                          <a:latin typeface="Calibri" panose="020F0502020204030204" pitchFamily="34" charset="0"/>
                          <a:ea typeface="+mn-ea"/>
                          <a:cs typeface="Calibri" panose="020F0502020204030204" pitchFamily="34" charset="0"/>
                        </a:rPr>
                        <a:t>MW </a:t>
                      </a:r>
                    </a:p>
                  </a:txBody>
                  <a:tcPr marL="9525" marR="9525" marT="9525" marB="0" anchor="ctr"/>
                </a:tc>
                <a:tc>
                  <a:txBody>
                    <a:bodyPr/>
                    <a:lstStyle/>
                    <a:p>
                      <a:pPr algn="l" fontAlgn="ctr"/>
                      <a:r>
                        <a:rPr lang="en-US" sz="1000" u="none" strike="noStrike" kern="1200" dirty="0">
                          <a:solidFill>
                            <a:schemeClr val="tx2"/>
                          </a:solidFill>
                          <a:effectLst/>
                          <a:latin typeface="Calibri" panose="020F0502020204030204" pitchFamily="34" charset="0"/>
                          <a:ea typeface="+mn-ea"/>
                          <a:cs typeface="Calibri" panose="020F0502020204030204" pitchFamily="34" charset="0"/>
                        </a:rPr>
                        <a:t>Self-provided RRS-FFR for Non-Controllable Load Resources that have UFR relay armed, limited by the DAM Awards, self-arranged and AS trades.</a:t>
                      </a:r>
                    </a:p>
                  </a:txBody>
                  <a:tcPr marL="9525" marR="9525" marT="9525" marB="0" anchor="ctr"/>
                </a:tc>
                <a:tc vMerge="1">
                  <a:txBody>
                    <a:bodyPr/>
                    <a:lstStyle/>
                    <a:p>
                      <a:pPr algn="l" fontAlgn="ctr"/>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8202" marR="8202" marT="8202" marB="0" anchor="ctr"/>
                </a:tc>
                <a:extLst>
                  <a:ext uri="{0D108BD9-81ED-4DB2-BD59-A6C34878D82A}">
                    <a16:rowId xmlns:a16="http://schemas.microsoft.com/office/drawing/2014/main" val="2760008371"/>
                  </a:ext>
                </a:extLst>
              </a:tr>
              <a:tr h="1171524">
                <a:tc>
                  <a:txBody>
                    <a:bodyPr/>
                    <a:lstStyle/>
                    <a:p>
                      <a:pPr algn="ctr" fontAlgn="ctr"/>
                      <a:r>
                        <a:rPr lang="en-US" sz="1000" u="none" strike="noStrike" kern="1200" dirty="0">
                          <a:solidFill>
                            <a:schemeClr val="tx2"/>
                          </a:solidFill>
                          <a:effectLst/>
                          <a:latin typeface="Calibri" panose="020F0502020204030204" pitchFamily="34" charset="0"/>
                          <a:ea typeface="+mn-ea"/>
                          <a:cs typeface="Calibri" panose="020F0502020204030204" pitchFamily="34" charset="0"/>
                        </a:rPr>
                        <a:t>Self Provided ECRS</a:t>
                      </a:r>
                    </a:p>
                  </a:txBody>
                  <a:tcPr marL="9525" marR="9525" marT="9525" marB="0" anchor="ctr"/>
                </a:tc>
                <a:tc>
                  <a:txBody>
                    <a:bodyPr/>
                    <a:lstStyle/>
                    <a:p>
                      <a:pPr algn="ctr" fontAlgn="ctr"/>
                      <a:r>
                        <a:rPr lang="en-US" sz="1000" u="none" strike="noStrike" kern="1200" dirty="0">
                          <a:solidFill>
                            <a:schemeClr val="tx2"/>
                          </a:solidFill>
                          <a:effectLst/>
                          <a:latin typeface="Calibri" panose="020F0502020204030204" pitchFamily="34" charset="0"/>
                          <a:ea typeface="+mn-ea"/>
                          <a:cs typeface="Calibri" panose="020F0502020204030204" pitchFamily="34" charset="0"/>
                        </a:rPr>
                        <a:t>MW</a:t>
                      </a:r>
                    </a:p>
                  </a:txBody>
                  <a:tcPr marL="9525" marR="9525" marT="9525" marB="0" anchor="ctr"/>
                </a:tc>
                <a:tc>
                  <a:txBody>
                    <a:bodyPr/>
                    <a:lstStyle/>
                    <a:p>
                      <a:pPr algn="l" fontAlgn="ctr"/>
                      <a:r>
                        <a:rPr lang="en-US" sz="1000" u="none" strike="noStrike" kern="1200" dirty="0">
                          <a:solidFill>
                            <a:schemeClr val="tx2"/>
                          </a:solidFill>
                          <a:effectLst/>
                          <a:latin typeface="Calibri" panose="020F0502020204030204" pitchFamily="34" charset="0"/>
                          <a:ea typeface="+mn-ea"/>
                          <a:cs typeface="Calibri" panose="020F0502020204030204" pitchFamily="34" charset="0"/>
                        </a:rPr>
                        <a:t>Self-provided RRS-UFR for Non-Controllable Load Resources that have UFR relay armed, limited by the DAM Awards, self-arranged and AS trades.</a:t>
                      </a:r>
                    </a:p>
                  </a:txBody>
                  <a:tcPr marL="9525" marR="9525" marT="9525" marB="0" anchor="ctr"/>
                </a:tc>
                <a:tc vMerge="1">
                  <a:txBody>
                    <a:bodyPr/>
                    <a:lstStyle/>
                    <a:p>
                      <a:pPr algn="l" fontAlgn="ctr"/>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8202" marR="8202" marT="8202" marB="0" anchor="ctr"/>
                </a:tc>
                <a:extLst>
                  <a:ext uri="{0D108BD9-81ED-4DB2-BD59-A6C34878D82A}">
                    <a16:rowId xmlns:a16="http://schemas.microsoft.com/office/drawing/2014/main" val="1750920196"/>
                  </a:ext>
                </a:extLst>
              </a:tr>
            </a:tbl>
          </a:graphicData>
        </a:graphic>
      </p:graphicFrame>
      <p:sp>
        <p:nvSpPr>
          <p:cNvPr id="4" name="Slide Number Placeholder 3">
            <a:extLst>
              <a:ext uri="{FF2B5EF4-FFF2-40B4-BE49-F238E27FC236}">
                <a16:creationId xmlns:a16="http://schemas.microsoft.com/office/drawing/2014/main" id="{D8085C11-367D-2CF7-8E24-804673C9259B}"/>
              </a:ext>
            </a:extLst>
          </p:cNvPr>
          <p:cNvSpPr>
            <a:spLocks noGrp="1"/>
          </p:cNvSpPr>
          <p:nvPr>
            <p:ph type="sldNum" sz="quarter" idx="4"/>
          </p:nvPr>
        </p:nvSpPr>
        <p:spPr/>
        <p:txBody>
          <a:bodyPr>
            <a:normAutofit fontScale="92500" lnSpcReduction="10000"/>
          </a:bodyPr>
          <a:lstStyle/>
          <a:p>
            <a:pPr>
              <a:spcAft>
                <a:spcPts val="600"/>
              </a:spcAft>
            </a:pPr>
            <a:fld id="{1D93BD3E-1E9A-4970-A6F7-E7AC52762E0C}" type="slidenum">
              <a:rPr lang="en-US" sz="1000">
                <a:solidFill>
                  <a:schemeClr val="tx1">
                    <a:lumMod val="50000"/>
                    <a:lumOff val="50000"/>
                  </a:schemeClr>
                </a:solidFill>
              </a:rPr>
              <a:pPr>
                <a:spcAft>
                  <a:spcPts val="600"/>
                </a:spcAft>
              </a:pPr>
              <a:t>6</a:t>
            </a:fld>
            <a:endParaRPr lang="en-US" sz="1000">
              <a:solidFill>
                <a:schemeClr val="tx1">
                  <a:lumMod val="50000"/>
                  <a:lumOff val="50000"/>
                </a:schemeClr>
              </a:solidFill>
            </a:endParaRPr>
          </a:p>
        </p:txBody>
      </p:sp>
      <p:sp>
        <p:nvSpPr>
          <p:cNvPr id="2" name="TextBox 1">
            <a:extLst>
              <a:ext uri="{FF2B5EF4-FFF2-40B4-BE49-F238E27FC236}">
                <a16:creationId xmlns:a16="http://schemas.microsoft.com/office/drawing/2014/main" id="{29C037D0-E3EB-5F91-EFA9-26BC2C141F29}"/>
              </a:ext>
            </a:extLst>
          </p:cNvPr>
          <p:cNvSpPr txBox="1"/>
          <p:nvPr/>
        </p:nvSpPr>
        <p:spPr>
          <a:xfrm>
            <a:off x="344994" y="988367"/>
            <a:ext cx="9016123" cy="461665"/>
          </a:xfrm>
          <a:prstGeom prst="rect">
            <a:avLst/>
          </a:prstGeom>
          <a:noFill/>
        </p:spPr>
        <p:txBody>
          <a:bodyPr wrap="none" rtlCol="0">
            <a:spAutoFit/>
          </a:bodyPr>
          <a:lstStyle/>
          <a:p>
            <a:r>
              <a:rPr lang="en-US" sz="1200" dirty="0">
                <a:solidFill>
                  <a:schemeClr val="accent2"/>
                </a:solidFill>
                <a:latin typeface="Calibri" panose="020F0502020204030204" pitchFamily="34" charset="0"/>
                <a:cs typeface="Calibri" panose="020F0502020204030204" pitchFamily="34" charset="0"/>
              </a:rPr>
              <a:t>Non-Controllable Load Resources that have UFR relay armed shall submit self-provision MW quantities based on Day-Ahead Market (DAM) </a:t>
            </a:r>
          </a:p>
          <a:p>
            <a:r>
              <a:rPr lang="en-US" sz="1200" dirty="0">
                <a:solidFill>
                  <a:schemeClr val="accent2"/>
                </a:solidFill>
                <a:latin typeface="Calibri" panose="020F0502020204030204" pitchFamily="34" charset="0"/>
                <a:cs typeface="Calibri" panose="020F0502020204030204" pitchFamily="34" charset="0"/>
              </a:rPr>
              <a:t>awards, self-arranged and AS trades submitted by end of the adjustment period.</a:t>
            </a:r>
          </a:p>
        </p:txBody>
      </p:sp>
    </p:spTree>
    <p:extLst>
      <p:ext uri="{BB962C8B-B14F-4D97-AF65-F5344CB8AC3E}">
        <p14:creationId xmlns:p14="http://schemas.microsoft.com/office/powerpoint/2010/main" val="307679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7463E2-BE54-9C33-BE39-85FB6679CC62}"/>
              </a:ext>
            </a:extLst>
          </p:cNvPr>
          <p:cNvSpPr>
            <a:spLocks noGrp="1"/>
          </p:cNvSpPr>
          <p:nvPr>
            <p:ph type="title"/>
          </p:nvPr>
        </p:nvSpPr>
        <p:spPr/>
        <p:txBody>
          <a:bodyPr/>
          <a:lstStyle/>
          <a:p>
            <a:r>
              <a:rPr lang="en-US" sz="2000" dirty="0"/>
              <a:t>Resources with capacity that is not Frequency Responsive</a:t>
            </a:r>
          </a:p>
        </p:txBody>
      </p:sp>
      <p:graphicFrame>
        <p:nvGraphicFramePr>
          <p:cNvPr id="5" name="Content Placeholder 4">
            <a:extLst>
              <a:ext uri="{FF2B5EF4-FFF2-40B4-BE49-F238E27FC236}">
                <a16:creationId xmlns:a16="http://schemas.microsoft.com/office/drawing/2014/main" id="{EE702E36-CBB8-DFEE-CA55-1EA719845624}"/>
              </a:ext>
            </a:extLst>
          </p:cNvPr>
          <p:cNvGraphicFramePr>
            <a:graphicFrameLocks noGrp="1"/>
          </p:cNvGraphicFramePr>
          <p:nvPr>
            <p:ph idx="1"/>
            <p:extLst>
              <p:ext uri="{D42A27DB-BD31-4B8C-83A1-F6EECF244321}">
                <p14:modId xmlns:p14="http://schemas.microsoft.com/office/powerpoint/2010/main" val="3396242944"/>
              </p:ext>
            </p:extLst>
          </p:nvPr>
        </p:nvGraphicFramePr>
        <p:xfrm>
          <a:off x="342901" y="1600200"/>
          <a:ext cx="8534397" cy="4369879"/>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897107408"/>
                    </a:ext>
                  </a:extLst>
                </a:gridCol>
                <a:gridCol w="1143000">
                  <a:extLst>
                    <a:ext uri="{9D8B030D-6E8A-4147-A177-3AD203B41FA5}">
                      <a16:colId xmlns:a16="http://schemas.microsoft.com/office/drawing/2014/main" val="2454279614"/>
                    </a:ext>
                  </a:extLst>
                </a:gridCol>
                <a:gridCol w="3124200">
                  <a:extLst>
                    <a:ext uri="{9D8B030D-6E8A-4147-A177-3AD203B41FA5}">
                      <a16:colId xmlns:a16="http://schemas.microsoft.com/office/drawing/2014/main" val="835389000"/>
                    </a:ext>
                  </a:extLst>
                </a:gridCol>
                <a:gridCol w="2819397">
                  <a:extLst>
                    <a:ext uri="{9D8B030D-6E8A-4147-A177-3AD203B41FA5}">
                      <a16:colId xmlns:a16="http://schemas.microsoft.com/office/drawing/2014/main" val="2395223304"/>
                    </a:ext>
                  </a:extLst>
                </a:gridCol>
              </a:tblGrid>
              <a:tr h="304800">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Telemetry</a:t>
                      </a:r>
                    </a:p>
                    <a:p>
                      <a:pPr marL="0" algn="ctr" defTabSz="914400" rtl="0" eaLnBrk="1" fontAlgn="b" latinLnBrk="0" hangingPunct="1"/>
                      <a:endParaRPr lang="en-US" sz="1100" b="1" u="none" strike="noStrike" kern="1200" dirty="0">
                        <a:solidFill>
                          <a:schemeClr val="lt1"/>
                        </a:solidFill>
                        <a:effectLst/>
                        <a:latin typeface="+mn-lt"/>
                        <a:ea typeface="+mn-ea"/>
                        <a:cs typeface="+mn-cs"/>
                      </a:endParaRPr>
                    </a:p>
                  </a:txBody>
                  <a:tcPr marL="8202" marR="8202" marT="8202" marB="0" anchor="ctr"/>
                </a:tc>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Unit </a:t>
                      </a:r>
                    </a:p>
                  </a:txBody>
                  <a:tcPr marL="8202" marR="8202" marT="8202" marB="0" anchor="ctr"/>
                </a:tc>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Description</a:t>
                      </a:r>
                    </a:p>
                  </a:txBody>
                  <a:tcPr marL="8202" marR="8202" marT="8202" marB="0" anchor="ctr"/>
                </a:tc>
                <a:tc>
                  <a:txBody>
                    <a:bodyPr/>
                    <a:lstStyle/>
                    <a:p>
                      <a:pPr algn="ctr" fontAlgn="b"/>
                      <a:r>
                        <a:rPr lang="en-US" sz="1100" u="none" strike="noStrike" dirty="0">
                          <a:effectLst/>
                        </a:rPr>
                        <a:t>References</a:t>
                      </a:r>
                      <a:endParaRPr lang="en-US" sz="1100" b="1" i="0" u="none" strike="noStrike" dirty="0">
                        <a:solidFill>
                          <a:srgbClr val="000000"/>
                        </a:solidFill>
                        <a:effectLst/>
                        <a:latin typeface="Calibri" panose="020F0502020204030204" pitchFamily="34" charset="0"/>
                      </a:endParaRPr>
                    </a:p>
                  </a:txBody>
                  <a:tcPr marL="8202" marR="8202" marT="8202" marB="0" anchor="ctr"/>
                </a:tc>
                <a:extLst>
                  <a:ext uri="{0D108BD9-81ED-4DB2-BD59-A6C34878D82A}">
                    <a16:rowId xmlns:a16="http://schemas.microsoft.com/office/drawing/2014/main" val="1431080610"/>
                  </a:ext>
                </a:extLst>
              </a:tr>
              <a:tr h="918897">
                <a:tc>
                  <a:txBody>
                    <a:bodyPr/>
                    <a:lstStyle/>
                    <a:p>
                      <a:pPr algn="ctr" fontAlgn="ctr"/>
                      <a:r>
                        <a:rPr lang="en-US" sz="1000" u="none" strike="noStrike" dirty="0">
                          <a:solidFill>
                            <a:schemeClr val="tx2"/>
                          </a:solidFill>
                          <a:effectLst/>
                          <a:latin typeface="Calibri" panose="020F0502020204030204" pitchFamily="34" charset="0"/>
                          <a:cs typeface="Calibri" panose="020F0502020204030204" pitchFamily="34" charset="0"/>
                        </a:rPr>
                        <a:t>Inactive Power Augmentation Capacity</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ctr" fontAlgn="ctr"/>
                      <a:r>
                        <a:rPr lang="en-US" sz="1000" u="none" strike="noStrike" dirty="0">
                          <a:solidFill>
                            <a:schemeClr val="tx2"/>
                          </a:solidFill>
                          <a:effectLst/>
                          <a:latin typeface="Calibri" panose="020F0502020204030204" pitchFamily="34" charset="0"/>
                          <a:cs typeface="Calibri" panose="020F0502020204030204" pitchFamily="34" charset="0"/>
                        </a:rPr>
                        <a:t>MW</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l" fontAlgn="ctr"/>
                      <a:r>
                        <a:rPr lang="en-US" sz="1000" u="none" strike="noStrike" dirty="0">
                          <a:solidFill>
                            <a:schemeClr val="tx2"/>
                          </a:solidFill>
                          <a:effectLst/>
                          <a:latin typeface="Calibri" panose="020F0502020204030204" pitchFamily="34" charset="0"/>
                          <a:cs typeface="Calibri" panose="020F0502020204030204" pitchFamily="34" charset="0"/>
                        </a:rPr>
                        <a:t>Power Augmentation capacity that is not On-Line for Resources that have power augmentation capacity included in HSL. This is used in SCED to determine the portion of the Non-Spin award that will be provided by power augmentation capacity that is not active and deployed as offline Non-Spin.</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rowSpan="4">
                  <a:txBody>
                    <a:bodyPr/>
                    <a:lstStyle/>
                    <a:p>
                      <a:pPr lvl="0" algn="l" fontAlgn="ctr"/>
                      <a:r>
                        <a:rPr lang="en-US" sz="1000" u="none" strike="noStrike" dirty="0">
                          <a:solidFill>
                            <a:schemeClr val="accent2"/>
                          </a:solidFill>
                          <a:effectLst/>
                          <a:latin typeface="Calibri" panose="020F0502020204030204" pitchFamily="34" charset="0"/>
                          <a:cs typeface="Calibri" panose="020F0502020204030204" pitchFamily="34" charset="0"/>
                        </a:rPr>
                        <a:t> 1. RTC Key Principle 1.3  </a:t>
                      </a: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solidFill>
                            <a:schemeClr val="accent2"/>
                          </a:solidFill>
                          <a:effectLst/>
                          <a:latin typeface="Calibri" panose="020F0502020204030204" pitchFamily="34" charset="0"/>
                          <a:cs typeface="Calibri" panose="020F0502020204030204" pitchFamily="34" charset="0"/>
                        </a:rPr>
                        <a:t>        </a:t>
                      </a:r>
                      <a:r>
                        <a:rPr lang="en-US" sz="1000" u="none" strike="noStrike" dirty="0">
                          <a:solidFill>
                            <a:schemeClr val="accent2"/>
                          </a:solidFill>
                          <a:effectLst/>
                          <a:latin typeface="Calibri" panose="020F0502020204030204" pitchFamily="34" charset="0"/>
                          <a:cs typeface="Calibri" panose="020F0502020204030204" pitchFamily="34" charset="0"/>
                          <a:hlinkClick r:id="rId2"/>
                        </a:rPr>
                        <a:t>https://www.ercot.com/mktrules/puctDirectives/kp1p3</a:t>
                      </a:r>
                      <a:endParaRPr lang="en-US" sz="1000" u="none" strike="noStrike" dirty="0">
                        <a:solidFill>
                          <a:schemeClr val="accent2"/>
                        </a:solidFill>
                        <a:effectLst/>
                        <a:latin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u="none" strike="noStrike" dirty="0">
                        <a:solidFill>
                          <a:schemeClr val="accent2"/>
                        </a:solidFill>
                        <a:effectLst/>
                        <a:latin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solidFill>
                            <a:schemeClr val="accent2"/>
                          </a:solidFill>
                          <a:effectLst/>
                          <a:latin typeface="Calibri" panose="020F0502020204030204" pitchFamily="34" charset="0"/>
                          <a:cs typeface="Calibri" panose="020F0502020204030204" pitchFamily="34" charset="0"/>
                        </a:rPr>
                        <a:t>2. </a:t>
                      </a:r>
                      <a:r>
                        <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RTCBTF refresher, as presented in RTCBTF on  9/7/2023</a:t>
                      </a: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https://www.ercot.com/files/docs/2023/09/01/2_refresher-on-real-time-co-optimization-key-principles-rtcbtf-090823_v2.pptx</a:t>
                      </a: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3. NPRR1010 6.5.5.2(2) (j)&amp;(o)</a:t>
                      </a:r>
                    </a:p>
                    <a:p>
                      <a:pPr lvl="1" algn="l" fontAlgn="ctr"/>
                      <a:endParaRPr lang="en-US" sz="1000" u="none" strike="noStrike" dirty="0">
                        <a:solidFill>
                          <a:schemeClr val="accent2"/>
                        </a:solidFill>
                        <a:effectLst/>
                        <a:latin typeface="Calibri" panose="020F0502020204030204" pitchFamily="34" charset="0"/>
                        <a:cs typeface="Calibri" panose="020F0502020204030204" pitchFamily="34" charset="0"/>
                      </a:endParaRPr>
                    </a:p>
                    <a:p>
                      <a:pPr lvl="1" algn="l" fontAlgn="ctr"/>
                      <a:endParaRPr lang="en-US" sz="1000" u="none" strike="noStrike" dirty="0">
                        <a:solidFill>
                          <a:schemeClr val="accent2"/>
                        </a:solidFill>
                        <a:effectLst/>
                        <a:latin typeface="Calibri" panose="020F0502020204030204" pitchFamily="34" charset="0"/>
                        <a:cs typeface="Calibri" panose="020F0502020204030204" pitchFamily="34" charset="0"/>
                      </a:endParaRPr>
                    </a:p>
                    <a:p>
                      <a:pPr lvl="1" algn="l" fontAlgn="ctr"/>
                      <a:r>
                        <a:rPr lang="en-US" sz="1000" u="none" strike="noStrike" dirty="0">
                          <a:solidFill>
                            <a:schemeClr val="accent2"/>
                          </a:solidFill>
                          <a:effectLst/>
                          <a:latin typeface="Calibri" panose="020F0502020204030204" pitchFamily="34" charset="0"/>
                          <a:cs typeface="Calibri" panose="020F0502020204030204" pitchFamily="34" charset="0"/>
                        </a:rPr>
                        <a:t> </a:t>
                      </a:r>
                    </a:p>
                    <a:p>
                      <a:pPr lvl="1" algn="l" fontAlgn="ctr"/>
                      <a:r>
                        <a:rPr lang="en-US" sz="1000" u="none" strike="noStrike" dirty="0">
                          <a:solidFill>
                            <a:schemeClr val="accent2"/>
                          </a:solidFill>
                          <a:effectLst/>
                          <a:latin typeface="Calibri" panose="020F0502020204030204" pitchFamily="34" charset="0"/>
                          <a:cs typeface="Calibri" panose="020F0502020204030204" pitchFamily="34" charset="0"/>
                        </a:rPr>
                        <a:t> </a:t>
                      </a:r>
                    </a:p>
                    <a:p>
                      <a:pPr lvl="1" algn="l" fontAlgn="ctr"/>
                      <a:r>
                        <a:rPr lang="en-US" sz="1000" u="none" strike="noStrike" dirty="0">
                          <a:solidFill>
                            <a:schemeClr val="accent2"/>
                          </a:solidFill>
                          <a:effectLst/>
                          <a:latin typeface="Calibri" panose="020F0502020204030204" pitchFamily="34" charset="0"/>
                          <a:cs typeface="Calibri" panose="020F0502020204030204" pitchFamily="34" charset="0"/>
                        </a:rPr>
                        <a:t> </a:t>
                      </a:r>
                      <a:endParaRPr lang="en-US" sz="1000" b="0" i="0" u="none" strike="noStrike" dirty="0">
                        <a:solidFill>
                          <a:schemeClr val="accent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3417223708"/>
                  </a:ext>
                </a:extLst>
              </a:tr>
              <a:tr h="918897">
                <a:tc>
                  <a:txBody>
                    <a:bodyPr/>
                    <a:lstStyle/>
                    <a:p>
                      <a:pPr algn="ctr" fontAlgn="ctr"/>
                      <a:r>
                        <a:rPr lang="en-US" sz="1000" u="none" strike="noStrike" dirty="0">
                          <a:solidFill>
                            <a:schemeClr val="tx2"/>
                          </a:solidFill>
                          <a:effectLst/>
                          <a:latin typeface="Calibri" panose="020F0502020204030204" pitchFamily="34" charset="0"/>
                          <a:cs typeface="Calibri" panose="020F0502020204030204" pitchFamily="34" charset="0"/>
                        </a:rPr>
                        <a:t>High Frequency Responsive Capacity Limit </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ctr" fontAlgn="ctr"/>
                      <a:r>
                        <a:rPr lang="en-US" sz="1000" u="none" strike="noStrike" dirty="0">
                          <a:solidFill>
                            <a:schemeClr val="tx2"/>
                          </a:solidFill>
                          <a:effectLst/>
                          <a:latin typeface="Calibri" panose="020F0502020204030204" pitchFamily="34" charset="0"/>
                          <a:cs typeface="Calibri" panose="020F0502020204030204" pitchFamily="34" charset="0"/>
                        </a:rPr>
                        <a:t>MW</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l" fontAlgn="ctr"/>
                      <a:r>
                        <a:rPr lang="en-US" sz="1000" u="none" strike="noStrike" dirty="0">
                          <a:solidFill>
                            <a:schemeClr val="tx2"/>
                          </a:solidFill>
                          <a:effectLst/>
                          <a:latin typeface="Calibri" panose="020F0502020204030204" pitchFamily="34" charset="0"/>
                          <a:cs typeface="Calibri" panose="020F0502020204030204" pitchFamily="34" charset="0"/>
                        </a:rPr>
                        <a:t>High limit of the Resource’s capacity that is frequency responsive, used in SCED to ensure frequency responsive Ancillary Service awards are on frequency responsive capacity.</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vMerge="1">
                  <a:txBody>
                    <a:bodyPr/>
                    <a:lstStyle/>
                    <a:p>
                      <a:pPr algn="l" fontAlgn="ctr"/>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8202" marR="8202" marT="8202" marB="0" anchor="ctr"/>
                </a:tc>
                <a:extLst>
                  <a:ext uri="{0D108BD9-81ED-4DB2-BD59-A6C34878D82A}">
                    <a16:rowId xmlns:a16="http://schemas.microsoft.com/office/drawing/2014/main" val="2760008371"/>
                  </a:ext>
                </a:extLst>
              </a:tr>
              <a:tr h="1092449">
                <a:tc>
                  <a:txBody>
                    <a:bodyPr/>
                    <a:lstStyle/>
                    <a:p>
                      <a:pPr algn="ctr" fontAlgn="ctr"/>
                      <a:r>
                        <a:rPr lang="en-US" sz="1000" u="none" strike="noStrike" dirty="0">
                          <a:solidFill>
                            <a:schemeClr val="tx2"/>
                          </a:solidFill>
                          <a:effectLst/>
                          <a:latin typeface="Calibri" panose="020F0502020204030204" pitchFamily="34" charset="0"/>
                          <a:cs typeface="Calibri" panose="020F0502020204030204" pitchFamily="34" charset="0"/>
                        </a:rPr>
                        <a:t>Low Frequency Responsive Capacity Limit</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ctr" fontAlgn="ctr"/>
                      <a:r>
                        <a:rPr lang="en-US" sz="1000" u="none" strike="noStrike" dirty="0">
                          <a:solidFill>
                            <a:schemeClr val="tx2"/>
                          </a:solidFill>
                          <a:effectLst/>
                          <a:latin typeface="Calibri" panose="020F0502020204030204" pitchFamily="34" charset="0"/>
                          <a:cs typeface="Calibri" panose="020F0502020204030204" pitchFamily="34" charset="0"/>
                        </a:rPr>
                        <a:t>MW</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l" fontAlgn="ctr"/>
                      <a:r>
                        <a:rPr lang="en-US" sz="1000" u="none" strike="noStrike" dirty="0">
                          <a:solidFill>
                            <a:schemeClr val="tx2"/>
                          </a:solidFill>
                          <a:effectLst/>
                          <a:latin typeface="Calibri" panose="020F0502020204030204" pitchFamily="34" charset="0"/>
                          <a:cs typeface="Calibri" panose="020F0502020204030204" pitchFamily="34" charset="0"/>
                        </a:rPr>
                        <a:t>Low limit of the Resource’s capacity that is frequency responsive, used in SCED to ensure frequency responsive Ancillary Service awards are on frequency responsive capacity.</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vMerge="1">
                  <a:txBody>
                    <a:bodyPr/>
                    <a:lstStyle/>
                    <a:p>
                      <a:pPr algn="l" fontAlgn="ctr"/>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8202" marR="8202" marT="8202" marB="0" anchor="ctr"/>
                </a:tc>
                <a:extLst>
                  <a:ext uri="{0D108BD9-81ED-4DB2-BD59-A6C34878D82A}">
                    <a16:rowId xmlns:a16="http://schemas.microsoft.com/office/drawing/2014/main" val="1750920196"/>
                  </a:ext>
                </a:extLst>
              </a:tr>
              <a:tr h="1092449">
                <a:tc>
                  <a:txBody>
                    <a:bodyPr/>
                    <a:lstStyle/>
                    <a:p>
                      <a:pPr algn="ctr" fontAlgn="ctr"/>
                      <a:r>
                        <a:rPr lang="en-US" sz="1000" u="none" strike="noStrike" dirty="0">
                          <a:solidFill>
                            <a:schemeClr val="tx2"/>
                          </a:solidFill>
                          <a:effectLst/>
                          <a:latin typeface="Calibri" panose="020F0502020204030204" pitchFamily="34" charset="0"/>
                          <a:cs typeface="Calibri" panose="020F0502020204030204" pitchFamily="34" charset="0"/>
                        </a:rPr>
                        <a:t>Frequency Responsive Capacity Factor</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ctr"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l" fontAlgn="ctr"/>
                      <a:r>
                        <a:rPr lang="en-US" sz="1000" u="none" strike="noStrike" dirty="0">
                          <a:solidFill>
                            <a:schemeClr val="tx2"/>
                          </a:solidFill>
                          <a:effectLst/>
                          <a:latin typeface="Calibri" panose="020F0502020204030204" pitchFamily="34" charset="0"/>
                          <a:cs typeface="Calibri" panose="020F0502020204030204" pitchFamily="34" charset="0"/>
                        </a:rPr>
                        <a:t>Maximum amount of total Base Point provided by the frequency responsive capacity of the resource, used in </a:t>
                      </a:r>
                      <a:r>
                        <a:rPr lang="en-US" sz="1000" u="none" strike="noStrike">
                          <a:solidFill>
                            <a:schemeClr val="tx2"/>
                          </a:solidFill>
                          <a:effectLst/>
                          <a:latin typeface="Calibri" panose="020F0502020204030204" pitchFamily="34" charset="0"/>
                          <a:cs typeface="Calibri" panose="020F0502020204030204" pitchFamily="34" charset="0"/>
                        </a:rPr>
                        <a:t>SCED to ensure frequency responsive Ancillary Service awards are on frequency responsive capacity.</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vMerge="1">
                  <a:txBody>
                    <a:bodyPr/>
                    <a:lstStyle/>
                    <a:p>
                      <a:pPr algn="l" fontAlgn="ctr"/>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8202" marR="8202" marT="8202" marB="0" anchor="ctr"/>
                </a:tc>
                <a:extLst>
                  <a:ext uri="{0D108BD9-81ED-4DB2-BD59-A6C34878D82A}">
                    <a16:rowId xmlns:a16="http://schemas.microsoft.com/office/drawing/2014/main" val="2976028714"/>
                  </a:ext>
                </a:extLst>
              </a:tr>
            </a:tbl>
          </a:graphicData>
        </a:graphic>
      </p:graphicFrame>
      <p:sp>
        <p:nvSpPr>
          <p:cNvPr id="4" name="Slide Number Placeholder 3">
            <a:extLst>
              <a:ext uri="{FF2B5EF4-FFF2-40B4-BE49-F238E27FC236}">
                <a16:creationId xmlns:a16="http://schemas.microsoft.com/office/drawing/2014/main" id="{D8085C11-367D-2CF7-8E24-804673C9259B}"/>
              </a:ext>
            </a:extLst>
          </p:cNvPr>
          <p:cNvSpPr>
            <a:spLocks noGrp="1"/>
          </p:cNvSpPr>
          <p:nvPr>
            <p:ph type="sldNum" sz="quarter" idx="4"/>
          </p:nvPr>
        </p:nvSpPr>
        <p:spPr/>
        <p:txBody>
          <a:bodyPr>
            <a:normAutofit fontScale="92500" lnSpcReduction="10000"/>
          </a:bodyPr>
          <a:lstStyle/>
          <a:p>
            <a:pPr>
              <a:spcAft>
                <a:spcPts val="600"/>
              </a:spcAft>
            </a:pPr>
            <a:fld id="{1D93BD3E-1E9A-4970-A6F7-E7AC52762E0C}" type="slidenum">
              <a:rPr lang="en-US" sz="1000">
                <a:solidFill>
                  <a:schemeClr val="tx1">
                    <a:lumMod val="50000"/>
                    <a:lumOff val="50000"/>
                  </a:schemeClr>
                </a:solidFill>
              </a:rPr>
              <a:pPr>
                <a:spcAft>
                  <a:spcPts val="600"/>
                </a:spcAft>
              </a:pPr>
              <a:t>7</a:t>
            </a:fld>
            <a:endParaRPr lang="en-US" sz="1000">
              <a:solidFill>
                <a:schemeClr val="tx1">
                  <a:lumMod val="50000"/>
                  <a:lumOff val="50000"/>
                </a:schemeClr>
              </a:solidFill>
            </a:endParaRPr>
          </a:p>
        </p:txBody>
      </p:sp>
      <p:sp>
        <p:nvSpPr>
          <p:cNvPr id="3" name="TextBox 2">
            <a:extLst>
              <a:ext uri="{FF2B5EF4-FFF2-40B4-BE49-F238E27FC236}">
                <a16:creationId xmlns:a16="http://schemas.microsoft.com/office/drawing/2014/main" id="{A2BE6AC6-551D-2347-D9CD-881C5BA10767}"/>
              </a:ext>
            </a:extLst>
          </p:cNvPr>
          <p:cNvSpPr txBox="1"/>
          <p:nvPr/>
        </p:nvSpPr>
        <p:spPr>
          <a:xfrm>
            <a:off x="381000" y="887921"/>
            <a:ext cx="8077200" cy="461665"/>
          </a:xfrm>
          <a:prstGeom prst="rect">
            <a:avLst/>
          </a:prstGeom>
          <a:noFill/>
        </p:spPr>
        <p:txBody>
          <a:bodyPr wrap="square" rtlCol="0">
            <a:spAutoFit/>
          </a:bodyPr>
          <a:lstStyle/>
          <a:p>
            <a:r>
              <a:rPr lang="en-US" sz="1200" dirty="0">
                <a:solidFill>
                  <a:schemeClr val="accent2"/>
                </a:solidFill>
                <a:latin typeface="Calibri" panose="020F0502020204030204" pitchFamily="34" charset="0"/>
                <a:cs typeface="Calibri" panose="020F0502020204030204" pitchFamily="34" charset="0"/>
              </a:rPr>
              <a:t>The following telemetry is for Generation Resources that have Capacity that is not frequency responsive and not eligible for frequency responsive Ancillary Service Awards. </a:t>
            </a:r>
          </a:p>
        </p:txBody>
      </p:sp>
    </p:spTree>
    <p:extLst>
      <p:ext uri="{BB962C8B-B14F-4D97-AF65-F5344CB8AC3E}">
        <p14:creationId xmlns:p14="http://schemas.microsoft.com/office/powerpoint/2010/main" val="793019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7463E2-BE54-9C33-BE39-85FB6679CC62}"/>
              </a:ext>
            </a:extLst>
          </p:cNvPr>
          <p:cNvSpPr>
            <a:spLocks noGrp="1"/>
          </p:cNvSpPr>
          <p:nvPr>
            <p:ph type="title"/>
          </p:nvPr>
        </p:nvSpPr>
        <p:spPr/>
        <p:txBody>
          <a:bodyPr/>
          <a:lstStyle/>
          <a:p>
            <a:r>
              <a:rPr lang="en-US" sz="2400" dirty="0"/>
              <a:t>Resource level telemetry from ERCOT to QSEs</a:t>
            </a:r>
          </a:p>
        </p:txBody>
      </p:sp>
      <p:graphicFrame>
        <p:nvGraphicFramePr>
          <p:cNvPr id="5" name="Content Placeholder 4">
            <a:extLst>
              <a:ext uri="{FF2B5EF4-FFF2-40B4-BE49-F238E27FC236}">
                <a16:creationId xmlns:a16="http://schemas.microsoft.com/office/drawing/2014/main" id="{EE702E36-CBB8-DFEE-CA55-1EA719845624}"/>
              </a:ext>
            </a:extLst>
          </p:cNvPr>
          <p:cNvGraphicFramePr>
            <a:graphicFrameLocks noGrp="1"/>
          </p:cNvGraphicFramePr>
          <p:nvPr>
            <p:ph idx="1"/>
            <p:extLst>
              <p:ext uri="{D42A27DB-BD31-4B8C-83A1-F6EECF244321}">
                <p14:modId xmlns:p14="http://schemas.microsoft.com/office/powerpoint/2010/main" val="1218889557"/>
              </p:ext>
            </p:extLst>
          </p:nvPr>
        </p:nvGraphicFramePr>
        <p:xfrm>
          <a:off x="363414" y="762000"/>
          <a:ext cx="8018585" cy="5636725"/>
        </p:xfrm>
        <a:graphic>
          <a:graphicData uri="http://schemas.openxmlformats.org/drawingml/2006/table">
            <a:tbl>
              <a:tblPr firstRow="1" bandRow="1">
                <a:tableStyleId>{5C22544A-7EE6-4342-B048-85BDC9FD1C3A}</a:tableStyleId>
              </a:tblPr>
              <a:tblGrid>
                <a:gridCol w="1542035">
                  <a:extLst>
                    <a:ext uri="{9D8B030D-6E8A-4147-A177-3AD203B41FA5}">
                      <a16:colId xmlns:a16="http://schemas.microsoft.com/office/drawing/2014/main" val="897107408"/>
                    </a:ext>
                  </a:extLst>
                </a:gridCol>
                <a:gridCol w="693916">
                  <a:extLst>
                    <a:ext uri="{9D8B030D-6E8A-4147-A177-3AD203B41FA5}">
                      <a16:colId xmlns:a16="http://schemas.microsoft.com/office/drawing/2014/main" val="2454279614"/>
                    </a:ext>
                  </a:extLst>
                </a:gridCol>
                <a:gridCol w="3433755">
                  <a:extLst>
                    <a:ext uri="{9D8B030D-6E8A-4147-A177-3AD203B41FA5}">
                      <a16:colId xmlns:a16="http://schemas.microsoft.com/office/drawing/2014/main" val="835389000"/>
                    </a:ext>
                  </a:extLst>
                </a:gridCol>
                <a:gridCol w="2348879">
                  <a:extLst>
                    <a:ext uri="{9D8B030D-6E8A-4147-A177-3AD203B41FA5}">
                      <a16:colId xmlns:a16="http://schemas.microsoft.com/office/drawing/2014/main" val="503298605"/>
                    </a:ext>
                  </a:extLst>
                </a:gridCol>
              </a:tblGrid>
              <a:tr h="355426">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Telemetry</a:t>
                      </a:r>
                    </a:p>
                  </a:txBody>
                  <a:tcPr marL="8202" marR="8202" marT="8202" marB="0" anchor="ctr"/>
                </a:tc>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Unit </a:t>
                      </a:r>
                    </a:p>
                  </a:txBody>
                  <a:tcPr marL="8202" marR="8202" marT="8202" marB="0" anchor="ctr"/>
                </a:tc>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Description</a:t>
                      </a:r>
                    </a:p>
                  </a:txBody>
                  <a:tcPr marL="8202" marR="8202" marT="8202" marB="0" anchor="ctr"/>
                </a:tc>
                <a:tc>
                  <a:txBody>
                    <a:bodyPr/>
                    <a:lstStyle/>
                    <a:p>
                      <a:pPr marL="0" algn="ctr" defTabSz="914400" rtl="0" eaLnBrk="1" fontAlgn="b" latinLnBrk="0" hangingPunct="1"/>
                      <a:endParaRPr lang="en-US" sz="1100" b="1" u="none" strike="noStrike" kern="1200" dirty="0">
                        <a:solidFill>
                          <a:schemeClr val="lt1"/>
                        </a:solidFill>
                        <a:effectLst/>
                        <a:latin typeface="+mn-lt"/>
                        <a:ea typeface="+mn-ea"/>
                        <a:cs typeface="+mn-cs"/>
                      </a:endParaRPr>
                    </a:p>
                  </a:txBody>
                  <a:tcPr marL="8202" marR="8202" marT="8202" marB="0" anchor="ctr"/>
                </a:tc>
                <a:extLst>
                  <a:ext uri="{0D108BD9-81ED-4DB2-BD59-A6C34878D82A}">
                    <a16:rowId xmlns:a16="http://schemas.microsoft.com/office/drawing/2014/main" val="1431080610"/>
                  </a:ext>
                </a:extLst>
              </a:tr>
              <a:tr h="239242">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Regulation Up Award</a:t>
                      </a:r>
                    </a:p>
                  </a:txBody>
                  <a:tcPr marL="8202" marR="8202" marT="8202" marB="0" anchor="ctr"/>
                </a:tc>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MW</a:t>
                      </a:r>
                    </a:p>
                  </a:txBody>
                  <a:tcPr marL="8202" marR="8202" marT="8202" marB="0" anchor="ctr"/>
                </a:tc>
                <a:tc>
                  <a:txBody>
                    <a:bodyPr/>
                    <a:lstStyle/>
                    <a:p>
                      <a:pPr algn="l" fontAlgn="ctr"/>
                      <a:r>
                        <a:rPr lang="en-US" sz="1000" b="0" i="0" u="none" strike="noStrike" dirty="0">
                          <a:solidFill>
                            <a:schemeClr val="tx2"/>
                          </a:solidFill>
                          <a:effectLst/>
                          <a:latin typeface="Calibri" panose="020F0502020204030204" pitchFamily="34" charset="0"/>
                          <a:cs typeface="Calibri" panose="020F0502020204030204" pitchFamily="34" charset="0"/>
                        </a:rPr>
                        <a:t>Regulation Up award from each SCED execution.</a:t>
                      </a:r>
                    </a:p>
                  </a:txBody>
                  <a:tcPr marL="8202" marR="8202" marT="8202" marB="0" anchor="ctr"/>
                </a:tc>
                <a:tc rowSpan="12">
                  <a:txBody>
                    <a:bodyPr/>
                    <a:lstStyle/>
                    <a:p>
                      <a:pPr lvl="0" algn="l" fontAlgn="ctr"/>
                      <a:r>
                        <a:rPr lang="en-US" sz="1000" u="none" strike="noStrike" dirty="0">
                          <a:solidFill>
                            <a:schemeClr val="accent2"/>
                          </a:solidFill>
                          <a:effectLst/>
                          <a:latin typeface="Calibri" panose="020F0502020204030204" pitchFamily="34" charset="0"/>
                          <a:cs typeface="Calibri" panose="020F0502020204030204" pitchFamily="34" charset="0"/>
                        </a:rPr>
                        <a:t>1. RTC Key Principle 1.3  </a:t>
                      </a: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solidFill>
                            <a:schemeClr val="accent2"/>
                          </a:solidFill>
                          <a:effectLst/>
                          <a:latin typeface="Calibri" panose="020F0502020204030204" pitchFamily="34" charset="0"/>
                          <a:cs typeface="Calibri" panose="020F0502020204030204" pitchFamily="34" charset="0"/>
                        </a:rPr>
                        <a:t>        </a:t>
                      </a:r>
                      <a:r>
                        <a:rPr lang="en-US" sz="1000" u="none" strike="noStrike" dirty="0">
                          <a:solidFill>
                            <a:srgbClr val="7030A0"/>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https://www.ercot.com/mktrules/puctDirectives/kp1p3</a:t>
                      </a:r>
                      <a:endParaRPr lang="en-US" sz="1000" u="none" strike="noStrike" dirty="0">
                        <a:solidFill>
                          <a:srgbClr val="7030A0"/>
                        </a:solidFill>
                        <a:effectLst/>
                        <a:latin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u="none" strike="noStrike" dirty="0">
                        <a:solidFill>
                          <a:srgbClr val="7030A0"/>
                        </a:solidFill>
                        <a:effectLst/>
                        <a:latin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solidFill>
                            <a:schemeClr val="accent2"/>
                          </a:solidFill>
                          <a:effectLst/>
                          <a:latin typeface="Calibri" panose="020F0502020204030204" pitchFamily="34" charset="0"/>
                          <a:cs typeface="Calibri" panose="020F0502020204030204" pitchFamily="34" charset="0"/>
                        </a:rPr>
                        <a:t>2. RTC Key Principle 1.5 </a:t>
                      </a: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u="none" strike="noStrike" dirty="0">
                        <a:solidFill>
                          <a:srgbClr val="7030A0"/>
                        </a:solidFill>
                        <a:effectLst/>
                        <a:latin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kern="1200" dirty="0">
                          <a:solidFill>
                            <a:srgbClr val="7030A0"/>
                          </a:solidFill>
                          <a:effectLst/>
                          <a:latin typeface="Calibri" panose="020F0502020204030204" pitchFamily="34" charset="0"/>
                          <a:ea typeface="+mn-ea"/>
                          <a:cs typeface="Calibri" panose="020F0502020204030204" pitchFamily="34" charset="0"/>
                          <a:hlinkClick r:id="rId3">
                            <a:extLst>
                              <a:ext uri="{A12FA001-AC4F-418D-AE19-62706E023703}">
                                <ahyp:hlinkClr xmlns:ahyp="http://schemas.microsoft.com/office/drawing/2018/hyperlinkcolor" val="tx"/>
                              </a:ext>
                            </a:extLst>
                          </a:hlinkClick>
                        </a:rPr>
                        <a:t>https://www.ercot.com/mktrules/puctDirectives/kp1p5</a:t>
                      </a:r>
                      <a:endParaRPr lang="en-US" sz="1000" u="none" strike="noStrike" kern="1200" dirty="0">
                        <a:solidFill>
                          <a:srgbClr val="7030A0"/>
                        </a:solidFill>
                        <a:effectLst/>
                        <a:latin typeface="Calibri" panose="020F0502020204030204" pitchFamily="34" charset="0"/>
                        <a:ea typeface="+mn-ea"/>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u="none" strike="noStrike" dirty="0">
                        <a:solidFill>
                          <a:srgbClr val="7030A0"/>
                        </a:solidFill>
                        <a:effectLst/>
                        <a:latin typeface="Calibri" panose="020F0502020204030204" pitchFamily="34" charset="0"/>
                        <a:cs typeface="Calibri" panose="020F0502020204030204" pitchFamily="34" charset="0"/>
                      </a:endParaRPr>
                    </a:p>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solidFill>
                            <a:schemeClr val="accent2"/>
                          </a:solidFill>
                          <a:effectLst/>
                          <a:latin typeface="Calibri" panose="020F0502020204030204" pitchFamily="34" charset="0"/>
                          <a:cs typeface="Calibri" panose="020F0502020204030204" pitchFamily="34" charset="0"/>
                        </a:rPr>
                        <a:t>3. </a:t>
                      </a:r>
                      <a:r>
                        <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RTCBTF refresher, as presented in RTCBTF on  9/7/2023</a:t>
                      </a: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 </a:t>
                      </a:r>
                      <a:r>
                        <a:rPr lang="en-US" sz="1000" u="sng"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https://www.ercot.com/files/docs/2023/09/01/2_refresher-on-real-time-co-optimization-key-principles-rtcbtf-090823_v2.pptx</a:t>
                      </a:r>
                      <a:endParaRPr lang="en-US" sz="1000" u="sng"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u="sng"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4. NPRR1010 6.5.7.4.1</a:t>
                      </a: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u="none"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5. NPRR1010 6.5.7.6.2.1 (8) (9) &amp; (10)</a:t>
                      </a: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u="none"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6. NPRR1010 6.4.9.1.1</a:t>
                      </a: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8202" marR="8202" marT="8202" marB="0" anchor="ctr"/>
                </a:tc>
                <a:extLst>
                  <a:ext uri="{0D108BD9-81ED-4DB2-BD59-A6C34878D82A}">
                    <a16:rowId xmlns:a16="http://schemas.microsoft.com/office/drawing/2014/main" val="3417223708"/>
                  </a:ext>
                </a:extLst>
              </a:tr>
              <a:tr h="264296">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Regulation Down Award</a:t>
                      </a:r>
                    </a:p>
                  </a:txBody>
                  <a:tcPr marL="8202" marR="8202" marT="8202" marB="0" anchor="ctr"/>
                </a:tc>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MW</a:t>
                      </a:r>
                    </a:p>
                  </a:txBody>
                  <a:tcPr marL="8202" marR="8202" marT="8202"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2"/>
                          </a:solidFill>
                          <a:effectLst/>
                          <a:latin typeface="Calibri" panose="020F0502020204030204" pitchFamily="34" charset="0"/>
                          <a:cs typeface="Calibri" panose="020F0502020204030204" pitchFamily="34" charset="0"/>
                        </a:rPr>
                        <a:t>Regulation Down award from each SCED execution.</a:t>
                      </a:r>
                    </a:p>
                  </a:txBody>
                  <a:tcPr marL="8202" marR="8202" marT="8202" marB="0" anchor="ctr"/>
                </a:tc>
                <a:tc vMerge="1">
                  <a:txBody>
                    <a:bodyPr/>
                    <a:lstStyle/>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2760008371"/>
                  </a:ext>
                </a:extLst>
              </a:tr>
              <a:tr h="264296">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RRS-PFR Award</a:t>
                      </a:r>
                    </a:p>
                  </a:txBody>
                  <a:tcPr marL="8202" marR="8202" marT="8202" marB="0" anchor="ctr"/>
                </a:tc>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MW</a:t>
                      </a:r>
                    </a:p>
                  </a:txBody>
                  <a:tcPr marL="8202" marR="8202" marT="8202"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2"/>
                          </a:solidFill>
                          <a:effectLst/>
                          <a:latin typeface="Calibri" panose="020F0502020204030204" pitchFamily="34" charset="0"/>
                          <a:cs typeface="Calibri" panose="020F0502020204030204" pitchFamily="34" charset="0"/>
                        </a:rPr>
                        <a:t>RRS-PFR award from each SCED execution.</a:t>
                      </a:r>
                    </a:p>
                  </a:txBody>
                  <a:tcPr marL="8202" marR="8202" marT="8202" marB="0" anchor="ctr"/>
                </a:tc>
                <a:tc vMerge="1">
                  <a:txBody>
                    <a:bodyPr/>
                    <a:lstStyle/>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1750920196"/>
                  </a:ext>
                </a:extLst>
              </a:tr>
              <a:tr h="314396">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RRS-FFR Award</a:t>
                      </a:r>
                    </a:p>
                  </a:txBody>
                  <a:tcPr marL="8202" marR="8202" marT="8202" marB="0" anchor="ctr"/>
                </a:tc>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MW</a:t>
                      </a:r>
                    </a:p>
                  </a:txBody>
                  <a:tcPr marL="8202" marR="8202" marT="8202"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2"/>
                          </a:solidFill>
                          <a:effectLst/>
                          <a:latin typeface="Calibri" panose="020F0502020204030204" pitchFamily="34" charset="0"/>
                          <a:cs typeface="Calibri" panose="020F0502020204030204" pitchFamily="34" charset="0"/>
                        </a:rPr>
                        <a:t>RRS-FFR award from each SCED execution.</a:t>
                      </a:r>
                    </a:p>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vMerge="1">
                  <a:txBody>
                    <a:bodyPr/>
                    <a:lstStyle/>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2976028714"/>
                  </a:ext>
                </a:extLst>
              </a:tr>
              <a:tr h="264296">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RRS-UFR Award</a:t>
                      </a:r>
                    </a:p>
                  </a:txBody>
                  <a:tcPr marL="8202" marR="8202" marT="8202" marB="0" anchor="ctr"/>
                </a:tc>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MW</a:t>
                      </a:r>
                    </a:p>
                  </a:txBody>
                  <a:tcPr marL="8202" marR="8202" marT="8202" marB="0" anchor="ctr"/>
                </a:tc>
                <a:tc>
                  <a:txBody>
                    <a:bodyPr/>
                    <a:lstStyle/>
                    <a:p>
                      <a:pPr algn="l" fontAlgn="ctr"/>
                      <a:r>
                        <a:rPr lang="en-US" sz="1000" b="0" i="0" u="none" strike="noStrike" dirty="0">
                          <a:solidFill>
                            <a:schemeClr val="tx2"/>
                          </a:solidFill>
                          <a:effectLst/>
                          <a:latin typeface="Calibri" panose="020F0502020204030204" pitchFamily="34" charset="0"/>
                          <a:cs typeface="Calibri" panose="020F0502020204030204" pitchFamily="34" charset="0"/>
                        </a:rPr>
                        <a:t>RRS-UFR award from each SCED execution.</a:t>
                      </a:r>
                    </a:p>
                  </a:txBody>
                  <a:tcPr marL="8202" marR="8202" marT="8202" marB="0" anchor="ctr"/>
                </a:tc>
                <a:tc vMerge="1">
                  <a:txBody>
                    <a:bodyPr/>
                    <a:lstStyle/>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1464953406"/>
                  </a:ext>
                </a:extLst>
              </a:tr>
              <a:tr h="264296">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ECRS Award</a:t>
                      </a:r>
                    </a:p>
                  </a:txBody>
                  <a:tcPr marL="8202" marR="8202" marT="8202" marB="0" anchor="ctr"/>
                </a:tc>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MW</a:t>
                      </a:r>
                    </a:p>
                  </a:txBody>
                  <a:tcPr marL="8202" marR="8202" marT="8202" marB="0" anchor="ctr"/>
                </a:tc>
                <a:tc>
                  <a:txBody>
                    <a:bodyPr/>
                    <a:lstStyle/>
                    <a:p>
                      <a:pPr algn="l" fontAlgn="ctr"/>
                      <a:r>
                        <a:rPr lang="en-US" sz="1000" b="0" i="0" u="none" strike="noStrike" dirty="0">
                          <a:solidFill>
                            <a:schemeClr val="tx2"/>
                          </a:solidFill>
                          <a:effectLst/>
                          <a:latin typeface="Calibri" panose="020F0502020204030204" pitchFamily="34" charset="0"/>
                          <a:cs typeface="Calibri" panose="020F0502020204030204" pitchFamily="34" charset="0"/>
                        </a:rPr>
                        <a:t>ECRS award from each SCED execution.</a:t>
                      </a:r>
                    </a:p>
                  </a:txBody>
                  <a:tcPr marL="8202" marR="8202" marT="8202" marB="0" anchor="ctr"/>
                </a:tc>
                <a:tc vMerge="1">
                  <a:txBody>
                    <a:bodyPr/>
                    <a:lstStyle/>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154684457"/>
                  </a:ext>
                </a:extLst>
              </a:tr>
              <a:tr h="264296">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Non-Spin Award</a:t>
                      </a:r>
                    </a:p>
                  </a:txBody>
                  <a:tcPr marL="8202" marR="8202" marT="8202" marB="0" anchor="ctr"/>
                </a:tc>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MW</a:t>
                      </a:r>
                    </a:p>
                  </a:txBody>
                  <a:tcPr marL="8202" marR="8202" marT="8202" marB="0" anchor="ctr"/>
                </a:tc>
                <a:tc>
                  <a:txBody>
                    <a:bodyPr/>
                    <a:lstStyle/>
                    <a:p>
                      <a:pPr algn="l" fontAlgn="ctr"/>
                      <a:r>
                        <a:rPr lang="en-US" sz="1000" b="0" i="0" u="none" strike="noStrike" dirty="0">
                          <a:solidFill>
                            <a:schemeClr val="tx2"/>
                          </a:solidFill>
                          <a:effectLst/>
                          <a:latin typeface="Calibri" panose="020F0502020204030204" pitchFamily="34" charset="0"/>
                          <a:cs typeface="Calibri" panose="020F0502020204030204" pitchFamily="34" charset="0"/>
                        </a:rPr>
                        <a:t>Non-Spin award from each SCED execution.</a:t>
                      </a:r>
                    </a:p>
                  </a:txBody>
                  <a:tcPr marL="8202" marR="8202" marT="8202" marB="0" anchor="ctr"/>
                </a:tc>
                <a:tc vMerge="1">
                  <a:txBody>
                    <a:bodyPr/>
                    <a:lstStyle/>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320583203"/>
                  </a:ext>
                </a:extLst>
              </a:tr>
              <a:tr h="926714">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UDSP</a:t>
                      </a:r>
                    </a:p>
                  </a:txBody>
                  <a:tcPr marL="8202" marR="8202" marT="8202" marB="0" anchor="ctr"/>
                </a:tc>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MW</a:t>
                      </a:r>
                    </a:p>
                  </a:txBody>
                  <a:tcPr marL="8202" marR="8202" marT="8202" marB="0" anchor="ctr"/>
                </a:tc>
                <a:tc>
                  <a:txBody>
                    <a:bodyPr/>
                    <a:lstStyle/>
                    <a:p>
                      <a:pPr algn="l" fontAlgn="ctr"/>
                      <a:r>
                        <a:rPr lang="en-US" sz="1000" b="0" i="0" u="none" strike="noStrike" dirty="0">
                          <a:solidFill>
                            <a:schemeClr val="tx2"/>
                          </a:solidFill>
                          <a:effectLst/>
                          <a:latin typeface="Calibri" panose="020F0502020204030204" pitchFamily="34" charset="0"/>
                          <a:cs typeface="Calibri" panose="020F0502020204030204" pitchFamily="34" charset="0"/>
                        </a:rPr>
                        <a:t>UDSP = Base Ramp + Regulation Instruction;</a:t>
                      </a:r>
                    </a:p>
                    <a:p>
                      <a:pPr algn="l" fontAlgn="ctr"/>
                      <a:r>
                        <a:rPr lang="en-US" sz="1000" b="0" i="0" u="none" strike="noStrike" dirty="0">
                          <a:solidFill>
                            <a:schemeClr val="tx2"/>
                          </a:solidFill>
                          <a:effectLst/>
                          <a:latin typeface="Calibri" panose="020F0502020204030204" pitchFamily="34" charset="0"/>
                          <a:cs typeface="Calibri" panose="020F0502020204030204" pitchFamily="34" charset="0"/>
                        </a:rPr>
                        <a:t>Base Ramp will be a 4-min ramp to the new Base Point, starting MW of the Base Ramp is expected MW output of the resource using previous Base Point and last Resource specific Regulation Instruction from LFC. Ending MW of the Base Ramp is the new Base Point.</a:t>
                      </a:r>
                    </a:p>
                  </a:txBody>
                  <a:tcPr marL="8202" marR="8202" marT="8202" marB="0" anchor="ctr"/>
                </a:tc>
                <a:tc vMerge="1">
                  <a:txBody>
                    <a:bodyPr/>
                    <a:lstStyle/>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3385107878"/>
                  </a:ext>
                </a:extLst>
              </a:tr>
              <a:tr h="620555">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Regulation Up Instruction</a:t>
                      </a:r>
                    </a:p>
                  </a:txBody>
                  <a:tcPr marL="8202" marR="8202" marT="8202" marB="0" anchor="ctr"/>
                </a:tc>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MW</a:t>
                      </a:r>
                    </a:p>
                  </a:txBody>
                  <a:tcPr marL="8202" marR="8202" marT="8202" marB="0" anchor="ctr"/>
                </a:tc>
                <a:tc>
                  <a:txBody>
                    <a:bodyPr/>
                    <a:lstStyle/>
                    <a:p>
                      <a:pPr algn="l" fontAlgn="ctr"/>
                      <a:r>
                        <a:rPr lang="en-US" sz="1000" b="0" i="0" u="none" strike="noStrike" dirty="0">
                          <a:solidFill>
                            <a:schemeClr val="tx2"/>
                          </a:solidFill>
                          <a:effectLst/>
                          <a:latin typeface="Calibri" panose="020F0502020204030204" pitchFamily="34" charset="0"/>
                          <a:cs typeface="Calibri" panose="020F0502020204030204" pitchFamily="34" charset="0"/>
                        </a:rPr>
                        <a:t>The calculated system level Regulation Up requirement will be allocated to each resource proportionate to their Regulation Up awards and Resource limits. This telemetry is information only, Resource level Regulation Up Instruction is included in UDSP.</a:t>
                      </a:r>
                    </a:p>
                  </a:txBody>
                  <a:tcPr marL="8202" marR="8202" marT="8202" marB="0" anchor="ctr"/>
                </a:tc>
                <a:tc vMerge="1">
                  <a:txBody>
                    <a:bodyPr/>
                    <a:lstStyle/>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3623549132"/>
                  </a:ext>
                </a:extLst>
              </a:tr>
              <a:tr h="926714">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Regulation Down Instruction</a:t>
                      </a:r>
                    </a:p>
                  </a:txBody>
                  <a:tcPr marL="8202" marR="8202" marT="8202" marB="0" anchor="ctr"/>
                </a:tc>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MW</a:t>
                      </a:r>
                    </a:p>
                  </a:txBody>
                  <a:tcPr marL="8202" marR="8202" marT="8202"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2"/>
                          </a:solidFill>
                          <a:effectLst/>
                          <a:latin typeface="Calibri" panose="020F0502020204030204" pitchFamily="34" charset="0"/>
                          <a:cs typeface="Calibri" panose="020F0502020204030204" pitchFamily="34" charset="0"/>
                        </a:rPr>
                        <a:t>The calculated system level Regulation Down requirement will be allocated to each resource proportionate to their Regulation Down awards and Resource limits. This telemetry is information only, Resource level Regulation Down Instruction is included in UDSP.</a:t>
                      </a:r>
                    </a:p>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vMerge="1">
                  <a:txBody>
                    <a:bodyPr/>
                    <a:lstStyle/>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150085239"/>
                  </a:ext>
                </a:extLst>
              </a:tr>
              <a:tr h="314396">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ONSC RRS/ECRS Deployment Instructions </a:t>
                      </a:r>
                    </a:p>
                  </a:txBody>
                  <a:tcPr marL="8202" marR="8202" marT="8202" marB="0" anchor="ctr"/>
                </a:tc>
                <a:tc>
                  <a:txBody>
                    <a:bodyPr/>
                    <a:lstStyle/>
                    <a:p>
                      <a:pPr algn="ctr"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l" fontAlgn="ctr"/>
                      <a:r>
                        <a:rPr lang="en-US" sz="1000" b="0" i="0" u="none" strike="noStrike" dirty="0">
                          <a:solidFill>
                            <a:schemeClr val="tx2"/>
                          </a:solidFill>
                          <a:effectLst/>
                          <a:latin typeface="Calibri" panose="020F0502020204030204" pitchFamily="34" charset="0"/>
                          <a:cs typeface="Calibri" panose="020F0502020204030204" pitchFamily="34" charset="0"/>
                        </a:rPr>
                        <a:t>Resource level RRS and ECRS deployment instructions from ERCOT for the Resources that have RRS or ECRS awards</a:t>
                      </a:r>
                    </a:p>
                  </a:txBody>
                  <a:tcPr marL="8202" marR="8202" marT="8202" marB="0" anchor="ctr"/>
                </a:tc>
                <a:tc vMerge="1">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8202" marR="8202" marT="8202" marB="0" anchor="ctr"/>
                </a:tc>
                <a:extLst>
                  <a:ext uri="{0D108BD9-81ED-4DB2-BD59-A6C34878D82A}">
                    <a16:rowId xmlns:a16="http://schemas.microsoft.com/office/drawing/2014/main" val="76914387"/>
                  </a:ext>
                </a:extLst>
              </a:tr>
              <a:tr h="467475">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RRS-FFR Deployment Instruction</a:t>
                      </a:r>
                    </a:p>
                  </a:txBody>
                  <a:tcPr marL="8202" marR="8202" marT="8202" marB="0" anchor="ctr"/>
                </a:tc>
                <a:tc>
                  <a:txBody>
                    <a:bodyPr/>
                    <a:lstStyle/>
                    <a:p>
                      <a:pPr algn="ctr"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2"/>
                          </a:solidFill>
                          <a:effectLst/>
                          <a:latin typeface="Calibri" panose="020F0502020204030204" pitchFamily="34" charset="0"/>
                          <a:cs typeface="Calibri" panose="020F0502020204030204" pitchFamily="34" charset="0"/>
                        </a:rPr>
                        <a:t>Resource level RRS and ECRS deployment instructions from ERCOT for the SCED dispatchable Resources that have RRS-FFR awards.</a:t>
                      </a:r>
                    </a:p>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vMerge="1">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8202" marR="8202" marT="8202" marB="0" anchor="ctr"/>
                </a:tc>
                <a:extLst>
                  <a:ext uri="{0D108BD9-81ED-4DB2-BD59-A6C34878D82A}">
                    <a16:rowId xmlns:a16="http://schemas.microsoft.com/office/drawing/2014/main" val="3688953917"/>
                  </a:ext>
                </a:extLst>
              </a:tr>
            </a:tbl>
          </a:graphicData>
        </a:graphic>
      </p:graphicFrame>
      <p:sp>
        <p:nvSpPr>
          <p:cNvPr id="4" name="Slide Number Placeholder 3">
            <a:extLst>
              <a:ext uri="{FF2B5EF4-FFF2-40B4-BE49-F238E27FC236}">
                <a16:creationId xmlns:a16="http://schemas.microsoft.com/office/drawing/2014/main" id="{D8085C11-367D-2CF7-8E24-804673C9259B}"/>
              </a:ext>
            </a:extLst>
          </p:cNvPr>
          <p:cNvSpPr>
            <a:spLocks noGrp="1"/>
          </p:cNvSpPr>
          <p:nvPr>
            <p:ph type="sldNum" sz="quarter" idx="4"/>
          </p:nvPr>
        </p:nvSpPr>
        <p:spPr/>
        <p:txBody>
          <a:bodyPr>
            <a:normAutofit fontScale="92500" lnSpcReduction="10000"/>
          </a:bodyPr>
          <a:lstStyle/>
          <a:p>
            <a:pPr>
              <a:spcAft>
                <a:spcPts val="600"/>
              </a:spcAft>
            </a:pPr>
            <a:fld id="{1D93BD3E-1E9A-4970-A6F7-E7AC52762E0C}" type="slidenum">
              <a:rPr lang="en-US" sz="1000">
                <a:solidFill>
                  <a:schemeClr val="tx1">
                    <a:lumMod val="50000"/>
                    <a:lumOff val="50000"/>
                  </a:schemeClr>
                </a:solidFill>
              </a:rPr>
              <a:pPr>
                <a:spcAft>
                  <a:spcPts val="600"/>
                </a:spcAft>
              </a:pPr>
              <a:t>8</a:t>
            </a:fld>
            <a:endParaRPr lang="en-US" sz="1000">
              <a:solidFill>
                <a:schemeClr val="tx1">
                  <a:lumMod val="50000"/>
                  <a:lumOff val="50000"/>
                </a:schemeClr>
              </a:solidFill>
            </a:endParaRPr>
          </a:p>
        </p:txBody>
      </p:sp>
    </p:spTree>
    <p:extLst>
      <p:ext uri="{BB962C8B-B14F-4D97-AF65-F5344CB8AC3E}">
        <p14:creationId xmlns:p14="http://schemas.microsoft.com/office/powerpoint/2010/main" val="826925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7463E2-BE54-9C33-BE39-85FB6679CC62}"/>
              </a:ext>
            </a:extLst>
          </p:cNvPr>
          <p:cNvSpPr>
            <a:spLocks noGrp="1"/>
          </p:cNvSpPr>
          <p:nvPr>
            <p:ph type="title"/>
          </p:nvPr>
        </p:nvSpPr>
        <p:spPr/>
        <p:txBody>
          <a:bodyPr/>
          <a:lstStyle/>
          <a:p>
            <a:r>
              <a:rPr lang="en-US" sz="2400" dirty="0"/>
              <a:t>Other telemetry from ERCOT to QSEs</a:t>
            </a:r>
          </a:p>
        </p:txBody>
      </p:sp>
      <p:graphicFrame>
        <p:nvGraphicFramePr>
          <p:cNvPr id="5" name="Content Placeholder 4">
            <a:extLst>
              <a:ext uri="{FF2B5EF4-FFF2-40B4-BE49-F238E27FC236}">
                <a16:creationId xmlns:a16="http://schemas.microsoft.com/office/drawing/2014/main" id="{EE702E36-CBB8-DFEE-CA55-1EA719845624}"/>
              </a:ext>
            </a:extLst>
          </p:cNvPr>
          <p:cNvGraphicFramePr>
            <a:graphicFrameLocks noGrp="1"/>
          </p:cNvGraphicFramePr>
          <p:nvPr>
            <p:ph idx="1"/>
            <p:extLst>
              <p:ext uri="{D42A27DB-BD31-4B8C-83A1-F6EECF244321}">
                <p14:modId xmlns:p14="http://schemas.microsoft.com/office/powerpoint/2010/main" val="4110755423"/>
              </p:ext>
            </p:extLst>
          </p:nvPr>
        </p:nvGraphicFramePr>
        <p:xfrm>
          <a:off x="381000" y="990600"/>
          <a:ext cx="7924800" cy="312420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897107408"/>
                    </a:ext>
                  </a:extLst>
                </a:gridCol>
                <a:gridCol w="685800">
                  <a:extLst>
                    <a:ext uri="{9D8B030D-6E8A-4147-A177-3AD203B41FA5}">
                      <a16:colId xmlns:a16="http://schemas.microsoft.com/office/drawing/2014/main" val="2454279614"/>
                    </a:ext>
                  </a:extLst>
                </a:gridCol>
                <a:gridCol w="3393594">
                  <a:extLst>
                    <a:ext uri="{9D8B030D-6E8A-4147-A177-3AD203B41FA5}">
                      <a16:colId xmlns:a16="http://schemas.microsoft.com/office/drawing/2014/main" val="835389000"/>
                    </a:ext>
                  </a:extLst>
                </a:gridCol>
                <a:gridCol w="2321406">
                  <a:extLst>
                    <a:ext uri="{9D8B030D-6E8A-4147-A177-3AD203B41FA5}">
                      <a16:colId xmlns:a16="http://schemas.microsoft.com/office/drawing/2014/main" val="503298605"/>
                    </a:ext>
                  </a:extLst>
                </a:gridCol>
              </a:tblGrid>
              <a:tr h="358251">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Telemetry</a:t>
                      </a:r>
                    </a:p>
                  </a:txBody>
                  <a:tcPr marL="8202" marR="8202" marT="8202" marB="0" anchor="ctr"/>
                </a:tc>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Unit </a:t>
                      </a:r>
                    </a:p>
                  </a:txBody>
                  <a:tcPr marL="8202" marR="8202" marT="8202" marB="0" anchor="ctr"/>
                </a:tc>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Description</a:t>
                      </a:r>
                    </a:p>
                  </a:txBody>
                  <a:tcPr marL="8202" marR="8202" marT="8202" marB="0" anchor="ctr"/>
                </a:tc>
                <a:tc>
                  <a:txBody>
                    <a:bodyPr/>
                    <a:lstStyle/>
                    <a:p>
                      <a:pPr marL="0" algn="ctr" defTabSz="914400" rtl="0" eaLnBrk="1" fontAlgn="b" latinLnBrk="0" hangingPunct="1"/>
                      <a:endParaRPr lang="en-US" sz="1100" b="1" u="none" strike="noStrike" kern="1200" dirty="0">
                        <a:solidFill>
                          <a:schemeClr val="lt1"/>
                        </a:solidFill>
                        <a:effectLst/>
                        <a:latin typeface="+mn-lt"/>
                        <a:ea typeface="+mn-ea"/>
                        <a:cs typeface="+mn-cs"/>
                      </a:endParaRPr>
                    </a:p>
                  </a:txBody>
                  <a:tcPr marL="8202" marR="8202" marT="8202" marB="0" anchor="ctr"/>
                </a:tc>
                <a:extLst>
                  <a:ext uri="{0D108BD9-81ED-4DB2-BD59-A6C34878D82A}">
                    <a16:rowId xmlns:a16="http://schemas.microsoft.com/office/drawing/2014/main" val="1431080610"/>
                  </a:ext>
                </a:extLst>
              </a:tr>
              <a:tr h="632349">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MCPC for Regulation Up</a:t>
                      </a:r>
                    </a:p>
                  </a:txBody>
                  <a:tcPr marL="8202" marR="8202" marT="8202" marB="0" anchor="ctr"/>
                </a:tc>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$/MW</a:t>
                      </a:r>
                    </a:p>
                  </a:txBody>
                  <a:tcPr marL="8202" marR="8202" marT="8202" marB="0" anchor="ctr"/>
                </a:tc>
                <a:tc>
                  <a:txBody>
                    <a:bodyPr/>
                    <a:lstStyle/>
                    <a:p>
                      <a:pPr algn="l" fontAlgn="ctr"/>
                      <a:r>
                        <a:rPr lang="en-US" sz="1000" b="0" i="0" u="none" strike="noStrike" dirty="0">
                          <a:solidFill>
                            <a:schemeClr val="tx2"/>
                          </a:solidFill>
                          <a:effectLst/>
                          <a:latin typeface="Calibri" panose="020F0502020204030204" pitchFamily="34" charset="0"/>
                          <a:cs typeface="Calibri" panose="020F0502020204030204" pitchFamily="34" charset="0"/>
                        </a:rPr>
                        <a:t>System wide market clearing price for capacity for Regulation Up</a:t>
                      </a:r>
                    </a:p>
                  </a:txBody>
                  <a:tcPr marL="8202" marR="8202" marT="8202" marB="0" anchor="ctr"/>
                </a:tc>
                <a:tc rowSpan="5">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solidFill>
                            <a:schemeClr val="accent2"/>
                          </a:solidFill>
                          <a:effectLst/>
                          <a:latin typeface="Calibri" panose="020F0502020204030204" pitchFamily="34" charset="0"/>
                          <a:cs typeface="Calibri" panose="020F0502020204030204" pitchFamily="34" charset="0"/>
                        </a:rPr>
                        <a:t>1. RTC Key Principle 1.5 </a:t>
                      </a: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u="none" strike="noStrike" dirty="0">
                        <a:solidFill>
                          <a:srgbClr val="7030A0"/>
                        </a:solidFill>
                        <a:effectLst/>
                        <a:latin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kern="1200" dirty="0">
                          <a:solidFill>
                            <a:srgbClr val="7030A0"/>
                          </a:solidFill>
                          <a:effectLst/>
                          <a:latin typeface="Calibri" panose="020F0502020204030204" pitchFamily="34" charset="0"/>
                          <a:ea typeface="+mn-ea"/>
                          <a:cs typeface="Calibri" panose="020F0502020204030204" pitchFamily="34" charset="0"/>
                          <a:hlinkClick r:id="rId2">
                            <a:extLst>
                              <a:ext uri="{A12FA001-AC4F-418D-AE19-62706E023703}">
                                <ahyp:hlinkClr xmlns:ahyp="http://schemas.microsoft.com/office/drawing/2018/hyperlinkcolor" val="tx"/>
                              </a:ext>
                            </a:extLst>
                          </a:hlinkClick>
                        </a:rPr>
                        <a:t>https://www.ercot.com/mktrules/puctDirectives/kp1p5</a:t>
                      </a:r>
                      <a:endParaRPr lang="en-US" sz="1000" u="none" strike="noStrike" kern="1200" dirty="0">
                        <a:solidFill>
                          <a:srgbClr val="7030A0"/>
                        </a:solidFill>
                        <a:effectLst/>
                        <a:latin typeface="Calibri" panose="020F0502020204030204" pitchFamily="34" charset="0"/>
                        <a:ea typeface="+mn-ea"/>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u="none" strike="noStrike" dirty="0">
                        <a:solidFill>
                          <a:srgbClr val="7030A0"/>
                        </a:solidFill>
                        <a:effectLst/>
                        <a:latin typeface="Calibri" panose="020F0502020204030204" pitchFamily="34" charset="0"/>
                        <a:cs typeface="Calibri" panose="020F0502020204030204" pitchFamily="34" charset="0"/>
                      </a:endParaRPr>
                    </a:p>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solidFill>
                            <a:schemeClr val="accent2"/>
                          </a:solidFill>
                          <a:effectLst/>
                          <a:latin typeface="Calibri" panose="020F0502020204030204" pitchFamily="34" charset="0"/>
                          <a:cs typeface="Calibri" panose="020F0502020204030204" pitchFamily="34" charset="0"/>
                        </a:rPr>
                        <a:t>2. </a:t>
                      </a:r>
                      <a:r>
                        <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RTCBTF refresher, as presented in RTCBTF on  9/7/2023</a:t>
                      </a: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 </a:t>
                      </a:r>
                      <a:r>
                        <a:rPr lang="en-US" sz="1000" u="sng"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https://www.ercot.com/files/docs/2023/09/01/2_refresher-on-real-time-co-optimization-key-principles-rtcbtf-090823_v2.pptx</a:t>
                      </a:r>
                      <a:endParaRPr lang="en-US" sz="1000" u="sng"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3. </a:t>
                      </a:r>
                      <a:r>
                        <a:rPr lang="en-US" sz="1000" u="none" strike="noStrike" kern="1200" dirty="0">
                          <a:solidFill>
                            <a:schemeClr val="accent2"/>
                          </a:solidFill>
                          <a:effectLst/>
                          <a:latin typeface="Calibri" panose="020F0502020204030204" pitchFamily="34" charset="0"/>
                          <a:ea typeface="+mn-ea"/>
                          <a:cs typeface="Calibri" panose="020F0502020204030204" pitchFamily="34" charset="0"/>
                        </a:rPr>
                        <a:t>NPRR1010 6.5.7.3</a:t>
                      </a:r>
                    </a:p>
                  </a:txBody>
                  <a:tcPr marL="8202" marR="8202" marT="8202" marB="0" anchor="ctr"/>
                </a:tc>
                <a:extLst>
                  <a:ext uri="{0D108BD9-81ED-4DB2-BD59-A6C34878D82A}">
                    <a16:rowId xmlns:a16="http://schemas.microsoft.com/office/drawing/2014/main" val="3417223708"/>
                  </a:ext>
                </a:extLst>
              </a:tr>
              <a:tr h="580369">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MCPC for Regulation Down</a:t>
                      </a:r>
                    </a:p>
                  </a:txBody>
                  <a:tcPr marL="8202" marR="8202" marT="820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5B6770"/>
                          </a:solidFill>
                          <a:effectLst/>
                          <a:uLnTx/>
                          <a:uFillTx/>
                          <a:latin typeface="Calibri" panose="020F0502020204030204" pitchFamily="34" charset="0"/>
                          <a:ea typeface="+mn-ea"/>
                          <a:cs typeface="Calibri" panose="020F0502020204030204" pitchFamily="34" charset="0"/>
                        </a:rPr>
                        <a:t>$/MW</a:t>
                      </a:r>
                      <a:endParaRPr kumimoji="0" lang="en-US" sz="1000" b="0" i="0" u="none" strike="noStrike" kern="1200" cap="none" spc="0" normalizeH="0" baseline="0" noProof="0" dirty="0">
                        <a:ln>
                          <a:noFill/>
                        </a:ln>
                        <a:solidFill>
                          <a:srgbClr val="5B6770"/>
                        </a:solidFill>
                        <a:effectLst/>
                        <a:uLnTx/>
                        <a:uFillTx/>
                        <a:latin typeface="Calibri" panose="020F0502020204030204" pitchFamily="34" charset="0"/>
                        <a:ea typeface="+mn-ea"/>
                        <a:cs typeface="Calibri" panose="020F0502020204030204" pitchFamily="34" charset="0"/>
                      </a:endParaRPr>
                    </a:p>
                  </a:txBody>
                  <a:tcPr marL="8202" marR="8202" marT="8202" marB="0" anchor="ctr"/>
                </a:tc>
                <a:tc>
                  <a:txBody>
                    <a:bodyPr/>
                    <a:lstStyle/>
                    <a:p>
                      <a:pPr algn="l" fontAlgn="ctr"/>
                      <a:r>
                        <a:rPr lang="en-US" sz="1000" b="0" i="0" u="none" strike="noStrike" dirty="0">
                          <a:solidFill>
                            <a:schemeClr val="tx2"/>
                          </a:solidFill>
                          <a:effectLst/>
                          <a:latin typeface="Calibri" panose="020F0502020204030204" pitchFamily="34" charset="0"/>
                          <a:cs typeface="Calibri" panose="020F0502020204030204" pitchFamily="34" charset="0"/>
                        </a:rPr>
                        <a:t>System wide market clearing price for capacity for Regulation Down</a:t>
                      </a:r>
                    </a:p>
                  </a:txBody>
                  <a:tcPr marL="8202" marR="8202" marT="8202" marB="0" anchor="ctr"/>
                </a:tc>
                <a:tc vMerge="1">
                  <a:txBody>
                    <a:bodyPr/>
                    <a:lstStyle/>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2760008371"/>
                  </a:ext>
                </a:extLst>
              </a:tr>
              <a:tr h="535402">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MCPC for RRS</a:t>
                      </a:r>
                    </a:p>
                  </a:txBody>
                  <a:tcPr marL="8202" marR="8202" marT="820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5B6770"/>
                          </a:solidFill>
                          <a:effectLst/>
                          <a:uLnTx/>
                          <a:uFillTx/>
                          <a:latin typeface="Calibri" panose="020F0502020204030204" pitchFamily="34" charset="0"/>
                          <a:ea typeface="+mn-ea"/>
                          <a:cs typeface="Calibri" panose="020F0502020204030204" pitchFamily="34" charset="0"/>
                        </a:rPr>
                        <a:t>$/MW</a:t>
                      </a:r>
                      <a:endParaRPr kumimoji="0" lang="en-US" sz="1000" b="0" i="0" u="none" strike="noStrike" kern="1200" cap="none" spc="0" normalizeH="0" baseline="0" noProof="0" dirty="0">
                        <a:ln>
                          <a:noFill/>
                        </a:ln>
                        <a:solidFill>
                          <a:srgbClr val="5B6770"/>
                        </a:solidFill>
                        <a:effectLst/>
                        <a:uLnTx/>
                        <a:uFillTx/>
                        <a:latin typeface="Calibri" panose="020F0502020204030204" pitchFamily="34" charset="0"/>
                        <a:ea typeface="+mn-ea"/>
                        <a:cs typeface="Calibri" panose="020F0502020204030204" pitchFamily="34" charset="0"/>
                      </a:endParaRPr>
                    </a:p>
                  </a:txBody>
                  <a:tcPr marL="8202" marR="8202" marT="8202" marB="0" anchor="ctr"/>
                </a:tc>
                <a:tc>
                  <a:txBody>
                    <a:bodyPr/>
                    <a:lstStyle/>
                    <a:p>
                      <a:pPr algn="l" fontAlgn="ctr"/>
                      <a:r>
                        <a:rPr lang="en-US" sz="1000" b="0" i="0" u="none" strike="noStrike" dirty="0">
                          <a:solidFill>
                            <a:schemeClr val="tx2"/>
                          </a:solidFill>
                          <a:effectLst/>
                          <a:latin typeface="Calibri" panose="020F0502020204030204" pitchFamily="34" charset="0"/>
                          <a:cs typeface="Calibri" panose="020F0502020204030204" pitchFamily="34" charset="0"/>
                        </a:rPr>
                        <a:t>System wide market clearing price for capacity for RRS</a:t>
                      </a:r>
                    </a:p>
                  </a:txBody>
                  <a:tcPr marL="8202" marR="8202" marT="8202" marB="0" anchor="ctr"/>
                </a:tc>
                <a:tc vMerge="1">
                  <a:txBody>
                    <a:bodyPr/>
                    <a:lstStyle/>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1750920196"/>
                  </a:ext>
                </a:extLst>
              </a:tr>
              <a:tr h="408229">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MCPC for ECRS</a:t>
                      </a:r>
                    </a:p>
                  </a:txBody>
                  <a:tcPr marL="8202" marR="8202" marT="820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5B6770"/>
                          </a:solidFill>
                          <a:effectLst/>
                          <a:uLnTx/>
                          <a:uFillTx/>
                          <a:latin typeface="Calibri" panose="020F0502020204030204" pitchFamily="34" charset="0"/>
                          <a:ea typeface="+mn-ea"/>
                          <a:cs typeface="Calibri" panose="020F0502020204030204" pitchFamily="34" charset="0"/>
                        </a:rPr>
                        <a:t>$/MW</a:t>
                      </a:r>
                      <a:endParaRPr kumimoji="0" lang="en-US" sz="1000" b="0" i="0" u="none" strike="noStrike" kern="1200" cap="none" spc="0" normalizeH="0" baseline="0" noProof="0" dirty="0">
                        <a:ln>
                          <a:noFill/>
                        </a:ln>
                        <a:solidFill>
                          <a:srgbClr val="5B6770"/>
                        </a:solidFill>
                        <a:effectLst/>
                        <a:uLnTx/>
                        <a:uFillTx/>
                        <a:latin typeface="Calibri" panose="020F0502020204030204" pitchFamily="34" charset="0"/>
                        <a:ea typeface="+mn-ea"/>
                        <a:cs typeface="Calibri" panose="020F0502020204030204" pitchFamily="34" charset="0"/>
                      </a:endParaRPr>
                    </a:p>
                  </a:txBody>
                  <a:tcPr marL="8202" marR="8202" marT="8202" marB="0" anchor="ctr"/>
                </a:tc>
                <a:tc>
                  <a:txBody>
                    <a:bodyPr/>
                    <a:lstStyle/>
                    <a:p>
                      <a:pPr algn="l" fontAlgn="ctr"/>
                      <a:r>
                        <a:rPr lang="en-US" sz="1000" b="0" i="0" u="none" strike="noStrike" dirty="0">
                          <a:solidFill>
                            <a:schemeClr val="tx2"/>
                          </a:solidFill>
                          <a:effectLst/>
                          <a:latin typeface="Calibri" panose="020F0502020204030204" pitchFamily="34" charset="0"/>
                          <a:cs typeface="Calibri" panose="020F0502020204030204" pitchFamily="34" charset="0"/>
                        </a:rPr>
                        <a:t>System wide market clearing price for capacity for ECRS</a:t>
                      </a:r>
                    </a:p>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vMerge="1">
                  <a:txBody>
                    <a:bodyPr/>
                    <a:lstStyle/>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2976028714"/>
                  </a:ext>
                </a:extLst>
              </a:tr>
              <a:tr h="609600">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MCPC for Non-Spin</a:t>
                      </a:r>
                    </a:p>
                  </a:txBody>
                  <a:tcPr marL="8202" marR="8202" marT="820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5B6770"/>
                          </a:solidFill>
                          <a:effectLst/>
                          <a:uLnTx/>
                          <a:uFillTx/>
                          <a:latin typeface="Calibri" panose="020F0502020204030204" pitchFamily="34" charset="0"/>
                          <a:ea typeface="+mn-ea"/>
                          <a:cs typeface="Calibri" panose="020F0502020204030204" pitchFamily="34" charset="0"/>
                        </a:rPr>
                        <a:t>$/MW</a:t>
                      </a:r>
                    </a:p>
                  </a:txBody>
                  <a:tcPr marL="8202" marR="8202" marT="8202" marB="0" anchor="ctr"/>
                </a:tc>
                <a:tc>
                  <a:txBody>
                    <a:bodyPr/>
                    <a:lstStyle/>
                    <a:p>
                      <a:pPr algn="l" fontAlgn="ctr"/>
                      <a:r>
                        <a:rPr lang="en-US" sz="1000" b="0" i="0" u="none" strike="noStrike" dirty="0">
                          <a:solidFill>
                            <a:schemeClr val="tx2"/>
                          </a:solidFill>
                          <a:effectLst/>
                          <a:latin typeface="Calibri" panose="020F0502020204030204" pitchFamily="34" charset="0"/>
                          <a:cs typeface="Calibri" panose="020F0502020204030204" pitchFamily="34" charset="0"/>
                        </a:rPr>
                        <a:t>System wide market clearing price for capacity for Non-Spin</a:t>
                      </a:r>
                    </a:p>
                  </a:txBody>
                  <a:tcPr marL="8202" marR="8202" marT="8202" marB="0" anchor="ctr"/>
                </a:tc>
                <a:tc vMerge="1">
                  <a:txBody>
                    <a:bodyPr/>
                    <a:lstStyle/>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1464953406"/>
                  </a:ext>
                </a:extLst>
              </a:tr>
            </a:tbl>
          </a:graphicData>
        </a:graphic>
      </p:graphicFrame>
      <p:sp>
        <p:nvSpPr>
          <p:cNvPr id="4" name="Slide Number Placeholder 3">
            <a:extLst>
              <a:ext uri="{FF2B5EF4-FFF2-40B4-BE49-F238E27FC236}">
                <a16:creationId xmlns:a16="http://schemas.microsoft.com/office/drawing/2014/main" id="{D8085C11-367D-2CF7-8E24-804673C9259B}"/>
              </a:ext>
            </a:extLst>
          </p:cNvPr>
          <p:cNvSpPr>
            <a:spLocks noGrp="1"/>
          </p:cNvSpPr>
          <p:nvPr>
            <p:ph type="sldNum" sz="quarter" idx="4"/>
          </p:nvPr>
        </p:nvSpPr>
        <p:spPr/>
        <p:txBody>
          <a:bodyPr>
            <a:normAutofit fontScale="92500" lnSpcReduction="10000"/>
          </a:bodyPr>
          <a:lstStyle/>
          <a:p>
            <a:pPr>
              <a:spcAft>
                <a:spcPts val="600"/>
              </a:spcAft>
            </a:pPr>
            <a:fld id="{1D93BD3E-1E9A-4970-A6F7-E7AC52762E0C}" type="slidenum">
              <a:rPr lang="en-US" sz="1000">
                <a:solidFill>
                  <a:schemeClr val="tx1">
                    <a:lumMod val="50000"/>
                    <a:lumOff val="50000"/>
                  </a:schemeClr>
                </a:solidFill>
              </a:rPr>
              <a:pPr>
                <a:spcAft>
                  <a:spcPts val="600"/>
                </a:spcAft>
              </a:pPr>
              <a:t>9</a:t>
            </a:fld>
            <a:endParaRPr lang="en-US" sz="1000">
              <a:solidFill>
                <a:schemeClr val="tx1">
                  <a:lumMod val="50000"/>
                  <a:lumOff val="50000"/>
                </a:schemeClr>
              </a:solidFill>
            </a:endParaRPr>
          </a:p>
        </p:txBody>
      </p:sp>
    </p:spTree>
    <p:extLst>
      <p:ext uri="{BB962C8B-B14F-4D97-AF65-F5344CB8AC3E}">
        <p14:creationId xmlns:p14="http://schemas.microsoft.com/office/powerpoint/2010/main" val="85062046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7382</TotalTime>
  <Words>2264</Words>
  <Application>Microsoft Office PowerPoint</Application>
  <PresentationFormat>On-screen Show (4:3)</PresentationFormat>
  <Paragraphs>328</Paragraphs>
  <Slides>9</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Arial</vt:lpstr>
      <vt:lpstr>Calibri</vt:lpstr>
      <vt:lpstr>Courier New</vt:lpstr>
      <vt:lpstr>1_Custom Design</vt:lpstr>
      <vt:lpstr>Office Theme</vt:lpstr>
      <vt:lpstr>PowerPoint Presentation</vt:lpstr>
      <vt:lpstr>RTC+B ICCP Handbook Updates</vt:lpstr>
      <vt:lpstr>High-level overview of Telemetry From/To QSE in RTC  (Updated 2/19/2024)</vt:lpstr>
      <vt:lpstr>Resource Ancillary Service Telemetry from QSE</vt:lpstr>
      <vt:lpstr>Resource Ancillary Service Telemetry from QSE</vt:lpstr>
      <vt:lpstr>Resource Ancillary Service Telemetry from QSE</vt:lpstr>
      <vt:lpstr>Resources with capacity that is not Frequency Responsive</vt:lpstr>
      <vt:lpstr>Resource level telemetry from ERCOT to QSEs</vt:lpstr>
      <vt:lpstr>Other telemetry from ERCOT to QSEs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151</cp:revision>
  <cp:lastPrinted>2016-01-21T20:53:15Z</cp:lastPrinted>
  <dcterms:created xsi:type="dcterms:W3CDTF">2016-01-21T15:20:31Z</dcterms:created>
  <dcterms:modified xsi:type="dcterms:W3CDTF">2025-06-24T16:16:31Z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y fmtid="{D5CDD505-2E9C-101B-9397-08002B2CF9AE}" pid="3" name="MSIP_Label_7084cbda-52b8-46fb-a7b7-cb5bd465ed85_Enabled">
    <vt:lpwstr>true</vt:lpwstr>
  </property>
  <property fmtid="{D5CDD505-2E9C-101B-9397-08002B2CF9AE}" pid="4" name="MSIP_Label_7084cbda-52b8-46fb-a7b7-cb5bd465ed85_SetDate">
    <vt:lpwstr>2024-02-23T03:35:14Z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ea4bac32-ff51-4dad-ada8-bed5cfd153e6</vt:lpwstr>
  </property>
  <property fmtid="{D5CDD505-2E9C-101B-9397-08002B2CF9AE}" pid="9" name="MSIP_Label_7084cbda-52b8-46fb-a7b7-cb5bd465ed85_ContentBits">
    <vt:lpwstr>0</vt:lpwstr>
  </property>
</Properties>
</file>