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0"/>
  </p:notesMasterIdLst>
  <p:sldIdLst>
    <p:sldId id="256" r:id="rId5"/>
    <p:sldId id="285" r:id="rId6"/>
    <p:sldId id="287" r:id="rId7"/>
    <p:sldId id="289" r:id="rId8"/>
    <p:sldId id="29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7310" autoAdjust="0"/>
  </p:normalViewPr>
  <p:slideViewPr>
    <p:cSldViewPr snapToGrid="0">
      <p:cViewPr varScale="1">
        <p:scale>
          <a:sx n="73" d="100"/>
          <a:sy n="73" d="100"/>
        </p:scale>
        <p:origin x="418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o, Chenyan" userId="c92a7c72-a4d5-4d57-9ea3-e882fbd95b04" providerId="ADAL" clId="{322001D8-804A-4E2E-85F3-16BB36B23C19}"/>
    <pc:docChg chg="undo custSel modSld">
      <pc:chgData name="Guo, Chenyan" userId="c92a7c72-a4d5-4d57-9ea3-e882fbd95b04" providerId="ADAL" clId="{322001D8-804A-4E2E-85F3-16BB36B23C19}" dt="2025-07-02T21:59:04.653" v="33" actId="20577"/>
      <pc:docMkLst>
        <pc:docMk/>
      </pc:docMkLst>
      <pc:sldChg chg="modSp mod">
        <pc:chgData name="Guo, Chenyan" userId="c92a7c72-a4d5-4d57-9ea3-e882fbd95b04" providerId="ADAL" clId="{322001D8-804A-4E2E-85F3-16BB36B23C19}" dt="2025-07-02T21:57:46.427" v="19" actId="12"/>
        <pc:sldMkLst>
          <pc:docMk/>
          <pc:sldMk cId="2525307828" sldId="285"/>
        </pc:sldMkLst>
        <pc:spChg chg="mod">
          <ac:chgData name="Guo, Chenyan" userId="c92a7c72-a4d5-4d57-9ea3-e882fbd95b04" providerId="ADAL" clId="{322001D8-804A-4E2E-85F3-16BB36B23C19}" dt="2025-07-02T21:57:46.427" v="19" actId="12"/>
          <ac:spMkLst>
            <pc:docMk/>
            <pc:sldMk cId="2525307828" sldId="285"/>
            <ac:spMk id="3" creationId="{8A7312A9-53C1-D5A9-F554-1DB3ACAC44B7}"/>
          </ac:spMkLst>
        </pc:spChg>
      </pc:sldChg>
      <pc:sldChg chg="modSp mod">
        <pc:chgData name="Guo, Chenyan" userId="c92a7c72-a4d5-4d57-9ea3-e882fbd95b04" providerId="ADAL" clId="{322001D8-804A-4E2E-85F3-16BB36B23C19}" dt="2025-07-02T21:59:04.653" v="33" actId="20577"/>
        <pc:sldMkLst>
          <pc:docMk/>
          <pc:sldMk cId="982366633" sldId="290"/>
        </pc:sldMkLst>
        <pc:spChg chg="mod">
          <ac:chgData name="Guo, Chenyan" userId="c92a7c72-a4d5-4d57-9ea3-e882fbd95b04" providerId="ADAL" clId="{322001D8-804A-4E2E-85F3-16BB36B23C19}" dt="2025-07-02T21:59:04.653" v="33" actId="20577"/>
          <ac:spMkLst>
            <pc:docMk/>
            <pc:sldMk cId="982366633" sldId="290"/>
            <ac:spMk id="3" creationId="{8A7312A9-53C1-D5A9-F554-1DB3ACAC44B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24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70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51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06/16/2025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July 9, 2025</a:t>
            </a:r>
          </a:p>
          <a:p>
            <a:endParaRPr lang="en-US" dirty="0"/>
          </a:p>
          <a:p>
            <a:r>
              <a:rPr lang="en-US" dirty="0"/>
              <a:t>Chenyan Guo,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 and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 marL="234950" indent="-234950">
              <a:buFont typeface="Courier New" panose="02070309020205020404" pitchFamily="49" charset="0"/>
              <a:buChar char="o"/>
            </a:pPr>
            <a:r>
              <a:rPr lang="en-US" sz="2200" dirty="0"/>
              <a:t>ERCOT staff spoke to chart of historical and current metrics that included total transactions, PWD transactions and runtime hours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26% increase in submitted transactions since the most recent previous sequence 2 auction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Peak weekday case in last month took 211 hours to solve</a:t>
            </a:r>
          </a:p>
          <a:p>
            <a:pPr marL="234950" indent="-234950">
              <a:buFont typeface="Courier New" panose="02070309020205020404" pitchFamily="49" charset="0"/>
              <a:buChar char="o"/>
            </a:pPr>
            <a:r>
              <a:rPr lang="en-US" sz="2200" i="1" dirty="0"/>
              <a:t>ERCOT implemented NPRR1261 Operational Flexibility for CRR Auction Transaction Limits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aims to get the solve time under 100 hours with implementation of NPRR1261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Given over 200 hours solve time last month, LTAS Pre-CRRAH limits will likely need to be reduced further due to continuing large increases in submitted transactions and submitting CRRAHs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will provide further updates on the hardware upgrades at next CMWG meeting</a:t>
            </a:r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Day Ahead Market PTP Activity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did not present new update on DAM PTP Obligation and PTP Obligation with Links to an Option (PTPLO) bid submission activity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High volumes of PTP and PTPLO submissions over the study period of 2021 to 2025 are linked to increased optimization engine execution time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The majority of PTP submissions are received by a small minority of market participants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No clear upper limit or boundary on this growth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has proposed some form of submission fee for PTPs (excluding PTPLOs)to address this concern, but was deprioritized due to Winter Storm Uri impacts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will continue to evaluate correlation of unawarded PTPs vs. execution time and analyze submission activity to make informed suggestion of a fee structure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470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GTC Updates Including Exit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did not have presentation but gave a brief update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asked feedback on what CMWG would like to see regarding GTCs and Exit plans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Stakeholders asked ERCOT to provide a good summery of GTCs and timelines for their exits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provided a brief update on Transient Security Assessment Tool (TSAT)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ERCOT aims to have the tool fully in place by the end of 2025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will present more updates at the next CMWG meeting</a:t>
            </a:r>
          </a:p>
          <a:p>
            <a:pPr marL="0" indent="0">
              <a:buNone/>
            </a:pPr>
            <a:endParaRPr lang="en-US" sz="2000" dirty="0"/>
          </a:p>
          <a:p>
            <a:pPr marL="201168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839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327" y="541867"/>
            <a:ext cx="11254958" cy="1195493"/>
          </a:xfrm>
        </p:spPr>
        <p:txBody>
          <a:bodyPr>
            <a:noAutofit/>
          </a:bodyPr>
          <a:lstStyle/>
          <a:p>
            <a:r>
              <a:rPr lang="en-US" sz="4400" dirty="0"/>
              <a:t>NPRR 1230, Methodology for Setting Transmission Shadow Price Caps for an IROL in SCED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staff provided monitoring update on NPRR 1230 as requested by TAC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NPRR 1230 changed the calculation methodology for certain IROLs to increase their Shadow Price Cap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It was implemented beginning October 2024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It allows SCED to manage the IROLs instead of manual High Dispatchable Limit (HDL) overrides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Three extreme pricing events associated with congestions on the South Texas Constraints since NPRR 1230 was implemented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ERCOT’s counterfactual analysis of the most recent two events showed NPRR 1230 is having the desired impact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For both events, Settlement Point Prices were lower in every Load Zone for both the intervals of the extreme pricing event and the hour containing those intervals</a:t>
            </a:r>
          </a:p>
          <a:p>
            <a:pPr marL="0" indent="0">
              <a:buNone/>
            </a:pPr>
            <a:endParaRPr lang="en-US" sz="2000" dirty="0"/>
          </a:p>
          <a:p>
            <a:pPr marL="201168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236663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a1681294-4857-4624-8d04-edaddb44ee26}" enabled="0" method="" siteId="{a1681294-4857-4624-8d04-edaddb44ee26}" removed="1"/>
  <clbl:label id="{de49536e-9021-4e8b-a813-eda5cb0caf1c}" enabled="1" method="Privileged" siteId="{db1e96a8-a3da-442a-930b-235cac24cd5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27852</TotalTime>
  <Words>480</Words>
  <Application>Microsoft Office PowerPoint</Application>
  <PresentationFormat>Widescreen</PresentationFormat>
  <Paragraphs>38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Retrospect</vt:lpstr>
      <vt:lpstr>Congestion Management Working Group - 06/16/2025 Meeting Update</vt:lpstr>
      <vt:lpstr>CRR Long Term Auction Solution Time and Transaction Limits</vt:lpstr>
      <vt:lpstr>Day Ahead Market PTP Activity Update</vt:lpstr>
      <vt:lpstr>GTC Updates Including Exit Plans</vt:lpstr>
      <vt:lpstr>NPRR 1230, Methodology for Setting Transmission Shadow Price Caps for an IROL in SCED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Guo, Chenyan</cp:lastModifiedBy>
  <cp:revision>69</cp:revision>
  <dcterms:created xsi:type="dcterms:W3CDTF">2019-09-10T19:44:15Z</dcterms:created>
  <dcterms:modified xsi:type="dcterms:W3CDTF">2025-07-02T21:59:11Z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