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 id="2147483667" r:id="rId6"/>
  </p:sldMasterIdLst>
  <p:notesMasterIdLst>
    <p:notesMasterId r:id="rId71"/>
  </p:notesMasterIdLst>
  <p:handoutMasterIdLst>
    <p:handoutMasterId r:id="rId72"/>
  </p:handoutMasterIdLst>
  <p:sldIdLst>
    <p:sldId id="338" r:id="rId7"/>
    <p:sldId id="2919" r:id="rId8"/>
    <p:sldId id="2681" r:id="rId9"/>
    <p:sldId id="2947" r:id="rId10"/>
    <p:sldId id="2705" r:id="rId11"/>
    <p:sldId id="2965" r:id="rId12"/>
    <p:sldId id="2943" r:id="rId13"/>
    <p:sldId id="3004" r:id="rId14"/>
    <p:sldId id="3010" r:id="rId15"/>
    <p:sldId id="3009" r:id="rId16"/>
    <p:sldId id="3008" r:id="rId17"/>
    <p:sldId id="3012" r:id="rId18"/>
    <p:sldId id="3015" r:id="rId19"/>
    <p:sldId id="3005" r:id="rId20"/>
    <p:sldId id="2977" r:id="rId21"/>
    <p:sldId id="3018" r:id="rId22"/>
    <p:sldId id="3019" r:id="rId23"/>
    <p:sldId id="3020" r:id="rId24"/>
    <p:sldId id="2985" r:id="rId25"/>
    <p:sldId id="3030" r:id="rId26"/>
    <p:sldId id="3028" r:id="rId27"/>
    <p:sldId id="3022" r:id="rId28"/>
    <p:sldId id="3023" r:id="rId29"/>
    <p:sldId id="3024" r:id="rId30"/>
    <p:sldId id="3025" r:id="rId31"/>
    <p:sldId id="3026" r:id="rId32"/>
    <p:sldId id="3027" r:id="rId33"/>
    <p:sldId id="2979" r:id="rId34"/>
    <p:sldId id="754" r:id="rId35"/>
    <p:sldId id="2693" r:id="rId36"/>
    <p:sldId id="3031" r:id="rId37"/>
    <p:sldId id="2722" r:id="rId38"/>
    <p:sldId id="3032" r:id="rId39"/>
    <p:sldId id="326" r:id="rId40"/>
    <p:sldId id="3033" r:id="rId41"/>
    <p:sldId id="269" r:id="rId42"/>
    <p:sldId id="2763" r:id="rId43"/>
    <p:sldId id="2764" r:id="rId44"/>
    <p:sldId id="2765" r:id="rId45"/>
    <p:sldId id="2766" r:id="rId46"/>
    <p:sldId id="2696" r:id="rId47"/>
    <p:sldId id="3034" r:id="rId48"/>
    <p:sldId id="2707" r:id="rId49"/>
    <p:sldId id="2601" r:id="rId50"/>
    <p:sldId id="2719" r:id="rId51"/>
    <p:sldId id="2602" r:id="rId52"/>
    <p:sldId id="2604" r:id="rId53"/>
    <p:sldId id="2603" r:id="rId54"/>
    <p:sldId id="2917" r:id="rId55"/>
    <p:sldId id="353" r:id="rId56"/>
    <p:sldId id="2948" r:id="rId57"/>
    <p:sldId id="3013" r:id="rId58"/>
    <p:sldId id="3014" r:id="rId59"/>
    <p:sldId id="3016" r:id="rId60"/>
    <p:sldId id="3017" r:id="rId61"/>
    <p:sldId id="2986" r:id="rId62"/>
    <p:sldId id="271" r:id="rId63"/>
    <p:sldId id="274" r:id="rId64"/>
    <p:sldId id="713" r:id="rId65"/>
    <p:sldId id="2988" r:id="rId66"/>
    <p:sldId id="2989" r:id="rId67"/>
    <p:sldId id="2990" r:id="rId68"/>
    <p:sldId id="2732" r:id="rId69"/>
    <p:sldId id="3029" r:id="rId7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27DE27-4B96-A59E-FDD9-EF7C24BC629B}" name="Schmall, John" initials="SJ" userId="S::john.schmall@ercot.com::f98f7ff2-2efd-46b1-a0be-6e7428f04ce8" providerId="AD"/>
  <p188:author id="{61CD393B-B17F-647C-CC65-41A4EDC8BC3E}" name="Woodfin, Dan" initials="WD" userId="S::dan.woodfin@ercot.com::241f4bb4-a54f-4ff5-bea3-a7be5eec2bbc" providerId="AD"/>
  <p188:author id="{45A5BF4A-79CF-094C-5A49-8F5E49E493A8}" name="Schmall, John" initials="SJ" userId="S::John.Schmall@ercot.com::f98f7ff2-2efd-46b1-a0be-6e7428f04ce8" providerId="AD"/>
  <p188:author id="{1E6A1C6D-95E2-9F58-4E53-AFEA81F9AAB2}" name="Solis, Stephen" initials="SS" userId="S::Stephen.Solis@ercot.com::4217e5b7-af20-42de-818f-e9ca39127043" providerId="AD"/>
  <p188:author id="{E2EA0CA2-A617-B423-808C-743E83A13CCB}" name="Punyala, Saseen" initials="PS" userId="S::saseen.punyala@ercot.com::cee1e827-9b21-41ab-b80f-9a3990fb48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o, Nitika" initials="MN" lastIdx="7" clrIdx="0">
    <p:extLst>
      <p:ext uri="{19B8F6BF-5375-455C-9EA6-DF929625EA0E}">
        <p15:presenceInfo xmlns:p15="http://schemas.microsoft.com/office/powerpoint/2012/main" userId="S::Nitika.Mago@ercot.com::eb4dfd7f-5a13-4bd1-acb0-2d627733e6c8" providerId="AD"/>
      </p:ext>
    </p:extLst>
  </p:cmAuthor>
  <p:cmAuthor id="2" name="Hinojosa, Luis" initials="JH" lastIdx="3" clrIdx="1">
    <p:extLst>
      <p:ext uri="{19B8F6BF-5375-455C-9EA6-DF929625EA0E}">
        <p15:presenceInfo xmlns:p15="http://schemas.microsoft.com/office/powerpoint/2012/main" userId="S::JoseLuis.Hinojosa@ercot.com::0abb1bae-9833-48f0-96c3-80292fd0fd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8B850-971C-4D2F-A051-9C821FC83549}" v="255" dt="2025-07-01T19:14:01.375"/>
    <p1510:client id="{4A02D7E2-3500-4CD2-B3C7-3B1B84A26548}" v="1265" dt="2025-07-01T19:16:04.535"/>
    <p1510:client id="{E4FB204E-C44B-0D5E-5D1A-5CE97C944DCA}" v="2" dt="2025-07-01T14:49:26.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2046" y="30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oleObject" Target="https://ercot-my.sharepoint.com/personal/weifeng_li_ercot_com/Documents/Desktop/Adhoc%20Studies/SCR811/2023Summer%20GTBD/Actual_Solar_Ramp.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Dynamic PSRR</a:t>
            </a:r>
            <a:r>
              <a:rPr lang="en-US" baseline="0"/>
              <a:t> Threshold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val>
            <c:numRef>
              <c:f>'Seasonal Option'!$I$72:$I$95</c:f>
              <c:numCache>
                <c:formatCode>General</c:formatCode>
                <c:ptCount val="24"/>
                <c:pt idx="0">
                  <c:v>0</c:v>
                </c:pt>
                <c:pt idx="1">
                  <c:v>0</c:v>
                </c:pt>
                <c:pt idx="2">
                  <c:v>0</c:v>
                </c:pt>
                <c:pt idx="3">
                  <c:v>0</c:v>
                </c:pt>
                <c:pt idx="4">
                  <c:v>0</c:v>
                </c:pt>
                <c:pt idx="5">
                  <c:v>0</c:v>
                </c:pt>
                <c:pt idx="6">
                  <c:v>100</c:v>
                </c:pt>
                <c:pt idx="7">
                  <c:v>100</c:v>
                </c:pt>
                <c:pt idx="8">
                  <c:v>100</c:v>
                </c:pt>
                <c:pt idx="9">
                  <c:v>100</c:v>
                </c:pt>
                <c:pt idx="10">
                  <c:v>40</c:v>
                </c:pt>
                <c:pt idx="11">
                  <c:v>40</c:v>
                </c:pt>
                <c:pt idx="12">
                  <c:v>40</c:v>
                </c:pt>
                <c:pt idx="13">
                  <c:v>40</c:v>
                </c:pt>
                <c:pt idx="14">
                  <c:v>40</c:v>
                </c:pt>
                <c:pt idx="15">
                  <c:v>40</c:v>
                </c:pt>
                <c:pt idx="16">
                  <c:v>40</c:v>
                </c:pt>
                <c:pt idx="17">
                  <c:v>40</c:v>
                </c:pt>
                <c:pt idx="18">
                  <c:v>100</c:v>
                </c:pt>
                <c:pt idx="19">
                  <c:v>100</c:v>
                </c:pt>
                <c:pt idx="20">
                  <c:v>100</c:v>
                </c:pt>
                <c:pt idx="21">
                  <c:v>0</c:v>
                </c:pt>
                <c:pt idx="22">
                  <c:v>0</c:v>
                </c:pt>
                <c:pt idx="23">
                  <c:v>0</c:v>
                </c:pt>
              </c:numCache>
            </c:numRef>
          </c:val>
          <c:smooth val="0"/>
          <c:extLst>
            <c:ext xmlns:c16="http://schemas.microsoft.com/office/drawing/2014/chart" uri="{C3380CC4-5D6E-409C-BE32-E72D297353CC}">
              <c16:uniqueId val="{00000000-6345-46A3-892A-B4ACC8B74DDF}"/>
            </c:ext>
          </c:extLst>
        </c:ser>
        <c:dLbls>
          <c:showLegendKey val="0"/>
          <c:showVal val="0"/>
          <c:showCatName val="0"/>
          <c:showSerName val="0"/>
          <c:showPercent val="0"/>
          <c:showBubbleSize val="0"/>
        </c:dLbls>
        <c:smooth val="0"/>
        <c:axId val="2146576943"/>
        <c:axId val="2146585679"/>
      </c:lineChart>
      <c:catAx>
        <c:axId val="214657694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585679"/>
        <c:crosses val="autoZero"/>
        <c:auto val="1"/>
        <c:lblAlgn val="ctr"/>
        <c:lblOffset val="100"/>
        <c:noMultiLvlLbl val="0"/>
      </c:catAx>
      <c:valAx>
        <c:axId val="21465856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MW/min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46576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[2026_Regulation_Charts.xlsx]Charts!PivotTable1</c:name>
    <c:fmtId val="372"/>
  </c:pivotSource>
  <c:chart>
    <c:title>
      <c:tx>
        <c:strRef>
          <c:f>Charts!$M$2</c:f>
          <c:strCache>
            <c:ptCount val="1"/>
            <c:pt idx="0">
              <c:v>Regulation Up Requirement Comparison for January</c:v>
            </c:pt>
          </c:strCache>
        </c:strRef>
      </c:tx>
      <c:overlay val="0"/>
      <c:spPr>
        <a:noFill/>
        <a:ln>
          <a:noFill/>
        </a:ln>
        <a:effectLst/>
      </c:spPr>
      <c:txPr>
        <a:bodyPr rot="0" spcFirstLastPara="1" vertOverflow="ellipsis" vert="horz" wrap="square" anchor="ctr" anchorCtr="1"/>
        <a:lstStyle/>
        <a:p>
          <a:pPr>
            <a:defRPr sz="1600" b="1" i="0" u="none" strike="noStrike" kern="1200" spc="0" baseline="0">
              <a:solidFill>
                <a:srgbClr val="00AEC7"/>
              </a:solidFill>
              <a:latin typeface="Arial" panose="020B0604020202020204" pitchFamily="34" charset="0"/>
              <a:ea typeface="+mn-ea"/>
              <a:cs typeface="Arial" panose="020B0604020202020204" pitchFamily="34" charset="0"/>
            </a:defRPr>
          </a:pPr>
          <a:endParaRPr lang="en-US"/>
        </a:p>
      </c:txPr>
    </c:title>
    <c:autoTitleDeleted val="0"/>
    <c:pivotFmts>
      <c:pivotFmt>
        <c:idx val="0"/>
        <c:spPr>
          <a:solidFill>
            <a:srgbClr val="00AEC7"/>
          </a:solidFill>
          <a:ln>
            <a:noFill/>
          </a:ln>
          <a:effectLst/>
        </c:spPr>
        <c:marker>
          <c:symbol val="none"/>
        </c:marker>
      </c:pivotFmt>
      <c:pivotFmt>
        <c:idx val="1"/>
        <c:spPr>
          <a:solidFill>
            <a:srgbClr val="00AEC7"/>
          </a:solidFill>
          <a:ln>
            <a:noFill/>
          </a:ln>
          <a:effectLst/>
        </c:spPr>
        <c:marker>
          <c:symbol val="none"/>
        </c:marker>
      </c:pivotFmt>
      <c:pivotFmt>
        <c:idx val="2"/>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pattFill prst="dkUpDiag">
            <a:fgClr>
              <a:srgbClr val="890C58"/>
            </a:fgClr>
            <a:bgClr>
              <a:schemeClr val="bg1"/>
            </a:bgClr>
          </a:pattFill>
          <a:ln>
            <a:noFill/>
          </a:ln>
          <a:effectLst/>
        </c:spPr>
        <c:marker>
          <c:symbol val="none"/>
        </c:marker>
      </c:pivotFmt>
      <c:pivotFmt>
        <c:idx val="4"/>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00AE7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
      </c:pivotFmt>
      <c:pivotFmt>
        <c:idx val="8"/>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w="28575" cap="rnd">
            <a:no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pPr>
            <a:solidFill>
              <a:schemeClr val="accent1"/>
            </a:solidFill>
            <a:ln w="9525">
              <a:solidFill>
                <a:schemeClr val="accent1"/>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rgbClr val="685B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rgbClr val="685B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FF82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890C58"/>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rgbClr val="00AEC7"/>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5"/>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tx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1044374730137396"/>
          <c:y val="0.19760036330399428"/>
          <c:w val="0.8682092247281018"/>
          <c:h val="0.65987433434558085"/>
        </c:manualLayout>
      </c:layout>
      <c:barChart>
        <c:barDir val="col"/>
        <c:grouping val="clustered"/>
        <c:varyColors val="0"/>
        <c:ser>
          <c:idx val="0"/>
          <c:order val="0"/>
          <c:tx>
            <c:strRef>
              <c:f>Charts!$H$4</c:f>
              <c:strCache>
                <c:ptCount val="1"/>
                <c:pt idx="0">
                  <c:v> 2025</c:v>
                </c:pt>
              </c:strCache>
            </c:strRef>
          </c:tx>
          <c:spPr>
            <a:solidFill>
              <a:schemeClr val="tx2"/>
            </a:solidFill>
            <a:ln>
              <a:noFill/>
            </a:ln>
            <a:effectLst/>
          </c:spPr>
          <c:invertIfNegative val="0"/>
          <c:cat>
            <c:strRef>
              <c:f>Charts!$M$2</c:f>
              <c:strCach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strCache>
            </c:strRef>
          </c:cat>
          <c:val>
            <c:numRef>
              <c:f>Charts!$M$2</c:f>
              <c:numCache>
                <c:formatCode>0</c:formatCode>
                <c:ptCount val="24"/>
                <c:pt idx="0">
                  <c:v>309</c:v>
                </c:pt>
                <c:pt idx="1">
                  <c:v>266</c:v>
                </c:pt>
                <c:pt idx="2">
                  <c:v>234</c:v>
                </c:pt>
                <c:pt idx="3">
                  <c:v>279</c:v>
                </c:pt>
                <c:pt idx="4">
                  <c:v>278</c:v>
                </c:pt>
                <c:pt idx="5">
                  <c:v>282</c:v>
                </c:pt>
                <c:pt idx="6">
                  <c:v>304</c:v>
                </c:pt>
                <c:pt idx="7">
                  <c:v>356</c:v>
                </c:pt>
                <c:pt idx="8">
                  <c:v>353</c:v>
                </c:pt>
                <c:pt idx="9">
                  <c:v>588</c:v>
                </c:pt>
                <c:pt idx="10">
                  <c:v>508</c:v>
                </c:pt>
                <c:pt idx="11">
                  <c:v>464</c:v>
                </c:pt>
                <c:pt idx="12">
                  <c:v>420</c:v>
                </c:pt>
                <c:pt idx="13">
                  <c:v>489</c:v>
                </c:pt>
                <c:pt idx="14">
                  <c:v>493</c:v>
                </c:pt>
                <c:pt idx="15">
                  <c:v>487</c:v>
                </c:pt>
                <c:pt idx="16">
                  <c:v>714</c:v>
                </c:pt>
                <c:pt idx="17">
                  <c:v>682</c:v>
                </c:pt>
                <c:pt idx="18">
                  <c:v>259</c:v>
                </c:pt>
                <c:pt idx="19">
                  <c:v>259</c:v>
                </c:pt>
                <c:pt idx="20">
                  <c:v>267</c:v>
                </c:pt>
                <c:pt idx="21">
                  <c:v>284</c:v>
                </c:pt>
                <c:pt idx="22">
                  <c:v>270</c:v>
                </c:pt>
                <c:pt idx="23">
                  <c:v>256</c:v>
                </c:pt>
              </c:numCache>
            </c:numRef>
          </c:val>
          <c:extLst>
            <c:ext xmlns:c16="http://schemas.microsoft.com/office/drawing/2014/chart" uri="{C3380CC4-5D6E-409C-BE32-E72D297353CC}">
              <c16:uniqueId val="{00000000-9737-4596-91CA-1701BD725982}"/>
            </c:ext>
          </c:extLst>
        </c:ser>
        <c:ser>
          <c:idx val="1"/>
          <c:order val="1"/>
          <c:tx>
            <c:strRef>
              <c:f>Charts!$I$4</c:f>
              <c:strCache>
                <c:ptCount val="1"/>
                <c:pt idx="0">
                  <c:v> 2026</c:v>
                </c:pt>
              </c:strCache>
            </c:strRef>
          </c:tx>
          <c:spPr>
            <a:solidFill>
              <a:schemeClr val="accent1"/>
            </a:solidFill>
            <a:ln>
              <a:noFill/>
            </a:ln>
            <a:effectLst/>
          </c:spPr>
          <c:invertIfNegative val="0"/>
          <c:cat>
            <c:strRef>
              <c:f>Charts!$M$2</c:f>
              <c:strCach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strCache>
            </c:strRef>
          </c:cat>
          <c:val>
            <c:numRef>
              <c:f>Charts!$M$2</c:f>
              <c:numCache>
                <c:formatCode>0</c:formatCode>
                <c:ptCount val="24"/>
                <c:pt idx="0">
                  <c:v>368.06589194739041</c:v>
                </c:pt>
                <c:pt idx="1">
                  <c:v>341.68742367214372</c:v>
                </c:pt>
                <c:pt idx="2">
                  <c:v>335.58273687935417</c:v>
                </c:pt>
                <c:pt idx="3">
                  <c:v>328.48673291349371</c:v>
                </c:pt>
                <c:pt idx="4">
                  <c:v>323.0422741963352</c:v>
                </c:pt>
                <c:pt idx="5">
                  <c:v>366.34356359406058</c:v>
                </c:pt>
                <c:pt idx="6">
                  <c:v>358.79698506373484</c:v>
                </c:pt>
                <c:pt idx="7">
                  <c:v>455.93102880595262</c:v>
                </c:pt>
                <c:pt idx="8">
                  <c:v>544.2481682421286</c:v>
                </c:pt>
                <c:pt idx="9">
                  <c:v>576.5299097493405</c:v>
                </c:pt>
                <c:pt idx="10">
                  <c:v>525.06378874560517</c:v>
                </c:pt>
                <c:pt idx="11">
                  <c:v>515.91591285637048</c:v>
                </c:pt>
                <c:pt idx="12">
                  <c:v>570.31947013377271</c:v>
                </c:pt>
                <c:pt idx="13">
                  <c:v>598.99369310184886</c:v>
                </c:pt>
                <c:pt idx="14">
                  <c:v>616.53196686260856</c:v>
                </c:pt>
                <c:pt idx="15">
                  <c:v>591.28189733916838</c:v>
                </c:pt>
                <c:pt idx="16">
                  <c:v>694.49315050782297</c:v>
                </c:pt>
                <c:pt idx="17">
                  <c:v>653.35670866221017</c:v>
                </c:pt>
                <c:pt idx="18">
                  <c:v>294.24661401694038</c:v>
                </c:pt>
                <c:pt idx="19">
                  <c:v>306.12247804134984</c:v>
                </c:pt>
                <c:pt idx="20">
                  <c:v>326.13320580998851</c:v>
                </c:pt>
                <c:pt idx="21">
                  <c:v>301.87250476446468</c:v>
                </c:pt>
                <c:pt idx="22">
                  <c:v>319.06974431925107</c:v>
                </c:pt>
                <c:pt idx="23">
                  <c:v>358.53759451823413</c:v>
                </c:pt>
              </c:numCache>
            </c:numRef>
          </c:val>
          <c:extLst>
            <c:ext xmlns:c16="http://schemas.microsoft.com/office/drawing/2014/chart" uri="{C3380CC4-5D6E-409C-BE32-E72D297353CC}">
              <c16:uniqueId val="{00000001-9737-4596-91CA-1701BD725982}"/>
            </c:ext>
          </c:extLst>
        </c:ser>
        <c:dLbls>
          <c:showLegendKey val="0"/>
          <c:showVal val="0"/>
          <c:showCatName val="0"/>
          <c:showSerName val="0"/>
          <c:showPercent val="0"/>
          <c:showBubbleSize val="0"/>
        </c:dLbls>
        <c:gapWidth val="200"/>
        <c:axId val="832091752"/>
        <c:axId val="832092928"/>
      </c:barChart>
      <c:catAx>
        <c:axId val="832091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rgbClr val="5B6770"/>
                </a:solidFill>
                <a:latin typeface="Arial" panose="020B0604020202020204" pitchFamily="34" charset="0"/>
                <a:ea typeface="+mn-ea"/>
                <a:cs typeface="Arial" panose="020B0604020202020204" pitchFamily="34" charset="0"/>
              </a:defRPr>
            </a:pPr>
            <a:endParaRPr lang="en-US"/>
          </a:p>
        </c:txPr>
        <c:crossAx val="832092928"/>
        <c:crosses val="autoZero"/>
        <c:auto val="1"/>
        <c:lblAlgn val="ctr"/>
        <c:lblOffset val="100"/>
        <c:noMultiLvlLbl val="0"/>
      </c:catAx>
      <c:valAx>
        <c:axId val="832092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MW</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5B6770"/>
                </a:solidFill>
                <a:latin typeface="Arial" panose="020B0604020202020204" pitchFamily="34" charset="0"/>
                <a:ea typeface="+mn-ea"/>
                <a:cs typeface="Arial" panose="020B0604020202020204" pitchFamily="34" charset="0"/>
              </a:defRPr>
            </a:pPr>
            <a:endParaRPr lang="en-US"/>
          </a:p>
        </c:txPr>
        <c:crossAx val="832091752"/>
        <c:crosses val="autoZero"/>
        <c:crossBetween val="between"/>
      </c:valAx>
      <c:spPr>
        <a:noFill/>
        <a:ln>
          <a:noFill/>
        </a:ln>
        <a:effectLst/>
      </c:spPr>
    </c:plotArea>
    <c:legend>
      <c:legendPos val="t"/>
      <c:overlay val="0"/>
      <c:spPr>
        <a:solidFill>
          <a:schemeClr val="bg1"/>
        </a:solidFill>
        <a:ln>
          <a:noFill/>
        </a:ln>
        <a:effectLst/>
      </c:spPr>
      <c:txPr>
        <a:bodyPr rot="0" spcFirstLastPara="1" vertOverflow="ellipsis" vert="horz" wrap="square" anchor="ctr" anchorCtr="1"/>
        <a:lstStyle/>
        <a:p>
          <a:pPr>
            <a:defRPr sz="1400" b="0" i="0" u="none" strike="noStrike" kern="1200" baseline="0">
              <a:solidFill>
                <a:srgbClr val="5B677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extLst>
    <c:ext xmlns:c14="http://schemas.microsoft.com/office/drawing/2007/8/2/chart" uri="{781A3756-C4B2-4CAC-9D66-4F8BD8637D16}">
      <c14:pivotOptions>
        <c14:dropZoneFilter val="1"/>
        <c14:dropZoneCategories val="1"/>
        <c14:dropZoneData val="1"/>
        <c14:dropZoneSeries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0.02247</cdr:x>
      <cdr:y>0.12626</cdr:y>
    </cdr:from>
    <cdr:to>
      <cdr:x>0.38202</cdr:x>
      <cdr:y>0.22418</cdr:y>
    </cdr:to>
    <cdr:sp macro="" textlink="">
      <cdr:nvSpPr>
        <cdr:cNvPr id="2" name="TextBox 11">
          <a:extLst xmlns:a="http://schemas.openxmlformats.org/drawingml/2006/main">
            <a:ext uri="{FF2B5EF4-FFF2-40B4-BE49-F238E27FC236}">
              <a16:creationId xmlns:a16="http://schemas.microsoft.com/office/drawing/2014/main" id="{B9DE58D0-7A78-ED45-2342-DC1653C7DB50}"/>
            </a:ext>
          </a:extLst>
        </cdr:cNvPr>
        <cdr:cNvSpPr txBox="1"/>
      </cdr:nvSpPr>
      <cdr:spPr>
        <a:xfrm xmlns:a="http://schemas.openxmlformats.org/drawingml/2006/main">
          <a:off x="152400" y="47625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Night</a:t>
          </a:r>
        </a:p>
      </cdr:txBody>
    </cdr:sp>
  </cdr:relSizeAnchor>
  <cdr:relSizeAnchor xmlns:cdr="http://schemas.openxmlformats.org/drawingml/2006/chartDrawing">
    <cdr:from>
      <cdr:x>0.21404</cdr:x>
      <cdr:y>0.12727</cdr:y>
    </cdr:from>
    <cdr:to>
      <cdr:x>0.5736</cdr:x>
      <cdr:y>0.22519</cdr:y>
    </cdr:to>
    <cdr:sp macro="" textlink="">
      <cdr:nvSpPr>
        <cdr:cNvPr id="3" name="TextBox 11">
          <a:extLst xmlns:a="http://schemas.openxmlformats.org/drawingml/2006/main">
            <a:ext uri="{FF2B5EF4-FFF2-40B4-BE49-F238E27FC236}">
              <a16:creationId xmlns:a16="http://schemas.microsoft.com/office/drawing/2014/main" id="{18691BCF-B8F0-6D23-F1F3-9B688CB8E9C2}"/>
            </a:ext>
          </a:extLst>
        </cdr:cNvPr>
        <cdr:cNvSpPr txBox="1"/>
      </cdr:nvSpPr>
      <cdr:spPr>
        <a:xfrm xmlns:a="http://schemas.openxmlformats.org/drawingml/2006/main">
          <a:off x="1451610" y="48006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Sunrise</a:t>
          </a:r>
        </a:p>
      </cdr:txBody>
    </cdr:sp>
  </cdr:relSizeAnchor>
  <cdr:relSizeAnchor xmlns:cdr="http://schemas.openxmlformats.org/drawingml/2006/chartDrawing">
    <cdr:from>
      <cdr:x>0.63202</cdr:x>
      <cdr:y>0.12121</cdr:y>
    </cdr:from>
    <cdr:to>
      <cdr:x>0.99157</cdr:x>
      <cdr:y>0.21913</cdr:y>
    </cdr:to>
    <cdr:sp macro="" textlink="">
      <cdr:nvSpPr>
        <cdr:cNvPr id="4" name="TextBox 11">
          <a:extLst xmlns:a="http://schemas.openxmlformats.org/drawingml/2006/main">
            <a:ext uri="{FF2B5EF4-FFF2-40B4-BE49-F238E27FC236}">
              <a16:creationId xmlns:a16="http://schemas.microsoft.com/office/drawing/2014/main" id="{C4E8F775-D4F9-912E-5D25-3C2C3602949F}"/>
            </a:ext>
          </a:extLst>
        </cdr:cNvPr>
        <cdr:cNvSpPr txBox="1"/>
      </cdr:nvSpPr>
      <cdr:spPr>
        <a:xfrm xmlns:a="http://schemas.openxmlformats.org/drawingml/2006/main">
          <a:off x="4286250" y="45720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Sunset</a:t>
          </a:r>
        </a:p>
      </cdr:txBody>
    </cdr:sp>
  </cdr:relSizeAnchor>
  <cdr:relSizeAnchor xmlns:cdr="http://schemas.openxmlformats.org/drawingml/2006/chartDrawing">
    <cdr:from>
      <cdr:x>0.42753</cdr:x>
      <cdr:y>0.12626</cdr:y>
    </cdr:from>
    <cdr:to>
      <cdr:x>0.78708</cdr:x>
      <cdr:y>0.22418</cdr:y>
    </cdr:to>
    <cdr:sp macro="" textlink="">
      <cdr:nvSpPr>
        <cdr:cNvPr id="5" name="TextBox 11">
          <a:extLst xmlns:a="http://schemas.openxmlformats.org/drawingml/2006/main">
            <a:ext uri="{FF2B5EF4-FFF2-40B4-BE49-F238E27FC236}">
              <a16:creationId xmlns:a16="http://schemas.microsoft.com/office/drawing/2014/main" id="{C5B52B8D-F24D-7620-3FAE-7CC3084BE5A4}"/>
            </a:ext>
          </a:extLst>
        </cdr:cNvPr>
        <cdr:cNvSpPr txBox="1"/>
      </cdr:nvSpPr>
      <cdr:spPr>
        <a:xfrm xmlns:a="http://schemas.openxmlformats.org/drawingml/2006/main">
          <a:off x="2899410" y="476250"/>
          <a:ext cx="2438400" cy="369332"/>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fontAlgn="b"/>
          <a:r>
            <a:rPr lang="en-US" sz="1800" b="0" i="0" u="none" strike="noStrike" dirty="0">
              <a:solidFill>
                <a:srgbClr val="000000"/>
              </a:solidFill>
              <a:effectLst/>
              <a:latin typeface="Calibri" panose="020F0502020204030204" pitchFamily="34" charset="0"/>
            </a:rPr>
            <a:t>Other</a:t>
          </a:r>
        </a:p>
      </cdr:txBody>
    </cdr:sp>
  </cdr:relSizeAnchor>
</c:userShapes>
</file>

<file path=ppt/drawings/drawing2.xml><?xml version="1.0" encoding="utf-8"?>
<c:userShapes xmlns:c="http://schemas.openxmlformats.org/drawingml/2006/chart">
  <cdr:relSizeAnchor xmlns:cdr="http://schemas.openxmlformats.org/drawingml/2006/chartDrawing">
    <cdr:from>
      <cdr:x>0.0643</cdr:x>
      <cdr:y>0</cdr:y>
    </cdr:from>
    <cdr:to>
      <cdr:x>0.06431</cdr:x>
      <cdr:y>0.04789</cdr:y>
    </cdr:to>
    <cdr:sp macro="" textlink="">
      <cdr:nvSpPr>
        <cdr:cNvPr id="2" name="TextBox 1">
          <a:extLst xmlns:a="http://schemas.openxmlformats.org/drawingml/2006/main">
            <a:ext uri="{FF2B5EF4-FFF2-40B4-BE49-F238E27FC236}">
              <a16:creationId xmlns:a16="http://schemas.microsoft.com/office/drawing/2014/main" id="{340E6C22-4FEA-4DAE-89EB-5E167DBFD396}"/>
            </a:ext>
          </a:extLst>
        </cdr:cNvPr>
        <cdr:cNvSpPr txBox="1"/>
      </cdr:nvSpPr>
      <cdr:spPr>
        <a:xfrm xmlns:a="http://schemas.openxmlformats.org/drawingml/2006/main">
          <a:off x="831494" y="0"/>
          <a:ext cx="65" cy="246221"/>
        </a:xfrm>
        <a:prstGeom xmlns:a="http://schemas.openxmlformats.org/drawingml/2006/main" prst="rect">
          <a:avLst/>
        </a:prstGeom>
      </cdr:spPr>
      <cdr:txBody>
        <a:bodyPr xmlns:a="http://schemas.openxmlformats.org/drawingml/2006/main" vertOverflow="overflow" horzOverflow="overflow" wrap="none" lIns="0" tIns="0" rIns="0" bIns="0" rtlCol="0">
          <a:spAutoFit/>
        </a:bodyPr>
        <a:lstStyle xmlns:a="http://schemas.openxmlformats.org/drawingml/2006/main"/>
        <a:p xmlns:a="http://schemas.openxmlformats.org/drawingml/2006/main">
          <a:endParaRPr lang="en-US" sz="1600" i="1" dirty="0">
            <a:solidFill>
              <a:srgbClr val="890C58"/>
            </a:solidFill>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7/1/2025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7/1/2025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a:t>
            </a:fld>
            <a:endParaRPr lang="en-US"/>
          </a:p>
        </p:txBody>
      </p:sp>
    </p:spTree>
    <p:extLst>
      <p:ext uri="{BB962C8B-B14F-4D97-AF65-F5344CB8AC3E}">
        <p14:creationId xmlns:p14="http://schemas.microsoft.com/office/powerpoint/2010/main" val="101119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EF926-9B83-41D1-8857-A2021ABF2466}" type="slidenum">
              <a:rPr lang="en-US" smtClean="0"/>
              <a:t>43</a:t>
            </a:fld>
            <a:endParaRPr lang="en-US"/>
          </a:p>
        </p:txBody>
      </p:sp>
    </p:spTree>
    <p:extLst>
      <p:ext uri="{BB962C8B-B14F-4D97-AF65-F5344CB8AC3E}">
        <p14:creationId xmlns:p14="http://schemas.microsoft.com/office/powerpoint/2010/main" val="258131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EF926-9B83-41D1-8857-A2021ABF2466}" type="slidenum">
              <a:rPr lang="en-US" smtClean="0"/>
              <a:t>45</a:t>
            </a:fld>
            <a:endParaRPr lang="en-US"/>
          </a:p>
        </p:txBody>
      </p:sp>
    </p:spTree>
    <p:extLst>
      <p:ext uri="{BB962C8B-B14F-4D97-AF65-F5344CB8AC3E}">
        <p14:creationId xmlns:p14="http://schemas.microsoft.com/office/powerpoint/2010/main" val="4024522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6B639-9EC1-B29A-7AB0-80E126A33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32C44-A836-51CC-82F8-8532E28B0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2B91F-D23C-9D58-8EA5-C6D0685CD0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D38ED0-BBD1-76EB-AC34-73399EF8780A}"/>
              </a:ext>
            </a:extLst>
          </p:cNvPr>
          <p:cNvSpPr>
            <a:spLocks noGrp="1"/>
          </p:cNvSpPr>
          <p:nvPr>
            <p:ph type="sldNum" sz="quarter" idx="5"/>
          </p:nvPr>
        </p:nvSpPr>
        <p:spPr/>
        <p:txBody>
          <a:bodyPr/>
          <a:lstStyle/>
          <a:p>
            <a:fld id="{032EF926-9B83-41D1-8857-A2021ABF2466}" type="slidenum">
              <a:rPr lang="en-US" smtClean="0"/>
              <a:t>59</a:t>
            </a:fld>
            <a:endParaRPr lang="en-US"/>
          </a:p>
        </p:txBody>
      </p:sp>
    </p:spTree>
    <p:extLst>
      <p:ext uri="{BB962C8B-B14F-4D97-AF65-F5344CB8AC3E}">
        <p14:creationId xmlns:p14="http://schemas.microsoft.com/office/powerpoint/2010/main" val="11106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EF926-9B83-41D1-8857-A2021ABF2466}" type="slidenum">
              <a:rPr lang="en-US" smtClean="0"/>
              <a:t>63</a:t>
            </a:fld>
            <a:endParaRPr lang="en-US"/>
          </a:p>
        </p:txBody>
      </p:sp>
    </p:spTree>
    <p:extLst>
      <p:ext uri="{BB962C8B-B14F-4D97-AF65-F5344CB8AC3E}">
        <p14:creationId xmlns:p14="http://schemas.microsoft.com/office/powerpoint/2010/main" val="1906245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AEF43-20E0-5298-9E61-1116BCE80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1083F-1F1F-C374-AFA3-11889F28DD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15239-A894-5CE4-5921-8E48F7ED20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260871-CC8E-E128-2487-542E82A91E7B}"/>
              </a:ext>
            </a:extLst>
          </p:cNvPr>
          <p:cNvSpPr>
            <a:spLocks noGrp="1"/>
          </p:cNvSpPr>
          <p:nvPr>
            <p:ph type="sldNum" sz="quarter" idx="5"/>
          </p:nvPr>
        </p:nvSpPr>
        <p:spPr/>
        <p:txBody>
          <a:bodyPr/>
          <a:lstStyle/>
          <a:p>
            <a:fld id="{032EF926-9B83-41D1-8857-A2021ABF2466}" type="slidenum">
              <a:rPr lang="en-US" smtClean="0"/>
              <a:t>64</a:t>
            </a:fld>
            <a:endParaRPr lang="en-US"/>
          </a:p>
        </p:txBody>
      </p:sp>
    </p:spTree>
    <p:extLst>
      <p:ext uri="{BB962C8B-B14F-4D97-AF65-F5344CB8AC3E}">
        <p14:creationId xmlns:p14="http://schemas.microsoft.com/office/powerpoint/2010/main" val="704879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72613F-3576-4EE9-945C-25503B987A39}" type="slidenum">
              <a:rPr lang="en-US" smtClean="0"/>
              <a:t>5</a:t>
            </a:fld>
            <a:endParaRPr lang="en-US"/>
          </a:p>
        </p:txBody>
      </p:sp>
    </p:spTree>
    <p:extLst>
      <p:ext uri="{BB962C8B-B14F-4D97-AF65-F5344CB8AC3E}">
        <p14:creationId xmlns:p14="http://schemas.microsoft.com/office/powerpoint/2010/main" val="428662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A2A5-1D6F-B828-D2C9-EDEED5049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1A273-FE30-9DBB-6796-9C6BBDA7E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3ED8D-81B9-BDE1-30A8-303EF969FD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D9E9F0B-C99E-0104-D19C-54934E9E957F}"/>
              </a:ext>
            </a:extLst>
          </p:cNvPr>
          <p:cNvSpPr>
            <a:spLocks noGrp="1"/>
          </p:cNvSpPr>
          <p:nvPr>
            <p:ph type="sldNum" sz="quarter" idx="5"/>
          </p:nvPr>
        </p:nvSpPr>
        <p:spPr/>
        <p:txBody>
          <a:bodyPr/>
          <a:lstStyle/>
          <a:p>
            <a:fld id="{F62AC51D-6DAA-4455-8EA7-D54B64909A85}" type="slidenum">
              <a:rPr lang="en-US" smtClean="0"/>
              <a:t>8</a:t>
            </a:fld>
            <a:endParaRPr lang="en-US"/>
          </a:p>
        </p:txBody>
      </p:sp>
    </p:spTree>
    <p:extLst>
      <p:ext uri="{BB962C8B-B14F-4D97-AF65-F5344CB8AC3E}">
        <p14:creationId xmlns:p14="http://schemas.microsoft.com/office/powerpoint/2010/main" val="84398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AC51D-6DAA-4455-8EA7-D54B64909A85}" type="slidenum">
              <a:rPr lang="en-US" smtClean="0"/>
              <a:t>14</a:t>
            </a:fld>
            <a:endParaRPr lang="en-US"/>
          </a:p>
        </p:txBody>
      </p:sp>
    </p:spTree>
    <p:extLst>
      <p:ext uri="{BB962C8B-B14F-4D97-AF65-F5344CB8AC3E}">
        <p14:creationId xmlns:p14="http://schemas.microsoft.com/office/powerpoint/2010/main" val="295383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6E4C2-F73D-B2DF-0D2A-DA2573FD8C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E86E6-F93D-D5E6-0A17-37AC30F7D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A8B6A-2044-DC79-8054-A3643B62EA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50C066-719C-0909-47DB-A339E21F21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AC51D-6DAA-4455-8EA7-D54B64909A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4898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E673E-CF9C-42BB-BC1C-BB15B6A8C1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69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2EF926-9B83-41D1-8857-A2021ABF2466}" type="slidenum">
              <a:rPr lang="en-US" smtClean="0"/>
              <a:t>32</a:t>
            </a:fld>
            <a:endParaRPr lang="en-US"/>
          </a:p>
        </p:txBody>
      </p:sp>
    </p:spTree>
    <p:extLst>
      <p:ext uri="{BB962C8B-B14F-4D97-AF65-F5344CB8AC3E}">
        <p14:creationId xmlns:p14="http://schemas.microsoft.com/office/powerpoint/2010/main" val="1101819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2AC51D-6DAA-4455-8EA7-D54B64909A85}" type="slidenum">
              <a:rPr lang="en-US" smtClean="0"/>
              <a:t>36</a:t>
            </a:fld>
            <a:endParaRPr lang="en-US"/>
          </a:p>
        </p:txBody>
      </p:sp>
    </p:spTree>
    <p:extLst>
      <p:ext uri="{BB962C8B-B14F-4D97-AF65-F5344CB8AC3E}">
        <p14:creationId xmlns:p14="http://schemas.microsoft.com/office/powerpoint/2010/main" val="268200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72613F-3576-4EE9-945C-25503B987A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025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Footer text goes here.</a:t>
            </a:r>
          </a:p>
        </p:txBody>
      </p:sp>
      <p:sp>
        <p:nvSpPr>
          <p:cNvPr id="4" name="Slide Number Placeholder 3"/>
          <p:cNvSpPr>
            <a:spLocks noGrp="1"/>
          </p:cNvSpPr>
          <p:nvPr>
            <p:ph type="sldNum" sz="quarter" idx="11"/>
          </p:nvPr>
        </p:nvSpPr>
        <p:spPr/>
        <p:txBody>
          <a:bodyPr/>
          <a:lstStyle/>
          <a:p>
            <a:fld id="{1D93BD3E-1E9A-4970-A6F7-E7AC52762E0C}" type="slidenum">
              <a:rPr lang="en-US" smtClean="0"/>
              <a:pPr/>
              <a:t>‹#›</a:t>
            </a:fld>
            <a:endParaRPr lang="en-US"/>
          </a:p>
        </p:txBody>
      </p:sp>
      <p:sp>
        <p:nvSpPr>
          <p:cNvPr id="5" name="Content Placeholder 4"/>
          <p:cNvSpPr>
            <a:spLocks noGrp="1"/>
          </p:cNvSpPr>
          <p:nvPr>
            <p:ph sz="half" idx="1"/>
          </p:nvPr>
        </p:nvSpPr>
        <p:spPr>
          <a:xfrm>
            <a:off x="628650" y="990601"/>
            <a:ext cx="3886200" cy="4800600"/>
          </a:xfrm>
          <a:prstGeom prst="rect">
            <a:avLst/>
          </a:prstGeom>
        </p:spPr>
        <p:txBody>
          <a:bodyPr/>
          <a:lstStyle>
            <a:lvl1pPr>
              <a:defRPr sz="1800">
                <a:solidFill>
                  <a:schemeClr val="tx2"/>
                </a:solidFill>
              </a:defRPr>
            </a:lvl1pPr>
          </a:lstStyle>
          <a:p>
            <a:endParaRPr lang="en-US"/>
          </a:p>
        </p:txBody>
      </p:sp>
      <p:sp>
        <p:nvSpPr>
          <p:cNvPr id="6" name="Content Placeholder 5"/>
          <p:cNvSpPr>
            <a:spLocks noGrp="1"/>
          </p:cNvSpPr>
          <p:nvPr>
            <p:ph sz="half" idx="2"/>
          </p:nvPr>
        </p:nvSpPr>
        <p:spPr>
          <a:xfrm>
            <a:off x="4629150" y="990601"/>
            <a:ext cx="3886200" cy="4800600"/>
          </a:xfrm>
          <a:prstGeom prst="rect">
            <a:avLst/>
          </a:prstGeom>
        </p:spPr>
        <p:txBody>
          <a:bodyPr/>
          <a:lstStyle>
            <a:lvl1pPr>
              <a:defRPr sz="1800">
                <a:solidFill>
                  <a:schemeClr val="tx2"/>
                </a:solidFill>
              </a:defRPr>
            </a:lvl1pPr>
          </a:lstStyle>
          <a:p>
            <a:endParaRPr lang="en-US"/>
          </a:p>
        </p:txBody>
      </p:sp>
      <p:sp>
        <p:nvSpPr>
          <p:cNvPr id="7" name="Title 1"/>
          <p:cNvSpPr>
            <a:spLocks noGrp="1"/>
          </p:cNvSpPr>
          <p:nvPr>
            <p:ph type="title"/>
          </p:nvPr>
        </p:nvSpPr>
        <p:spPr>
          <a:xfrm>
            <a:off x="381000" y="243682"/>
            <a:ext cx="8458200" cy="518318"/>
          </a:xfrm>
          <a:prstGeom prst="rect">
            <a:avLst/>
          </a:prstGeom>
        </p:spPr>
        <p:txBody>
          <a:bodyPr/>
          <a:lstStyle>
            <a:lvl1pPr algn="l">
              <a:defRPr sz="2100" b="1">
                <a:solidFill>
                  <a:schemeClr val="accent1"/>
                </a:solidFill>
              </a:defRPr>
            </a:lvl1pPr>
          </a:lstStyle>
          <a:p>
            <a:r>
              <a:rPr lang="en-US"/>
              <a:t>Click to edit Master title style</a:t>
            </a:r>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63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1350" b="1">
                <a:solidFill>
                  <a:schemeClr val="accent1"/>
                </a:solidFill>
              </a:defRPr>
            </a:lvl1pPr>
          </a:lstStyle>
          <a:p>
            <a:r>
              <a:rPr lang="en-US"/>
              <a:t>Click to edit Master title style</a:t>
            </a:r>
          </a:p>
        </p:txBody>
      </p:sp>
      <p:sp>
        <p:nvSpPr>
          <p:cNvPr id="7" name="Rectangle 6"/>
          <p:cNvSpPr/>
          <p:nvPr/>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cxnSp>
        <p:nvCxnSpPr>
          <p:cNvPr id="5" name="Straight Connector 4"/>
          <p:cNvCxnSpPr/>
          <p:nvPr/>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2F5400B3-30FC-250E-0E40-F769CD495FA7}"/>
              </a:ext>
            </a:extLst>
          </p:cNvPr>
          <p:cNvSpPr>
            <a:spLocks noGrp="1"/>
          </p:cNvSpPr>
          <p:nvPr>
            <p:ph type="sldNum" sz="quarter" idx="4"/>
          </p:nvPr>
        </p:nvSpPr>
        <p:spPr>
          <a:xfrm>
            <a:off x="8534404" y="6561138"/>
            <a:ext cx="485231" cy="220662"/>
          </a:xfrm>
          <a:prstGeom prst="rect">
            <a:avLst/>
          </a:prstGeom>
        </p:spPr>
        <p:txBody>
          <a:bodyPr vert="horz" lIns="91440" tIns="45720" rIns="91440" bIns="45720" rtlCol="0" anchor="ctr"/>
          <a:lstStyle>
            <a:lvl1pPr algn="ctr">
              <a:defRPr sz="1200">
                <a:solidFill>
                  <a:schemeClr val="bg2">
                    <a:lumMod val="50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414338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4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855408"/>
            <a:ext cx="8534400" cy="5064627"/>
          </a:xfrm>
          <a:prstGeom prst="rect">
            <a:avLst/>
          </a:prstGeom>
        </p:spPr>
        <p:txBody>
          <a:bodyPr/>
          <a:lstStyle>
            <a:lvl1pPr>
              <a:defRPr sz="1350" baseline="0">
                <a:solidFill>
                  <a:schemeClr val="tx2"/>
                </a:solidFill>
              </a:defRPr>
            </a:lvl1pPr>
            <a:lvl2pPr>
              <a:defRPr sz="1350" baseline="0">
                <a:solidFill>
                  <a:schemeClr val="tx2"/>
                </a:solidFill>
              </a:defRPr>
            </a:lvl2pPr>
            <a:lvl3pPr>
              <a:defRPr sz="1200" baseline="0">
                <a:solidFill>
                  <a:schemeClr val="tx2"/>
                </a:solidFill>
              </a:defRPr>
            </a:lvl3pPr>
            <a:lvl4pPr>
              <a:defRPr sz="1200" baseline="0">
                <a:solidFill>
                  <a:schemeClr val="tx2"/>
                </a:solidFill>
              </a:defRPr>
            </a:lvl4pPr>
            <a:lvl5pPr>
              <a:defRPr sz="105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FFFFFF"/>
              </a:solidFill>
            </a:endParaRPr>
          </a:p>
        </p:txBody>
      </p:sp>
      <p:sp>
        <p:nvSpPr>
          <p:cNvPr id="8"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219768" y="6553202"/>
            <a:ext cx="457200" cy="212725"/>
          </a:xfrm>
          <a:prstGeom prst="rect">
            <a:avLst/>
          </a:prstGeom>
        </p:spPr>
        <p:txBody>
          <a:bodyPr vert="horz" lIns="91440" tIns="45720" rIns="91440" bIns="45720" rtlCol="0" anchor="ctr"/>
          <a:lstStyle>
            <a:lvl1pPr algn="ctr">
              <a:defRPr sz="1000">
                <a:solidFill>
                  <a:schemeClr val="accent2"/>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45171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574457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990600"/>
            <a:ext cx="8534400" cy="5052221"/>
          </a:xfrm>
          <a:prstGeom prst="rect">
            <a:avLst/>
          </a:prstGeom>
        </p:spPr>
        <p:txBody>
          <a:bodyPr/>
          <a:lstStyle>
            <a:lvl1pPr>
              <a:defRPr sz="2600">
                <a:solidFill>
                  <a:schemeClr val="tx2"/>
                </a:solidFill>
              </a:defRPr>
            </a:lvl1pPr>
            <a:lvl2pPr>
              <a:defRPr sz="2400">
                <a:solidFill>
                  <a:schemeClr val="tx2"/>
                </a:solidFill>
              </a:defRPr>
            </a:lvl2pPr>
            <a:lvl3pPr>
              <a:defRPr sz="2200">
                <a:solidFill>
                  <a:schemeClr val="tx2"/>
                </a:solidFill>
              </a:defRPr>
            </a:lvl3pPr>
            <a:lvl4pPr>
              <a:defRPr sz="2100">
                <a:solidFill>
                  <a:schemeClr val="tx2"/>
                </a:solidFill>
              </a:defRPr>
            </a:lvl4pPr>
            <a:lvl5pP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2743200" y="6553200"/>
            <a:ext cx="4038600" cy="228600"/>
          </a:xfrm>
        </p:spPr>
        <p:txBody>
          <a:bodyPr/>
          <a:lstStyle/>
          <a:p>
            <a:r>
              <a:rPr lang="en-US"/>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2790084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Footer text goes here.</a:t>
            </a:r>
          </a:p>
        </p:txBody>
      </p:sp>
      <p:sp>
        <p:nvSpPr>
          <p:cNvPr id="4" name="Slide Number Placeholder 3"/>
          <p:cNvSpPr>
            <a:spLocks noGrp="1"/>
          </p:cNvSpPr>
          <p:nvPr>
            <p:ph type="sldNum" sz="quarter" idx="11"/>
          </p:nvPr>
        </p:nvSpPr>
        <p:spPr/>
        <p:txBody>
          <a:bodyPr/>
          <a:lstStyle/>
          <a:p>
            <a:fld id="{1D93BD3E-1E9A-4970-A6F7-E7AC52762E0C}" type="slidenum">
              <a:rPr lang="en-US" smtClean="0"/>
              <a:pPr/>
              <a:t>‹#›</a:t>
            </a:fld>
            <a:endParaRPr lang="en-US"/>
          </a:p>
        </p:txBody>
      </p:sp>
      <p:sp>
        <p:nvSpPr>
          <p:cNvPr id="5" name="Content Placeholder 4"/>
          <p:cNvSpPr>
            <a:spLocks noGrp="1"/>
          </p:cNvSpPr>
          <p:nvPr>
            <p:ph sz="half" idx="1"/>
          </p:nvPr>
        </p:nvSpPr>
        <p:spPr>
          <a:xfrm>
            <a:off x="628650" y="990601"/>
            <a:ext cx="3886200" cy="4800600"/>
          </a:xfrm>
          <a:prstGeom prst="rect">
            <a:avLst/>
          </a:prstGeom>
        </p:spPr>
        <p:txBody>
          <a:bodyPr/>
          <a:lstStyle>
            <a:lvl1pPr>
              <a:defRPr sz="2400">
                <a:solidFill>
                  <a:schemeClr val="tx2"/>
                </a:solidFill>
              </a:defRPr>
            </a:lvl1pPr>
          </a:lstStyle>
          <a:p>
            <a:endParaRPr lang="en-US"/>
          </a:p>
        </p:txBody>
      </p:sp>
      <p:sp>
        <p:nvSpPr>
          <p:cNvPr id="6" name="Content Placeholder 5"/>
          <p:cNvSpPr>
            <a:spLocks noGrp="1"/>
          </p:cNvSpPr>
          <p:nvPr>
            <p:ph sz="half" idx="2"/>
          </p:nvPr>
        </p:nvSpPr>
        <p:spPr>
          <a:xfrm>
            <a:off x="4629150" y="990601"/>
            <a:ext cx="3886200" cy="4800600"/>
          </a:xfrm>
          <a:prstGeom prst="rect">
            <a:avLst/>
          </a:prstGeom>
        </p:spPr>
        <p:txBody>
          <a:bodyPr/>
          <a:lstStyle>
            <a:lvl1pPr>
              <a:defRPr sz="2400">
                <a:solidFill>
                  <a:schemeClr val="tx2"/>
                </a:solidFill>
              </a:defRPr>
            </a:lvl1pPr>
          </a:lstStyle>
          <a:p>
            <a:endParaRPr lang="en-US"/>
          </a:p>
        </p:txBody>
      </p:sp>
      <p:sp>
        <p:nvSpPr>
          <p:cNvPr id="7"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a:t>Click to edit Master title style</a:t>
            </a:r>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6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solidFill>
                  <a:schemeClr val="bg2">
                    <a:lumMod val="50000"/>
                  </a:schemeClr>
                </a:solidFill>
              </a:defRPr>
            </a:lvl1pPr>
          </a:lstStyle>
          <a:p>
            <a:fld id="{1D93BD3E-1E9A-4970-A6F7-E7AC52762E0C}" type="slidenum">
              <a:rPr lang="en-US" smtClean="0"/>
              <a:pPr/>
              <a:t>‹#›</a:t>
            </a:fld>
            <a:endParaRPr lang="en-US"/>
          </a:p>
        </p:txBody>
      </p:sp>
      <p:sp>
        <p:nvSpPr>
          <p:cNvPr id="8" name="Rectangle 7"/>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cxnSp>
        <p:nvCxnSpPr>
          <p:cNvPr id="9" name="Straight Connector 8"/>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3"/>
          </p:nvPr>
        </p:nvSpPr>
        <p:spPr>
          <a:xfrm>
            <a:off x="4636008" y="863346"/>
            <a:ext cx="4206240" cy="5064627"/>
          </a:xfrm>
          <a:prstGeom prst="rect">
            <a:avLst/>
          </a:prstGeom>
        </p:spPr>
        <p:txBody>
          <a:bodyPr/>
          <a:lstStyle>
            <a:lvl1pPr>
              <a:defRPr sz="18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
          </p:nvPr>
        </p:nvSpPr>
        <p:spPr>
          <a:xfrm>
            <a:off x="304800" y="855406"/>
            <a:ext cx="4206240" cy="5064627"/>
          </a:xfrm>
          <a:prstGeom prst="rect">
            <a:avLst/>
          </a:prstGeom>
        </p:spPr>
        <p:txBody>
          <a:bodyPr/>
          <a:lstStyle>
            <a:lvl1pPr>
              <a:defRPr sz="1800"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381000" y="243682"/>
            <a:ext cx="8458200" cy="518318"/>
          </a:xfrm>
          <a:prstGeom prst="rect">
            <a:avLst/>
          </a:prstGeom>
        </p:spPr>
        <p:txBody>
          <a:bodyPr/>
          <a:lstStyle>
            <a:lvl1pPr algn="l">
              <a:defRPr sz="3200" b="1">
                <a:solidFill>
                  <a:schemeClr val="accent1"/>
                </a:solidFill>
              </a:defRPr>
            </a:lvl1pPr>
          </a:lstStyle>
          <a:p>
            <a:r>
              <a:rPr lang="en-US"/>
              <a:t>Click to edit Master title style</a:t>
            </a:r>
          </a:p>
        </p:txBody>
      </p:sp>
      <p:sp>
        <p:nvSpPr>
          <p:cNvPr id="13" name="Footer Placeholder 4"/>
          <p:cNvSpPr>
            <a:spLocks noGrp="1"/>
          </p:cNvSpPr>
          <p:nvPr>
            <p:ph type="ftr" sz="quarter" idx="11"/>
          </p:nvPr>
        </p:nvSpPr>
        <p:spPr>
          <a:xfrm>
            <a:off x="2743200" y="6553200"/>
            <a:ext cx="4038600" cy="228600"/>
          </a:xfrm>
        </p:spPr>
        <p:txBody>
          <a:bodyPr/>
          <a:lstStyle/>
          <a:p>
            <a:r>
              <a:rPr lang="en-US">
                <a:solidFill>
                  <a:prstClr val="black">
                    <a:tint val="75000"/>
                  </a:prstClr>
                </a:solidFill>
              </a:rPr>
              <a:t>Footer text goes here.</a:t>
            </a:r>
          </a:p>
        </p:txBody>
      </p:sp>
    </p:spTree>
    <p:extLst>
      <p:ext uri="{BB962C8B-B14F-4D97-AF65-F5344CB8AC3E}">
        <p14:creationId xmlns:p14="http://schemas.microsoft.com/office/powerpoint/2010/main" val="3609067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prstClr val="black">
                    <a:tint val="75000"/>
                  </a:prstClr>
                </a:solidFill>
              </a:rPr>
              <a:t>Footer text goes here.</a:t>
            </a:r>
          </a:p>
        </p:txBody>
      </p:sp>
      <p:sp>
        <p:nvSpPr>
          <p:cNvPr id="7" name="Slide Number Placeholder 5"/>
          <p:cNvSpPr>
            <a:spLocks noGrp="1"/>
          </p:cNvSpPr>
          <p:nvPr>
            <p:ph type="sldNum" sz="quarter" idx="4"/>
          </p:nvPr>
        </p:nvSpPr>
        <p:spPr>
          <a:xfrm>
            <a:off x="8540319" y="6569075"/>
            <a:ext cx="457200" cy="212725"/>
          </a:xfrm>
          <a:prstGeom prst="rect">
            <a:avLst/>
          </a:prstGeom>
        </p:spPr>
        <p:txBody>
          <a:bodyPr vert="horz" lIns="91440" tIns="45720" rIns="91440" bIns="45720" rtlCol="0" anchor="ctr"/>
          <a:lstStyle>
            <a:lvl1pPr algn="ctr">
              <a:defRPr sz="1200">
                <a:solidFill>
                  <a:schemeClr val="bg2">
                    <a:lumMod val="50000"/>
                  </a:schemeClr>
                </a:solidFill>
              </a:defRPr>
            </a:lvl1pPr>
          </a:lstStyle>
          <a:p>
            <a:fld id="{1D93BD3E-1E9A-4970-A6F7-E7AC52762E0C}" type="slidenum">
              <a:rPr lang="en-US" smtClean="0"/>
              <a:pPr/>
              <a:t>‹#›</a:t>
            </a:fld>
            <a:endParaRPr lang="en-US"/>
          </a:p>
        </p:txBody>
      </p:sp>
      <p:cxnSp>
        <p:nvCxnSpPr>
          <p:cNvPr id="8" name="Straight Connector 7"/>
          <p:cNvCxnSpPr/>
          <p:nvPr userDrawn="1"/>
        </p:nvCxnSpPr>
        <p:spPr>
          <a:xfrm>
            <a:off x="1428750" y="2625326"/>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428750" y="4232673"/>
            <a:ext cx="62865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6"/>
          </p:nvPr>
        </p:nvSpPr>
        <p:spPr>
          <a:xfrm>
            <a:off x="1428750" y="2895600"/>
            <a:ext cx="6286500" cy="990600"/>
          </a:xfrm>
          <a:prstGeom prst="rect">
            <a:avLst/>
          </a:prstGeom>
        </p:spPr>
        <p:txBody>
          <a:bodyPr/>
          <a:lstStyle>
            <a:lvl1pPr marL="0" indent="0" algn="ctr">
              <a:buNone/>
              <a:defRPr sz="3200" b="1" cap="small" baseline="0">
                <a:solidFill>
                  <a:schemeClr val="tx2"/>
                </a:solidFill>
              </a:defRPr>
            </a:lvl1pPr>
            <a:lvl2pPr>
              <a:defRPr sz="1800" baseline="0">
                <a:solidFill>
                  <a:schemeClr val="tx2"/>
                </a:solidFill>
              </a:defRPr>
            </a:lvl2pPr>
            <a:lvl3pPr>
              <a:defRPr sz="1600" baseline="0">
                <a:solidFill>
                  <a:schemeClr val="tx2"/>
                </a:solidFill>
              </a:defRPr>
            </a:lvl3pPr>
            <a:lvl4pPr>
              <a:defRPr sz="1600" baseline="0">
                <a:solidFill>
                  <a:schemeClr val="tx2"/>
                </a:solidFill>
              </a:defRPr>
            </a:lvl4pPr>
            <a:lvl5pPr>
              <a:defRPr sz="1400" baseline="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537430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lvl1pP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Footer text goes here.</a:t>
            </a:r>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bg2">
                    <a:lumMod val="50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75400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100" b="1">
                <a:solidFill>
                  <a:schemeClr val="accent1"/>
                </a:solidFill>
              </a:defRPr>
            </a:lvl1pPr>
          </a:lstStyle>
          <a:p>
            <a:r>
              <a:rPr lang="en-US"/>
              <a:t>Click to edit Master title style</a:t>
            </a:r>
          </a:p>
        </p:txBody>
      </p:sp>
      <p:sp>
        <p:nvSpPr>
          <p:cNvPr id="3" name="Content Placeholder 2"/>
          <p:cNvSpPr>
            <a:spLocks noGrp="1"/>
          </p:cNvSpPr>
          <p:nvPr>
            <p:ph idx="1"/>
          </p:nvPr>
        </p:nvSpPr>
        <p:spPr>
          <a:xfrm>
            <a:off x="304800" y="990601"/>
            <a:ext cx="8534400" cy="5052221"/>
          </a:xfrm>
          <a:prstGeom prst="rect">
            <a:avLst/>
          </a:prstGeom>
        </p:spPr>
        <p:txBody>
          <a:bodyPr/>
          <a:lstStyle>
            <a:lvl1pPr>
              <a:defRPr sz="1950">
                <a:solidFill>
                  <a:schemeClr val="tx2"/>
                </a:solidFill>
              </a:defRPr>
            </a:lvl1pPr>
            <a:lvl2pPr>
              <a:defRPr sz="1800">
                <a:solidFill>
                  <a:schemeClr val="tx2"/>
                </a:solidFill>
              </a:defRPr>
            </a:lvl2pPr>
            <a:lvl3pPr>
              <a:defRPr sz="1650">
                <a:solidFill>
                  <a:schemeClr val="tx2"/>
                </a:solidFill>
              </a:defRPr>
            </a:lvl3pPr>
            <a:lvl4pPr>
              <a:defRPr sz="1575">
                <a:solidFill>
                  <a:schemeClr val="tx2"/>
                </a:solidFill>
              </a:defRPr>
            </a:lvl4pPr>
            <a:lvl5pPr>
              <a:defRPr sz="15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p:cNvSpPr>
            <a:spLocks noGrp="1"/>
          </p:cNvSpPr>
          <p:nvPr>
            <p:ph type="ftr" sz="quarter" idx="11"/>
          </p:nvPr>
        </p:nvSpPr>
        <p:spPr>
          <a:xfrm>
            <a:off x="2743200" y="6553200"/>
            <a:ext cx="4038600" cy="228600"/>
          </a:xfrm>
        </p:spPr>
        <p:txBody>
          <a:bodyPr/>
          <a:lstStyle/>
          <a:p>
            <a:r>
              <a:rPr lang="en-US"/>
              <a:t>Footer text goes here.</a:t>
            </a:r>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bg2">
                    <a:lumMod val="50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4049384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 id="214748367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 text goes here.</a:t>
            </a: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a:solidFill>
                  <a:schemeClr val="tx2"/>
                </a:solidFill>
              </a:rPr>
              <a:t>PUBLIC</a:t>
            </a:r>
            <a:endParaRPr lang="en-US" sz="1000" b="1">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4" r:id="rId4"/>
    <p:sldLayoutId id="2147483666"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Footer text goes here.</a:t>
            </a:r>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2"/>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6" y="6553201"/>
            <a:ext cx="707325" cy="207749"/>
          </a:xfrm>
          <a:prstGeom prst="rect">
            <a:avLst/>
          </a:prstGeom>
          <a:noFill/>
        </p:spPr>
        <p:txBody>
          <a:bodyPr wrap="square" rtlCol="0">
            <a:spAutoFit/>
          </a:bodyPr>
          <a:lstStyle/>
          <a:p>
            <a:pPr algn="l"/>
            <a:r>
              <a:rPr lang="en-US" sz="750" b="1" baseline="0">
                <a:solidFill>
                  <a:schemeClr val="tx2"/>
                </a:solidFill>
              </a:rPr>
              <a:t>PUBLIC</a:t>
            </a:r>
            <a:endParaRPr lang="en-US" sz="750" b="1">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bg2">
                    <a:lumMod val="50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9679150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2.emf"/></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interchange.puc.texas.gov/search/documents/?controlNumber=55845&amp;itemNumber=46" TargetMode="External"/><Relationship Id="rId2" Type="http://schemas.openxmlformats.org/officeDocument/2006/relationships/hyperlink" Target="https://www.ercot.com/files/docs/2024/10/07/ERCOT-Ancillary-Services-Study-Final-White-Paper.pdf"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81400" y="2133600"/>
            <a:ext cx="5029200" cy="3539430"/>
          </a:xfrm>
          <a:prstGeom prst="rect">
            <a:avLst/>
          </a:prstGeom>
          <a:noFill/>
        </p:spPr>
        <p:txBody>
          <a:bodyPr wrap="square" rtlCol="0">
            <a:spAutoFit/>
          </a:bodyPr>
          <a:lstStyle/>
          <a:p>
            <a:r>
              <a:rPr lang="en-US" sz="2800" b="1">
                <a:solidFill>
                  <a:schemeClr val="tx2"/>
                </a:solidFill>
              </a:rPr>
              <a:t>Review of 2026 AS Methodology Probabilistic Quantities and Sensitivities  </a:t>
            </a:r>
            <a:endParaRPr lang="en-US" sz="2000" b="1">
              <a:solidFill>
                <a:schemeClr val="tx2"/>
              </a:solidFill>
            </a:endParaRPr>
          </a:p>
          <a:p>
            <a:endParaRPr lang="en-US" sz="2000" b="1">
              <a:solidFill>
                <a:schemeClr val="tx2"/>
              </a:solidFill>
            </a:endParaRPr>
          </a:p>
          <a:p>
            <a:pPr eaLnBrk="1" hangingPunct="1"/>
            <a:r>
              <a:rPr lang="en-US" altLang="en-US" sz="2000">
                <a:solidFill>
                  <a:schemeClr val="tx2"/>
                </a:solidFill>
              </a:rPr>
              <a:t>ERCOT Staff</a:t>
            </a:r>
          </a:p>
          <a:p>
            <a:pPr eaLnBrk="1" hangingPunct="1"/>
            <a:r>
              <a:rPr lang="en-US" altLang="en-US" sz="2000">
                <a:solidFill>
                  <a:schemeClr val="tx2"/>
                </a:solidFill>
              </a:rPr>
              <a:t>ERCOT Operations Analysis</a:t>
            </a:r>
          </a:p>
          <a:p>
            <a:endParaRPr lang="en-US" sz="2000" b="1">
              <a:solidFill>
                <a:schemeClr val="tx2"/>
              </a:solidFill>
            </a:endParaRPr>
          </a:p>
          <a:p>
            <a:endParaRPr lang="en-US" sz="2000" b="1">
              <a:solidFill>
                <a:schemeClr val="tx2"/>
              </a:solidFill>
            </a:endParaRPr>
          </a:p>
          <a:p>
            <a:r>
              <a:rPr kumimoji="0" lang="en-US" sz="2000" b="1" i="0" u="none" strike="noStrike" kern="1200" cap="none" spc="0" normalizeH="0" baseline="0" noProof="0">
                <a:ln>
                  <a:noFill/>
                </a:ln>
                <a:solidFill>
                  <a:srgbClr val="5B6770"/>
                </a:solidFill>
                <a:effectLst/>
                <a:uLnTx/>
                <a:uFillTx/>
                <a:latin typeface="Arial" panose="020B0604020202020204"/>
                <a:ea typeface="+mn-ea"/>
                <a:cs typeface="+mn-cs"/>
              </a:rPr>
              <a:t>Probabilistic Workshop # 2</a:t>
            </a:r>
            <a:endParaRPr lang="en-US" sz="2000" b="1">
              <a:solidFill>
                <a:schemeClr val="tx2"/>
              </a:solidFill>
            </a:endParaRPr>
          </a:p>
          <a:p>
            <a:r>
              <a:rPr lang="en-US" sz="2000" b="1">
                <a:solidFill>
                  <a:schemeClr val="tx2"/>
                </a:solidFill>
              </a:rPr>
              <a:t>June 30, 2025</a:t>
            </a:r>
          </a:p>
        </p:txBody>
      </p:sp>
    </p:spTree>
    <p:extLst>
      <p:ext uri="{BB962C8B-B14F-4D97-AF65-F5344CB8AC3E}">
        <p14:creationId xmlns:p14="http://schemas.microsoft.com/office/powerpoint/2010/main" val="3676918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0956-2212-B5B0-B736-4F8B9793308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FA81DC3-7676-89A6-315D-04A74396FB2F}"/>
              </a:ext>
            </a:extLst>
          </p:cNvPr>
          <p:cNvSpPr>
            <a:spLocks noGrp="1"/>
          </p:cNvSpPr>
          <p:nvPr>
            <p:ph type="title"/>
          </p:nvPr>
        </p:nvSpPr>
        <p:spPr>
          <a:xfrm>
            <a:off x="381000" y="243682"/>
            <a:ext cx="8458200" cy="745148"/>
          </a:xfrm>
        </p:spPr>
        <p:txBody>
          <a:bodyPr lIns="91440" tIns="45720" rIns="91440" bIns="45720" anchor="t">
            <a:normAutofit/>
          </a:bodyPr>
          <a:lstStyle/>
          <a:p>
            <a:pPr>
              <a:lnSpc>
                <a:spcPct val="90000"/>
              </a:lnSpc>
            </a:pPr>
            <a:r>
              <a:rPr lang="en-US" sz="3000">
                <a:cs typeface="Arial"/>
              </a:rPr>
              <a:t>Monte Carlo Resampling (cont'd...)</a:t>
            </a:r>
          </a:p>
        </p:txBody>
      </p:sp>
      <p:sp>
        <p:nvSpPr>
          <p:cNvPr id="4" name="Slide Number Placeholder 3">
            <a:extLst>
              <a:ext uri="{FF2B5EF4-FFF2-40B4-BE49-F238E27FC236}">
                <a16:creationId xmlns:a16="http://schemas.microsoft.com/office/drawing/2014/main" id="{90DE8FC7-677D-B372-22E0-E51509BC35D4}"/>
              </a:ext>
            </a:extLst>
          </p:cNvPr>
          <p:cNvSpPr>
            <a:spLocks noGrp="1"/>
          </p:cNvSpPr>
          <p:nvPr>
            <p:ph type="sldNum" sz="quarter" idx="4"/>
          </p:nvPr>
        </p:nvSpPr>
        <p:spPr>
          <a:xfrm>
            <a:off x="8476622" y="6614318"/>
            <a:ext cx="457200" cy="212725"/>
          </a:xfrm>
        </p:spPr>
        <p:txBody>
          <a:bodyPr anchor="ctr">
            <a:normAutofit fontScale="85000" lnSpcReduction="20000"/>
          </a:bodyPr>
          <a:lstStyle/>
          <a:p>
            <a:pPr>
              <a:lnSpc>
                <a:spcPct val="90000"/>
              </a:lnSpc>
              <a:spcAft>
                <a:spcPts val="600"/>
              </a:spcAft>
            </a:pPr>
            <a:fld id="{1D93BD3E-1E9A-4970-A6F7-E7AC52762E0C}" type="slidenum">
              <a:rPr lang="en-US" sz="1300" smtClean="0"/>
              <a:pPr>
                <a:lnSpc>
                  <a:spcPct val="90000"/>
                </a:lnSpc>
                <a:spcAft>
                  <a:spcPts val="600"/>
                </a:spcAft>
              </a:pPr>
              <a:t>10</a:t>
            </a:fld>
            <a:endParaRPr lang="en-US" sz="800"/>
          </a:p>
        </p:txBody>
      </p:sp>
      <p:sp>
        <p:nvSpPr>
          <p:cNvPr id="11" name="TextBox 10">
            <a:extLst>
              <a:ext uri="{FF2B5EF4-FFF2-40B4-BE49-F238E27FC236}">
                <a16:creationId xmlns:a16="http://schemas.microsoft.com/office/drawing/2014/main" id="{2442AD67-8A49-E598-5AE9-275FF6C547B7}"/>
              </a:ext>
            </a:extLst>
          </p:cNvPr>
          <p:cNvSpPr txBox="1"/>
          <p:nvPr/>
        </p:nvSpPr>
        <p:spPr>
          <a:xfrm>
            <a:off x="5383897" y="1175472"/>
            <a:ext cx="3456624" cy="3662541"/>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a:solidFill>
                  <a:schemeClr val="tx2"/>
                </a:solidFill>
              </a:rPr>
              <a:t>A single dataset (scatter) with a best-fit regression line (in blue).</a:t>
            </a: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Each gray line is a regression line created from a resampled data</a:t>
            </a:r>
            <a:endParaRPr lang="en-US">
              <a:solidFill>
                <a:schemeClr val="tx2"/>
              </a:solidFill>
              <a:cs typeface="Arial"/>
            </a:endParaRP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The spread of the gray lines illustrates how the best fit line can vary</a:t>
            </a:r>
            <a:endParaRPr lang="en-US">
              <a:solidFill>
                <a:schemeClr val="tx2"/>
              </a:solidFill>
              <a:cs typeface="Arial"/>
            </a:endParaRPr>
          </a:p>
          <a:p>
            <a:pPr marL="0" lvl="1"/>
            <a:endParaRPr lang="en-US">
              <a:solidFill>
                <a:schemeClr val="tx2"/>
              </a:solidFill>
              <a:cs typeface="Arial"/>
            </a:endParaRPr>
          </a:p>
          <a:p>
            <a:pPr marL="285750" indent="-285750">
              <a:buFont typeface="Wingdings"/>
              <a:buChar char="§"/>
            </a:pPr>
            <a:endParaRPr lang="en-US" sz="1600" b="1">
              <a:solidFill>
                <a:schemeClr val="tx2"/>
              </a:solidFill>
              <a:cs typeface="Arial"/>
            </a:endParaRPr>
          </a:p>
        </p:txBody>
      </p:sp>
      <p:sp>
        <p:nvSpPr>
          <p:cNvPr id="2" name="TextBox 1">
            <a:extLst>
              <a:ext uri="{FF2B5EF4-FFF2-40B4-BE49-F238E27FC236}">
                <a16:creationId xmlns:a16="http://schemas.microsoft.com/office/drawing/2014/main" id="{704E54D4-18A5-15F2-02F4-CA673BF8812F}"/>
              </a:ext>
            </a:extLst>
          </p:cNvPr>
          <p:cNvSpPr txBox="1"/>
          <p:nvPr/>
        </p:nvSpPr>
        <p:spPr>
          <a:xfrm>
            <a:off x="550473" y="804204"/>
            <a:ext cx="29540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7F7F7F"/>
                </a:solidFill>
                <a:cs typeface="Arial"/>
              </a:rPr>
              <a:t>another example</a:t>
            </a:r>
          </a:p>
        </p:txBody>
      </p:sp>
      <p:pic>
        <p:nvPicPr>
          <p:cNvPr id="5" name="Picture 4">
            <a:extLst>
              <a:ext uri="{FF2B5EF4-FFF2-40B4-BE49-F238E27FC236}">
                <a16:creationId xmlns:a16="http://schemas.microsoft.com/office/drawing/2014/main" id="{5B792BCA-7845-0234-54D7-7AA6B34E9046}"/>
              </a:ext>
            </a:extLst>
          </p:cNvPr>
          <p:cNvPicPr>
            <a:picLocks noChangeAspect="1"/>
          </p:cNvPicPr>
          <p:nvPr/>
        </p:nvPicPr>
        <p:blipFill>
          <a:blip r:embed="rId2"/>
          <a:stretch>
            <a:fillRect/>
          </a:stretch>
        </p:blipFill>
        <p:spPr>
          <a:xfrm>
            <a:off x="180610" y="1175605"/>
            <a:ext cx="5188927" cy="4122127"/>
          </a:xfrm>
          <a:prstGeom prst="rect">
            <a:avLst/>
          </a:prstGeom>
        </p:spPr>
      </p:pic>
      <p:sp>
        <p:nvSpPr>
          <p:cNvPr id="6" name="TextBox 5">
            <a:extLst>
              <a:ext uri="{FF2B5EF4-FFF2-40B4-BE49-F238E27FC236}">
                <a16:creationId xmlns:a16="http://schemas.microsoft.com/office/drawing/2014/main" id="{8B9A2829-3853-A604-786A-051231F529FB}"/>
              </a:ext>
            </a:extLst>
          </p:cNvPr>
          <p:cNvSpPr txBox="1"/>
          <p:nvPr/>
        </p:nvSpPr>
        <p:spPr>
          <a:xfrm>
            <a:off x="2108762" y="5549644"/>
            <a:ext cx="5303007" cy="830997"/>
          </a:xfrm>
          <a:prstGeom prst="rect">
            <a:avLst/>
          </a:prstGeom>
          <a:noFill/>
        </p:spPr>
        <p:txBody>
          <a:bodyPr wrap="square" lIns="91440" tIns="45720" rIns="91440" bIns="45720" rtlCol="0" anchor="t">
            <a:spAutoFit/>
          </a:bodyPr>
          <a:lstStyle/>
          <a:p>
            <a:pPr marL="0" lvl="1"/>
            <a:r>
              <a:rPr lang="en-US" sz="1200" b="1" i="1">
                <a:solidFill>
                  <a:srgbClr val="7F7F7F"/>
                </a:solidFill>
                <a:latin typeface="Arial"/>
                <a:ea typeface="Calibri"/>
                <a:cs typeface="Arial"/>
              </a:rPr>
              <a:t>The grey points represent a copy of the simulated points, showing a similar spread to the original data (blue points). All such copies (not shown) collectively form a boosted sample of the original dataset.</a:t>
            </a:r>
            <a:endParaRPr lang="en-US" sz="1200" b="1" i="1">
              <a:latin typeface="Arial"/>
              <a:ea typeface="Calibri"/>
              <a:cs typeface="Arial"/>
            </a:endParaRPr>
          </a:p>
          <a:p>
            <a:endParaRPr lang="en-US" sz="1200" b="1" i="1">
              <a:solidFill>
                <a:srgbClr val="7F7F7F"/>
              </a:solidFill>
              <a:latin typeface="Arial"/>
              <a:ea typeface="Calibri"/>
              <a:cs typeface="Arial"/>
            </a:endParaRPr>
          </a:p>
        </p:txBody>
      </p:sp>
      <p:cxnSp>
        <p:nvCxnSpPr>
          <p:cNvPr id="13" name="Straight Arrow Connector 12">
            <a:extLst>
              <a:ext uri="{FF2B5EF4-FFF2-40B4-BE49-F238E27FC236}">
                <a16:creationId xmlns:a16="http://schemas.microsoft.com/office/drawing/2014/main" id="{8879D32B-2200-B357-7DB0-8EBABEC1F768}"/>
              </a:ext>
            </a:extLst>
          </p:cNvPr>
          <p:cNvCxnSpPr/>
          <p:nvPr/>
        </p:nvCxnSpPr>
        <p:spPr>
          <a:xfrm flipH="1" flipV="1">
            <a:off x="3765307" y="4084028"/>
            <a:ext cx="52753" cy="1503483"/>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131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56C9-993A-74A4-EEBE-4D2FF3D945F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A2FEA174-FF56-31D1-9989-5B434256A17B}"/>
              </a:ext>
            </a:extLst>
          </p:cNvPr>
          <p:cNvSpPr>
            <a:spLocks noGrp="1"/>
          </p:cNvSpPr>
          <p:nvPr>
            <p:ph type="title"/>
          </p:nvPr>
        </p:nvSpPr>
        <p:spPr/>
        <p:txBody>
          <a:bodyPr lIns="91440" tIns="45720" rIns="91440" bIns="45720" anchor="t"/>
          <a:lstStyle/>
          <a:p>
            <a:r>
              <a:rPr lang="en-US" sz="2700"/>
              <a:t>Monte Carlo Resampling for Data Boosting</a:t>
            </a:r>
            <a:endParaRPr lang="en-US" sz="2700" b="0">
              <a:solidFill>
                <a:srgbClr val="000000"/>
              </a:solidFill>
            </a:endParaRPr>
          </a:p>
          <a:p>
            <a:endParaRPr lang="en-US">
              <a:cs typeface="Arial"/>
            </a:endParaRPr>
          </a:p>
        </p:txBody>
      </p:sp>
      <p:sp>
        <p:nvSpPr>
          <p:cNvPr id="4" name="Slide Number Placeholder 3">
            <a:extLst>
              <a:ext uri="{FF2B5EF4-FFF2-40B4-BE49-F238E27FC236}">
                <a16:creationId xmlns:a16="http://schemas.microsoft.com/office/drawing/2014/main" id="{D331D09D-426F-BA57-4070-B522B9C1E03C}"/>
              </a:ext>
            </a:extLst>
          </p:cNvPr>
          <p:cNvSpPr>
            <a:spLocks noGrp="1"/>
          </p:cNvSpPr>
          <p:nvPr>
            <p:ph type="sldNum" sz="quarter" idx="4"/>
          </p:nvPr>
        </p:nvSpPr>
        <p:spPr/>
        <p:txBody>
          <a:bodyPr/>
          <a:lstStyle/>
          <a:p>
            <a:fld id="{1D93BD3E-1E9A-4970-A6F7-E7AC52762E0C}" type="slidenum">
              <a:rPr lang="en-US" smtClean="0"/>
              <a:pPr/>
              <a:t>11</a:t>
            </a:fld>
            <a:endParaRPr lang="en-US"/>
          </a:p>
        </p:txBody>
      </p:sp>
      <p:sp>
        <p:nvSpPr>
          <p:cNvPr id="3" name="TextBox 2">
            <a:extLst>
              <a:ext uri="{FF2B5EF4-FFF2-40B4-BE49-F238E27FC236}">
                <a16:creationId xmlns:a16="http://schemas.microsoft.com/office/drawing/2014/main" id="{4B788075-E772-C997-B3D0-ED1DA22C4CC7}"/>
              </a:ext>
            </a:extLst>
          </p:cNvPr>
          <p:cNvSpPr txBox="1"/>
          <p:nvPr/>
        </p:nvSpPr>
        <p:spPr>
          <a:xfrm>
            <a:off x="381000" y="1002242"/>
            <a:ext cx="8120531" cy="3539430"/>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a:solidFill>
                  <a:schemeClr val="tx2"/>
                </a:solidFill>
              </a:rPr>
              <a:t>The resamples (before calculating the stats) can be used to “boost” the parent sample </a:t>
            </a:r>
          </a:p>
          <a:p>
            <a:pPr marL="285750" lvl="1" indent="-285750">
              <a:buFont typeface="Arial" panose="020B0604020202020204" pitchFamily="34" charset="0"/>
              <a:buChar char="•"/>
            </a:pPr>
            <a:r>
              <a:rPr lang="en-US">
                <a:solidFill>
                  <a:schemeClr val="tx2"/>
                </a:solidFill>
              </a:rPr>
              <a:t>However, it will not eliminate the choppiness and repetitive problem as same data points will show up in the boosted distribution</a:t>
            </a:r>
            <a:endParaRPr lang="en-US">
              <a:solidFill>
                <a:schemeClr val="tx2"/>
              </a:solidFill>
              <a:cs typeface="Arial"/>
            </a:endParaRPr>
          </a:p>
          <a:p>
            <a:pPr marL="285750" lvl="1" indent="-285750">
              <a:buFont typeface="Arial" panose="020B0604020202020204" pitchFamily="34" charset="0"/>
              <a:buChar char="•"/>
            </a:pPr>
            <a:r>
              <a:rPr lang="en-US">
                <a:solidFill>
                  <a:schemeClr val="tx2"/>
                </a:solidFill>
              </a:rPr>
              <a:t>To handle this, the original algorithm was slightly modified </a:t>
            </a:r>
            <a:endParaRPr lang="en-US">
              <a:solidFill>
                <a:schemeClr val="tx1">
                  <a:lumMod val="65000"/>
                  <a:lumOff val="35000"/>
                </a:schemeClr>
              </a:solidFill>
            </a:endParaRPr>
          </a:p>
          <a:p>
            <a:pPr marL="742950" lvl="2" indent="-285750">
              <a:buFont typeface="Arial" panose="020B0604020202020204" pitchFamily="34" charset="0"/>
              <a:buChar char="‾"/>
            </a:pPr>
            <a:r>
              <a:rPr lang="en-US" sz="1600">
                <a:solidFill>
                  <a:schemeClr val="tx2"/>
                </a:solidFill>
              </a:rPr>
              <a:t>For the parent sample, z-scores were calculated using mean and standard deviation</a:t>
            </a:r>
            <a:endParaRPr lang="en-US" sz="1600">
              <a:solidFill>
                <a:schemeClr val="tx2"/>
              </a:solidFill>
              <a:cs typeface="Arial"/>
            </a:endParaRPr>
          </a:p>
          <a:p>
            <a:pPr marL="742950" lvl="2" indent="-285750">
              <a:buFont typeface="Arial" panose="020B0604020202020204" pitchFamily="34" charset="0"/>
              <a:buChar char="‾"/>
            </a:pPr>
            <a:r>
              <a:rPr lang="en-US" sz="1600">
                <a:solidFill>
                  <a:schemeClr val="tx2"/>
                </a:solidFill>
              </a:rPr>
              <a:t>From each resample, mean and standard deviation (std) were calculated</a:t>
            </a:r>
            <a:endParaRPr lang="en-US" sz="1600">
              <a:solidFill>
                <a:schemeClr val="tx2"/>
              </a:solidFill>
              <a:cs typeface="Arial"/>
            </a:endParaRPr>
          </a:p>
          <a:p>
            <a:pPr marL="742950" lvl="2" indent="-285750">
              <a:buFont typeface="Arial" panose="020B0604020202020204" pitchFamily="34" charset="0"/>
              <a:buChar char="‾"/>
            </a:pPr>
            <a:r>
              <a:rPr lang="en-US" sz="1600">
                <a:solidFill>
                  <a:schemeClr val="tx2"/>
                </a:solidFill>
              </a:rPr>
              <a:t>Using z-scores from the parent sample and mean and std from resample, new data points were synthesized</a:t>
            </a:r>
            <a:endParaRPr lang="en-US" sz="1600">
              <a:solidFill>
                <a:schemeClr val="tx2"/>
              </a:solidFill>
              <a:cs typeface="Arial"/>
            </a:endParaRPr>
          </a:p>
          <a:p>
            <a:pPr marL="285750" lvl="1" indent="-285750">
              <a:buFont typeface="Arial" panose="020B0604020202020204" pitchFamily="34" charset="0"/>
              <a:buChar char="•"/>
            </a:pPr>
            <a:endParaRPr lang="en-US">
              <a:solidFill>
                <a:schemeClr val="tx1">
                  <a:lumMod val="65000"/>
                  <a:lumOff val="35000"/>
                </a:schemeClr>
              </a:solidFill>
            </a:endParaRPr>
          </a:p>
          <a:p>
            <a:pPr marL="285750" lvl="1" indent="-285750">
              <a:buFont typeface="Arial" panose="020B0604020202020204" pitchFamily="34" charset="0"/>
              <a:buChar char="•"/>
            </a:pPr>
            <a:r>
              <a:rPr lang="en-US">
                <a:solidFill>
                  <a:schemeClr val="tx2"/>
                </a:solidFill>
              </a:rPr>
              <a:t>The technique was tested for different kinds of distributions</a:t>
            </a:r>
            <a:endParaRPr lang="en-US">
              <a:solidFill>
                <a:schemeClr val="tx2"/>
              </a:solidFill>
              <a:cs typeface="Arial"/>
            </a:endParaRPr>
          </a:p>
          <a:p>
            <a:pPr marL="285750" lvl="1" indent="-285750">
              <a:buFont typeface="Wingdings" panose="05000000000000000000" pitchFamily="2" charset="2"/>
              <a:buChar char="§"/>
            </a:pPr>
            <a:endParaRPr lang="en-US">
              <a:solidFill>
                <a:schemeClr val="tx1">
                  <a:lumMod val="65000"/>
                  <a:lumOff val="35000"/>
                </a:schemeClr>
              </a:solidFill>
            </a:endParaRPr>
          </a:p>
        </p:txBody>
      </p:sp>
    </p:spTree>
    <p:extLst>
      <p:ext uri="{BB962C8B-B14F-4D97-AF65-F5344CB8AC3E}">
        <p14:creationId xmlns:p14="http://schemas.microsoft.com/office/powerpoint/2010/main" val="2462137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2ED15-8DFF-8A72-CFD4-2827B1FCBC2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015E457-C350-EAE5-96B9-0530F55E0022}"/>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a:t>
            </a:r>
          </a:p>
        </p:txBody>
      </p:sp>
      <p:sp>
        <p:nvSpPr>
          <p:cNvPr id="4" name="Slide Number Placeholder 3">
            <a:extLst>
              <a:ext uri="{FF2B5EF4-FFF2-40B4-BE49-F238E27FC236}">
                <a16:creationId xmlns:a16="http://schemas.microsoft.com/office/drawing/2014/main" id="{90D68926-B8E9-9505-9735-EA24CE02D021}"/>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pPr>
                <a:lnSpc>
                  <a:spcPct val="90000"/>
                </a:lnSpc>
                <a:spcAft>
                  <a:spcPts val="600"/>
                </a:spcAft>
              </a:pPr>
              <a:t>12</a:t>
            </a:fld>
            <a:endParaRPr lang="en-US"/>
          </a:p>
        </p:txBody>
      </p:sp>
      <p:sp>
        <p:nvSpPr>
          <p:cNvPr id="6" name="TextBox 5">
            <a:extLst>
              <a:ext uri="{FF2B5EF4-FFF2-40B4-BE49-F238E27FC236}">
                <a16:creationId xmlns:a16="http://schemas.microsoft.com/office/drawing/2014/main" id="{144DB21D-16F9-6DD9-77A4-F4673E301F82}"/>
              </a:ext>
            </a:extLst>
          </p:cNvPr>
          <p:cNvSpPr txBox="1"/>
          <p:nvPr/>
        </p:nvSpPr>
        <p:spPr>
          <a:xfrm>
            <a:off x="383223" y="1526713"/>
            <a:ext cx="4007297" cy="2862322"/>
          </a:xfrm>
          <a:prstGeom prst="rect">
            <a:avLst/>
          </a:prstGeom>
          <a:noFill/>
        </p:spPr>
        <p:txBody>
          <a:bodyPr wrap="square" rtlCol="0">
            <a:spAutoFit/>
          </a:bodyPr>
          <a:lstStyle/>
          <a:p>
            <a:pPr marL="342900" indent="-342900">
              <a:buFont typeface="Arial" panose="020B0604020202020204" pitchFamily="34" charset="0"/>
              <a:buChar char="•"/>
            </a:pPr>
            <a:r>
              <a:rPr lang="en-US">
                <a:solidFill>
                  <a:schemeClr val="tx2"/>
                </a:solidFill>
              </a:rPr>
              <a:t>Installed capacity for solar and wind is increasing over time.</a:t>
            </a:r>
          </a:p>
          <a:p>
            <a:pPr marL="342900" indent="-342900">
              <a:buFont typeface="Arial" panose="020B0604020202020204" pitchFamily="34" charset="0"/>
              <a:buChar char="•"/>
            </a:pPr>
            <a:endParaRPr lang="en-US">
              <a:solidFill>
                <a:schemeClr val="tx2"/>
              </a:solidFill>
            </a:endParaRPr>
          </a:p>
          <a:p>
            <a:pPr marL="342900" indent="-342900">
              <a:buFont typeface="Arial" panose="020B0604020202020204" pitchFamily="34" charset="0"/>
              <a:buChar char="•"/>
            </a:pPr>
            <a:r>
              <a:rPr lang="en-US">
                <a:solidFill>
                  <a:schemeClr val="tx2"/>
                </a:solidFill>
              </a:rPr>
              <a:t>Electric load is also growing consistently.</a:t>
            </a:r>
          </a:p>
          <a:p>
            <a:pPr marL="342900" indent="-342900">
              <a:buFont typeface="Arial" panose="020B0604020202020204" pitchFamily="34" charset="0"/>
              <a:buChar char="•"/>
            </a:pPr>
            <a:endParaRPr lang="en-US">
              <a:solidFill>
                <a:schemeClr val="tx2"/>
              </a:solidFill>
            </a:endParaRPr>
          </a:p>
          <a:p>
            <a:pPr marL="342900" indent="-342900">
              <a:buFont typeface="Arial" panose="020B0604020202020204" pitchFamily="34" charset="0"/>
              <a:buChar char="•"/>
            </a:pPr>
            <a:r>
              <a:rPr lang="en-US">
                <a:solidFill>
                  <a:schemeClr val="tx2"/>
                </a:solidFill>
              </a:rPr>
              <a:t>Intuition: As the base value (capacity or load) increases, so might the forecast error</a:t>
            </a:r>
          </a:p>
          <a:p>
            <a:pPr marL="285750" indent="-285750">
              <a:buFont typeface="Wingdings" panose="05000000000000000000" pitchFamily="2" charset="2"/>
              <a:buChar char="§"/>
            </a:pPr>
            <a:endParaRPr lang="en-US">
              <a:solidFill>
                <a:schemeClr val="tx1">
                  <a:lumMod val="50000"/>
                  <a:lumOff val="50000"/>
                </a:schemeClr>
              </a:solidFill>
            </a:endParaRPr>
          </a:p>
        </p:txBody>
      </p:sp>
      <p:sp>
        <p:nvSpPr>
          <p:cNvPr id="5" name="TextBox 4">
            <a:extLst>
              <a:ext uri="{FF2B5EF4-FFF2-40B4-BE49-F238E27FC236}">
                <a16:creationId xmlns:a16="http://schemas.microsoft.com/office/drawing/2014/main" id="{24791E41-2380-3E3F-639F-F9959C8C51E2}"/>
              </a:ext>
            </a:extLst>
          </p:cNvPr>
          <p:cNvSpPr txBox="1"/>
          <p:nvPr/>
        </p:nvSpPr>
        <p:spPr>
          <a:xfrm>
            <a:off x="177010" y="4601773"/>
            <a:ext cx="5409898" cy="1162874"/>
          </a:xfrm>
          <a:prstGeom prst="rect">
            <a:avLst/>
          </a:prstGeom>
          <a:solidFill>
            <a:schemeClr val="accent1">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Key Question: </a:t>
            </a:r>
          </a:p>
          <a:p>
            <a:endParaRPr lang="en-US" sz="1400" b="1"/>
          </a:p>
          <a:p>
            <a:r>
              <a:rPr lang="en-US" sz="1400"/>
              <a:t>Does the growth in load or renewables affect the magnitude of forecast errors?</a:t>
            </a:r>
          </a:p>
          <a:p>
            <a:endParaRPr lang="en-US" sz="1400" baseline="0"/>
          </a:p>
        </p:txBody>
      </p:sp>
      <p:pic>
        <p:nvPicPr>
          <p:cNvPr id="3" name="Picture 2">
            <a:extLst>
              <a:ext uri="{FF2B5EF4-FFF2-40B4-BE49-F238E27FC236}">
                <a16:creationId xmlns:a16="http://schemas.microsoft.com/office/drawing/2014/main" id="{796F795C-691A-5350-1AD5-2F0ABCBC5991}"/>
              </a:ext>
            </a:extLst>
          </p:cNvPr>
          <p:cNvPicPr>
            <a:picLocks noChangeAspect="1"/>
          </p:cNvPicPr>
          <p:nvPr/>
        </p:nvPicPr>
        <p:blipFill>
          <a:blip r:embed="rId2"/>
          <a:stretch>
            <a:fillRect/>
          </a:stretch>
        </p:blipFill>
        <p:spPr>
          <a:xfrm>
            <a:off x="4473097" y="1094331"/>
            <a:ext cx="4508848" cy="3291475"/>
          </a:xfrm>
          <a:prstGeom prst="rect">
            <a:avLst/>
          </a:prstGeom>
        </p:spPr>
      </p:pic>
    </p:spTree>
    <p:extLst>
      <p:ext uri="{BB962C8B-B14F-4D97-AF65-F5344CB8AC3E}">
        <p14:creationId xmlns:p14="http://schemas.microsoft.com/office/powerpoint/2010/main" val="2002138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E6CE3-68CC-63CE-7F16-1B26B107C05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E9BA6EC-327D-8833-BD0E-2E9FFF8EA9DD}"/>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 (cont’d)</a:t>
            </a:r>
          </a:p>
        </p:txBody>
      </p:sp>
      <p:sp>
        <p:nvSpPr>
          <p:cNvPr id="3" name="Content Placeholder 2">
            <a:extLst>
              <a:ext uri="{FF2B5EF4-FFF2-40B4-BE49-F238E27FC236}">
                <a16:creationId xmlns:a16="http://schemas.microsoft.com/office/drawing/2014/main" id="{207EA0ED-A8CD-9C46-A739-0EE107AED1E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CF32859-F747-0864-06C8-F66BF21E0E56}"/>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pPr>
                <a:lnSpc>
                  <a:spcPct val="90000"/>
                </a:lnSpc>
                <a:spcAft>
                  <a:spcPts val="600"/>
                </a:spcAft>
              </a:pPr>
              <a:t>13</a:t>
            </a:fld>
            <a:endParaRPr lang="en-US"/>
          </a:p>
        </p:txBody>
      </p:sp>
      <p:pic>
        <p:nvPicPr>
          <p:cNvPr id="6" name="Picture 5">
            <a:extLst>
              <a:ext uri="{FF2B5EF4-FFF2-40B4-BE49-F238E27FC236}">
                <a16:creationId xmlns:a16="http://schemas.microsoft.com/office/drawing/2014/main" id="{AA129FB4-E479-1792-6A2A-80EDE5B1F96A}"/>
              </a:ext>
            </a:extLst>
          </p:cNvPr>
          <p:cNvPicPr>
            <a:picLocks noChangeAspect="1"/>
          </p:cNvPicPr>
          <p:nvPr/>
        </p:nvPicPr>
        <p:blipFill>
          <a:blip r:embed="rId2"/>
          <a:stretch>
            <a:fillRect/>
          </a:stretch>
        </p:blipFill>
        <p:spPr>
          <a:xfrm>
            <a:off x="-3663" y="1188428"/>
            <a:ext cx="5359645" cy="4118464"/>
          </a:xfrm>
          <a:prstGeom prst="rect">
            <a:avLst/>
          </a:prstGeom>
        </p:spPr>
      </p:pic>
      <p:sp>
        <p:nvSpPr>
          <p:cNvPr id="11" name="TextBox 10">
            <a:extLst>
              <a:ext uri="{FF2B5EF4-FFF2-40B4-BE49-F238E27FC236}">
                <a16:creationId xmlns:a16="http://schemas.microsoft.com/office/drawing/2014/main" id="{A09F0F45-E9E3-C85C-BF05-FC0A289D28AC}"/>
              </a:ext>
            </a:extLst>
          </p:cNvPr>
          <p:cNvSpPr txBox="1"/>
          <p:nvPr/>
        </p:nvSpPr>
        <p:spPr>
          <a:xfrm>
            <a:off x="5350876" y="1394828"/>
            <a:ext cx="3578672" cy="3416320"/>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chemeClr val="tx2"/>
                </a:solidFill>
                <a:ea typeface="+mn-lt"/>
                <a:cs typeface="+mn-lt"/>
              </a:rPr>
              <a:t>Errors for Load and Wind remain relatively stable in both magnitude and spread over time.</a:t>
            </a:r>
            <a:endParaRPr lang="en-US">
              <a:solidFill>
                <a:schemeClr val="tx2"/>
              </a:solidFill>
              <a:cs typeface="Arial"/>
            </a:endParaRPr>
          </a:p>
          <a:p>
            <a:pPr marL="342900" indent="-342900">
              <a:buFont typeface="Arial" panose="020B0604020202020204" pitchFamily="34" charset="0"/>
              <a:buChar char="•"/>
            </a:pPr>
            <a:endParaRPr lang="en-US">
              <a:solidFill>
                <a:schemeClr val="tx2"/>
              </a:solidFill>
              <a:cs typeface="Arial"/>
            </a:endParaRPr>
          </a:p>
          <a:p>
            <a:pPr marL="342900" indent="-342900">
              <a:buFont typeface="Arial" panose="020B0604020202020204" pitchFamily="34" charset="0"/>
              <a:buChar char="•"/>
            </a:pPr>
            <a:r>
              <a:rPr lang="en-US">
                <a:solidFill>
                  <a:schemeClr val="tx2"/>
                </a:solidFill>
                <a:cs typeface="Arial"/>
              </a:rPr>
              <a:t>Solar forecast errors display a noticeable increase in variability throughout the period.</a:t>
            </a:r>
          </a:p>
          <a:p>
            <a:pPr marL="342900" indent="-342900">
              <a:buFont typeface="Arial" panose="020B0604020202020204" pitchFamily="34" charset="0"/>
              <a:buChar char="•"/>
            </a:pPr>
            <a:endParaRPr lang="en-US">
              <a:solidFill>
                <a:schemeClr val="tx2"/>
              </a:solidFill>
              <a:ea typeface="+mn-lt"/>
              <a:cs typeface="+mn-lt"/>
            </a:endParaRPr>
          </a:p>
          <a:p>
            <a:pPr marL="342900" indent="-342900">
              <a:buFont typeface="Arial" panose="020B0604020202020204" pitchFamily="34" charset="0"/>
              <a:buChar char="•"/>
            </a:pPr>
            <a:endParaRPr lang="en-US">
              <a:solidFill>
                <a:schemeClr val="tx2"/>
              </a:solidFill>
              <a:ea typeface="+mn-lt"/>
              <a:cs typeface="+mn-lt"/>
            </a:endParaRPr>
          </a:p>
          <a:p>
            <a:pPr marL="342900" indent="-342900">
              <a:buFont typeface="Arial" panose="020B0604020202020204" pitchFamily="34" charset="0"/>
              <a:buChar char="•"/>
            </a:pPr>
            <a:endParaRPr lang="en-US">
              <a:solidFill>
                <a:schemeClr val="tx2"/>
              </a:solidFill>
              <a:ea typeface="+mn-lt"/>
              <a:cs typeface="+mn-lt"/>
            </a:endParaRPr>
          </a:p>
        </p:txBody>
      </p:sp>
    </p:spTree>
    <p:extLst>
      <p:ext uri="{BB962C8B-B14F-4D97-AF65-F5344CB8AC3E}">
        <p14:creationId xmlns:p14="http://schemas.microsoft.com/office/powerpoint/2010/main" val="91336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D2906-FA6A-E7AE-83AF-FA987F2C1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9E04E-4A8C-98CE-1FF3-DBACB292FF31}"/>
              </a:ext>
            </a:extLst>
          </p:cNvPr>
          <p:cNvSpPr>
            <a:spLocks noGrp="1"/>
          </p:cNvSpPr>
          <p:nvPr>
            <p:ph type="title"/>
          </p:nvPr>
        </p:nvSpPr>
        <p:spPr/>
        <p:txBody>
          <a:bodyPr/>
          <a:lstStyle/>
          <a:p>
            <a:r>
              <a:rPr lang="en-US"/>
              <a:t>Outage Analysis</a:t>
            </a:r>
          </a:p>
        </p:txBody>
      </p:sp>
      <p:sp>
        <p:nvSpPr>
          <p:cNvPr id="4" name="Slide Number Placeholder 3">
            <a:extLst>
              <a:ext uri="{FF2B5EF4-FFF2-40B4-BE49-F238E27FC236}">
                <a16:creationId xmlns:a16="http://schemas.microsoft.com/office/drawing/2014/main" id="{AC407569-D061-1D74-B5E4-7B17B704793E}"/>
              </a:ext>
            </a:extLst>
          </p:cNvPr>
          <p:cNvSpPr>
            <a:spLocks noGrp="1"/>
          </p:cNvSpPr>
          <p:nvPr>
            <p:ph type="sldNum" sz="quarter" idx="4"/>
          </p:nvPr>
        </p:nvSpPr>
        <p:spPr/>
        <p:txBody>
          <a:bodyPr/>
          <a:lstStyle/>
          <a:p>
            <a:fld id="{1D93BD3E-1E9A-4970-A6F7-E7AC52762E0C}" type="slidenum">
              <a:rPr lang="en-US" smtClean="0"/>
              <a:pPr/>
              <a:t>14</a:t>
            </a:fld>
            <a:endParaRPr lang="en-US"/>
          </a:p>
        </p:txBody>
      </p:sp>
      <p:pic>
        <p:nvPicPr>
          <p:cNvPr id="7" name="Content Placeholder 6">
            <a:extLst>
              <a:ext uri="{FF2B5EF4-FFF2-40B4-BE49-F238E27FC236}">
                <a16:creationId xmlns:a16="http://schemas.microsoft.com/office/drawing/2014/main" id="{CE7F360A-D4F5-FDC9-8DFA-A1F9F0229410}"/>
              </a:ext>
            </a:extLst>
          </p:cNvPr>
          <p:cNvPicPr>
            <a:picLocks noGrp="1" noChangeAspect="1"/>
          </p:cNvPicPr>
          <p:nvPr>
            <p:ph idx="1"/>
          </p:nvPr>
        </p:nvPicPr>
        <p:blipFill>
          <a:blip r:embed="rId3"/>
          <a:stretch>
            <a:fillRect/>
          </a:stretch>
        </p:blipFill>
        <p:spPr>
          <a:xfrm>
            <a:off x="4690567" y="3085214"/>
            <a:ext cx="4235685" cy="3128315"/>
          </a:xfrm>
          <a:prstGeom prst="rect">
            <a:avLst/>
          </a:prstGeom>
        </p:spPr>
      </p:pic>
      <p:pic>
        <p:nvPicPr>
          <p:cNvPr id="8" name="Picture 7">
            <a:extLst>
              <a:ext uri="{FF2B5EF4-FFF2-40B4-BE49-F238E27FC236}">
                <a16:creationId xmlns:a16="http://schemas.microsoft.com/office/drawing/2014/main" id="{AE8792D2-920E-36BA-FC58-3B8F4BFB4278}"/>
              </a:ext>
            </a:extLst>
          </p:cNvPr>
          <p:cNvPicPr>
            <a:picLocks noChangeAspect="1"/>
          </p:cNvPicPr>
          <p:nvPr/>
        </p:nvPicPr>
        <p:blipFill>
          <a:blip r:embed="rId4"/>
          <a:stretch>
            <a:fillRect/>
          </a:stretch>
        </p:blipFill>
        <p:spPr>
          <a:xfrm>
            <a:off x="380999" y="3086959"/>
            <a:ext cx="4233334" cy="3128315"/>
          </a:xfrm>
          <a:prstGeom prst="rect">
            <a:avLst/>
          </a:prstGeom>
        </p:spPr>
      </p:pic>
      <p:sp>
        <p:nvSpPr>
          <p:cNvPr id="3" name="Content Placeholder 1">
            <a:extLst>
              <a:ext uri="{FF2B5EF4-FFF2-40B4-BE49-F238E27FC236}">
                <a16:creationId xmlns:a16="http://schemas.microsoft.com/office/drawing/2014/main" id="{DA5738A8-A800-03F8-D59F-455A648A1B93}"/>
              </a:ext>
            </a:extLst>
          </p:cNvPr>
          <p:cNvSpPr txBox="1">
            <a:spLocks/>
          </p:cNvSpPr>
          <p:nvPr/>
        </p:nvSpPr>
        <p:spPr>
          <a:xfrm>
            <a:off x="304800" y="990601"/>
            <a:ext cx="8534400" cy="23782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600" kern="1200">
                <a:solidFill>
                  <a:schemeClr val="tx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100" kern="1200">
                <a:solidFill>
                  <a:schemeClr val="tx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US" sz="1800"/>
              <a:t>Review of outages from 2016 – 2025 doesn’t show a significant change in outages. 2023 and 2024 did show a small increase, but we need more data to ensure an increase trend will continue. This analysis will be reviewed again in the future methodologies. </a:t>
            </a:r>
          </a:p>
        </p:txBody>
      </p:sp>
    </p:spTree>
    <p:extLst>
      <p:ext uri="{BB962C8B-B14F-4D97-AF65-F5344CB8AC3E}">
        <p14:creationId xmlns:p14="http://schemas.microsoft.com/office/powerpoint/2010/main" val="3389695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8FF8C-1AD9-F4F7-0ED4-5EB93BC281F7}"/>
              </a:ext>
            </a:extLst>
          </p:cNvPr>
          <p:cNvSpPr>
            <a:spLocks noGrp="1"/>
          </p:cNvSpPr>
          <p:nvPr>
            <p:ph type="title"/>
          </p:nvPr>
        </p:nvSpPr>
        <p:spPr/>
        <p:txBody>
          <a:bodyPr lIns="91440" tIns="45720" rIns="91440" bIns="45720" anchor="t"/>
          <a:lstStyle/>
          <a:p>
            <a:r>
              <a:rPr lang="en-US">
                <a:cs typeface="Arial"/>
              </a:rPr>
              <a:t>ESR Energy Capability (New)</a:t>
            </a:r>
            <a:endParaRPr lang="en-US"/>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60A28D1-2CD2-7FC2-5B95-BE2716D9AF90}"/>
                  </a:ext>
                </a:extLst>
              </p:cNvPr>
              <p:cNvSpPr>
                <a:spLocks noGrp="1"/>
              </p:cNvSpPr>
              <p:nvPr>
                <p:ph idx="1"/>
              </p:nvPr>
            </p:nvSpPr>
            <p:spPr>
              <a:xfrm>
                <a:off x="304800" y="4673191"/>
                <a:ext cx="8527050" cy="1369630"/>
              </a:xfrm>
            </p:spPr>
            <p:txBody>
              <a:bodyPr lIns="91440" tIns="45720" rIns="91440" bIns="45720" anchor="t"/>
              <a:lstStyle/>
              <a:p>
                <a:pPr marL="0" indent="0">
                  <a:buNone/>
                </a:pPr>
                <a:r>
                  <a:rPr lang="en-US" sz="1400">
                    <a:cs typeface="Arial"/>
                  </a:rPr>
                  <a:t>System Hourly ESR Capability is calculated using historical Real-Time telemetered hourly average ESR data (SOC, MNOS, AS Responsibility).</a:t>
                </a:r>
                <a:endParaRPr lang="en-US">
                  <a:cs typeface="Arial"/>
                </a:endParaRPr>
              </a:p>
              <a:p>
                <a:pPr marL="0" indent="0">
                  <a:buNone/>
                </a:pPr>
                <a:endParaRPr lang="en-US" sz="1400">
                  <a:cs typeface="Arial"/>
                </a:endParaRPr>
              </a:p>
              <a:p>
                <a:pPr marL="0" indent="0" algn="ctr">
                  <a:buNone/>
                </a:pPr>
                <a:r>
                  <a:rPr lang="en-US" sz="1400">
                    <a:cs typeface="Arial"/>
                  </a:rPr>
                  <a:t>4-hr Capability =  </a:t>
                </a:r>
                <a14:m>
                  <m:oMath xmlns:m="http://schemas.openxmlformats.org/officeDocument/2006/math">
                    <m:f>
                      <m:fPr>
                        <m:ctrlPr>
                          <a:rPr lang="en-US" sz="1600" i="1" dirty="0" smtClean="0">
                            <a:latin typeface="Cambria Math" panose="02040503050406030204" pitchFamily="18" charset="0"/>
                            <a:ea typeface="Cambria Math"/>
                            <a:cs typeface="Arial"/>
                          </a:rPr>
                        </m:ctrlPr>
                      </m:fPr>
                      <m:num>
                        <m:r>
                          <a:rPr lang="en-US" sz="1600" i="1" dirty="0">
                            <a:latin typeface="Cambria Math" panose="02040503050406030204" pitchFamily="18" charset="0"/>
                            <a:ea typeface="Cambria Math"/>
                            <a:cs typeface="Arial"/>
                          </a:rPr>
                          <m:t>(</m:t>
                        </m:r>
                        <m:r>
                          <a:rPr lang="en-US" sz="1600" i="1" dirty="0">
                            <a:latin typeface="Cambria Math" panose="02040503050406030204" pitchFamily="18" charset="0"/>
                            <a:ea typeface="Cambria Math"/>
                            <a:cs typeface="Arial"/>
                          </a:rPr>
                          <m:t>𝑆𝑂𝐶</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𝑀𝑁𝑂𝑆</m:t>
                        </m:r>
                        <m:r>
                          <a:rPr lang="en-US" sz="1600" i="1" dirty="0">
                            <a:latin typeface="Cambria Math" panose="02040503050406030204" pitchFamily="18" charset="0"/>
                            <a:ea typeface="Cambria Math"/>
                            <a:cs typeface="Arial"/>
                          </a:rPr>
                          <m:t>) − (</m:t>
                        </m:r>
                        <m:r>
                          <a:rPr lang="en-US" sz="1600" i="1" dirty="0">
                            <a:latin typeface="Cambria Math" panose="02040503050406030204" pitchFamily="18" charset="0"/>
                            <a:ea typeface="Cambria Math"/>
                            <a:cs typeface="Arial"/>
                          </a:rPr>
                          <m:t>𝑈𝑝</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𝐴𝑆</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𝑅𝑒𝑠𝑝𝑜𝑛𝑠𝑖𝑏𝑖𝑙𝑖𝑡𝑦</m:t>
                        </m:r>
                        <m:r>
                          <a:rPr lang="en-US" sz="1600" i="1" dirty="0">
                            <a:latin typeface="Cambria Math" panose="02040503050406030204" pitchFamily="18" charset="0"/>
                            <a:ea typeface="Cambria Math"/>
                            <a:cs typeface="Arial"/>
                          </a:rPr>
                          <m:t> ∗ </m:t>
                        </m:r>
                        <m:r>
                          <a:rPr lang="en-US" sz="1600" i="1" dirty="0">
                            <a:latin typeface="Cambria Math" panose="02040503050406030204" pitchFamily="18" charset="0"/>
                            <a:ea typeface="Cambria Math"/>
                            <a:cs typeface="Arial"/>
                          </a:rPr>
                          <m:t>𝐴𝑆</m:t>
                        </m:r>
                        <m:r>
                          <a:rPr lang="en-US" sz="1600" i="1" dirty="0">
                            <a:latin typeface="Cambria Math" panose="02040503050406030204" pitchFamily="18" charset="0"/>
                            <a:ea typeface="Cambria Math"/>
                            <a:cs typeface="Arial"/>
                          </a:rPr>
                          <m:t> </m:t>
                        </m:r>
                        <m:r>
                          <a:rPr lang="en-US" sz="1600" i="1" dirty="0">
                            <a:latin typeface="Cambria Math" panose="02040503050406030204" pitchFamily="18" charset="0"/>
                            <a:ea typeface="Cambria Math"/>
                            <a:cs typeface="Arial"/>
                          </a:rPr>
                          <m:t>𝐷𝑢𝑟𝑎𝑡𝑖𝑜𝑛</m:t>
                        </m:r>
                        <m:r>
                          <a:rPr lang="en-US" sz="1600" i="1" dirty="0">
                            <a:latin typeface="Cambria Math" panose="02040503050406030204" pitchFamily="18" charset="0"/>
                            <a:ea typeface="Cambria Math"/>
                            <a:cs typeface="Arial"/>
                          </a:rPr>
                          <m:t>)</m:t>
                        </m:r>
                      </m:num>
                      <m:den>
                        <m:r>
                          <a:rPr lang="en-US" sz="1600" i="1" dirty="0">
                            <a:latin typeface="Cambria Math" panose="02040503050406030204" pitchFamily="18" charset="0"/>
                            <a:ea typeface="Cambria Math"/>
                            <a:cs typeface="Arial"/>
                          </a:rPr>
                          <m:t>4 </m:t>
                        </m:r>
                        <m:r>
                          <a:rPr lang="en-US" sz="1600" i="1" dirty="0">
                            <a:latin typeface="Cambria Math" panose="02040503050406030204" pitchFamily="18" charset="0"/>
                            <a:ea typeface="Cambria Math"/>
                            <a:cs typeface="Arial"/>
                          </a:rPr>
                          <m:t>𝐻𝑜𝑢𝑟𝑠</m:t>
                        </m:r>
                        <m:r>
                          <m:rPr>
                            <m:nor/>
                          </m:rPr>
                          <a:rPr lang="en-US" sz="1600" dirty="0">
                            <a:cs typeface="Arial" panose="020B0604020202020204"/>
                          </a:rPr>
                          <m:t> </m:t>
                        </m:r>
                      </m:den>
                    </m:f>
                  </m:oMath>
                </a14:m>
                <a:endParaRPr lang="en-US" sz="1100">
                  <a:cs typeface="Arial"/>
                </a:endParaRPr>
              </a:p>
              <a:p>
                <a:pPr marL="0" indent="0">
                  <a:buNone/>
                </a:pPr>
                <a:r>
                  <a:rPr lang="en-US" sz="1100">
                    <a:cs typeface="Arial"/>
                  </a:rPr>
                  <a:t>Up AS Responsibility = RRS + FFR + </a:t>
                </a:r>
                <a:r>
                  <a:rPr lang="en-US" sz="1100" err="1">
                    <a:cs typeface="Arial"/>
                  </a:rPr>
                  <a:t>RegUp</a:t>
                </a:r>
                <a:r>
                  <a:rPr lang="en-US" sz="1100">
                    <a:cs typeface="Arial"/>
                  </a:rPr>
                  <a:t> + Non-Spin + ECRS, </a:t>
                </a:r>
                <a:endParaRPr lang="en-US">
                  <a:cs typeface="Arial" panose="020B0604020202020204"/>
                </a:endParaRPr>
              </a:p>
              <a:p>
                <a:pPr marL="0" indent="0">
                  <a:buNone/>
                </a:pPr>
                <a:r>
                  <a:rPr lang="en-US" sz="1100">
                    <a:cs typeface="Arial"/>
                  </a:rPr>
                  <a:t>AS Duration = 1 Hour</a:t>
                </a:r>
                <a:endParaRPr lang="en-US">
                  <a:cs typeface="Arial"/>
                </a:endParaRPr>
              </a:p>
              <a:p>
                <a:endParaRPr lang="en-US">
                  <a:cs typeface="Arial"/>
                </a:endParaRPr>
              </a:p>
            </p:txBody>
          </p:sp>
        </mc:Choice>
        <mc:Fallback>
          <p:sp>
            <p:nvSpPr>
              <p:cNvPr id="3" name="Content Placeholder 2">
                <a:extLst>
                  <a:ext uri="{FF2B5EF4-FFF2-40B4-BE49-F238E27FC236}">
                    <a16:creationId xmlns:a16="http://schemas.microsoft.com/office/drawing/2014/main" id="{660A28D1-2CD2-7FC2-5B95-BE2716D9AF90}"/>
                  </a:ext>
                </a:extLst>
              </p:cNvPr>
              <p:cNvSpPr>
                <a:spLocks noGrp="1" noRot="1" noChangeAspect="1" noMove="1" noResize="1" noEditPoints="1" noAdjustHandles="1" noChangeArrowheads="1" noChangeShapeType="1" noTextEdit="1"/>
              </p:cNvSpPr>
              <p:nvPr>
                <p:ph idx="1"/>
              </p:nvPr>
            </p:nvSpPr>
            <p:spPr>
              <a:xfrm>
                <a:off x="304800" y="4673191"/>
                <a:ext cx="8527050" cy="1369630"/>
              </a:xfrm>
              <a:blipFill>
                <a:blip r:embed="rId2"/>
                <a:stretch>
                  <a:fillRect l="-214" t="-893" b="-2053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DC5AD49-5C1E-3496-B2FD-AA9F563BDD32}"/>
              </a:ext>
            </a:extLst>
          </p:cNvPr>
          <p:cNvSpPr>
            <a:spLocks noGrp="1"/>
          </p:cNvSpPr>
          <p:nvPr>
            <p:ph type="sldNum" sz="quarter" idx="4"/>
          </p:nvPr>
        </p:nvSpPr>
        <p:spPr/>
        <p:txBody>
          <a:bodyPr/>
          <a:lstStyle/>
          <a:p>
            <a:fld id="{1D93BD3E-1E9A-4970-A6F7-E7AC52762E0C}" type="slidenum">
              <a:rPr lang="en-US" smtClean="0"/>
              <a:pPr/>
              <a:t>15</a:t>
            </a:fld>
            <a:endParaRPr lang="en-US"/>
          </a:p>
        </p:txBody>
      </p:sp>
      <p:pic>
        <p:nvPicPr>
          <p:cNvPr id="5" name="Picture 4">
            <a:extLst>
              <a:ext uri="{FF2B5EF4-FFF2-40B4-BE49-F238E27FC236}">
                <a16:creationId xmlns:a16="http://schemas.microsoft.com/office/drawing/2014/main" id="{F9D6F6FA-528F-B3D8-14E3-F70E0D8490C9}"/>
              </a:ext>
            </a:extLst>
          </p:cNvPr>
          <p:cNvPicPr>
            <a:picLocks noChangeAspect="1"/>
          </p:cNvPicPr>
          <p:nvPr/>
        </p:nvPicPr>
        <p:blipFill>
          <a:blip r:embed="rId3"/>
          <a:stretch>
            <a:fillRect/>
          </a:stretch>
        </p:blipFill>
        <p:spPr>
          <a:xfrm>
            <a:off x="0" y="762000"/>
            <a:ext cx="9144000" cy="3575847"/>
          </a:xfrm>
          <a:prstGeom prst="rect">
            <a:avLst/>
          </a:prstGeom>
        </p:spPr>
      </p:pic>
    </p:spTree>
    <p:extLst>
      <p:ext uri="{BB962C8B-B14F-4D97-AF65-F5344CB8AC3E}">
        <p14:creationId xmlns:p14="http://schemas.microsoft.com/office/powerpoint/2010/main" val="97296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B3C1-E810-446A-A250-0263790817DF}"/>
              </a:ext>
            </a:extLst>
          </p:cNvPr>
          <p:cNvSpPr>
            <a:spLocks noGrp="1"/>
          </p:cNvSpPr>
          <p:nvPr>
            <p:ph type="ctrTitle"/>
          </p:nvPr>
        </p:nvSpPr>
        <p:spPr/>
        <p:txBody>
          <a:bodyPr/>
          <a:lstStyle/>
          <a:p>
            <a:r>
              <a:rPr lang="en-US"/>
              <a:t>Probabilistic Quantities and Sensitivities for ECRS and NSRS</a:t>
            </a:r>
          </a:p>
        </p:txBody>
      </p:sp>
      <p:sp>
        <p:nvSpPr>
          <p:cNvPr id="4" name="Slide Number Placeholder 3">
            <a:extLst>
              <a:ext uri="{FF2B5EF4-FFF2-40B4-BE49-F238E27FC236}">
                <a16:creationId xmlns:a16="http://schemas.microsoft.com/office/drawing/2014/main" id="{0F3A7B3B-2B82-19D6-ECDE-912F3113AE3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851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03F0C-43AC-2539-5E4B-42AA626BD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2B6CF-ADC5-2F6E-4E65-015B609AABD0}"/>
              </a:ext>
            </a:extLst>
          </p:cNvPr>
          <p:cNvSpPr>
            <a:spLocks noGrp="1"/>
          </p:cNvSpPr>
          <p:nvPr>
            <p:ph type="title"/>
          </p:nvPr>
        </p:nvSpPr>
        <p:spPr/>
        <p:txBody>
          <a:bodyPr/>
          <a:lstStyle/>
          <a:p>
            <a:r>
              <a:rPr lang="en-US" sz="2000"/>
              <a:t>Upon completion of the iterative optimization process, the Total Reserves (ECRS + NSRS) are determined for each Month-Hour Combination</a:t>
            </a:r>
          </a:p>
        </p:txBody>
      </p:sp>
      <p:sp>
        <p:nvSpPr>
          <p:cNvPr id="4" name="Slide Number Placeholder 3">
            <a:extLst>
              <a:ext uri="{FF2B5EF4-FFF2-40B4-BE49-F238E27FC236}">
                <a16:creationId xmlns:a16="http://schemas.microsoft.com/office/drawing/2014/main" id="{4A94715D-BB67-6A87-95E0-5B2C5B1D1A39}"/>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41E3E3F2-E95A-6EA7-0D48-2190E8B013AD}"/>
              </a:ext>
            </a:extLst>
          </p:cNvPr>
          <p:cNvGrpSpPr/>
          <p:nvPr/>
        </p:nvGrpSpPr>
        <p:grpSpPr>
          <a:xfrm>
            <a:off x="261041" y="1882510"/>
            <a:ext cx="6116312" cy="3431562"/>
            <a:chOff x="261041" y="1292368"/>
            <a:chExt cx="6116312" cy="3072744"/>
          </a:xfrm>
        </p:grpSpPr>
        <p:sp>
          <p:nvSpPr>
            <p:cNvPr id="23" name="Freeform: Shape 22">
              <a:extLst>
                <a:ext uri="{FF2B5EF4-FFF2-40B4-BE49-F238E27FC236}">
                  <a16:creationId xmlns:a16="http://schemas.microsoft.com/office/drawing/2014/main" id="{A3E49E34-3764-4E34-390B-AB87052D0743}"/>
                </a:ext>
              </a:extLst>
            </p:cNvPr>
            <p:cNvSpPr/>
            <p:nvPr/>
          </p:nvSpPr>
          <p:spPr>
            <a:xfrm>
              <a:off x="261041" y="1873781"/>
              <a:ext cx="1644818" cy="1044517"/>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To initiate the optimization process, set initial reserve values which are allocated to cover the identified net risk</a:t>
              </a:r>
            </a:p>
          </p:txBody>
        </p:sp>
        <p:sp>
          <p:nvSpPr>
            <p:cNvPr id="25" name="Freeform: Shape 24">
              <a:extLst>
                <a:ext uri="{FF2B5EF4-FFF2-40B4-BE49-F238E27FC236}">
                  <a16:creationId xmlns:a16="http://schemas.microsoft.com/office/drawing/2014/main" id="{423A119E-39DA-C6C6-A126-82D883670772}"/>
                </a:ext>
              </a:extLst>
            </p:cNvPr>
            <p:cNvSpPr/>
            <p:nvPr/>
          </p:nvSpPr>
          <p:spPr>
            <a:xfrm>
              <a:off x="326088" y="2636322"/>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Initial Reserve</a:t>
              </a:r>
            </a:p>
          </p:txBody>
        </p:sp>
        <p:sp>
          <p:nvSpPr>
            <p:cNvPr id="26" name="Freeform: Shape 25">
              <a:extLst>
                <a:ext uri="{FF2B5EF4-FFF2-40B4-BE49-F238E27FC236}">
                  <a16:creationId xmlns:a16="http://schemas.microsoft.com/office/drawing/2014/main" id="{B924C431-6E19-045E-EAB6-E4DFD88069DA}"/>
                </a:ext>
              </a:extLst>
            </p:cNvPr>
            <p:cNvSpPr/>
            <p:nvPr/>
          </p:nvSpPr>
          <p:spPr>
            <a:xfrm>
              <a:off x="2158425" y="1575470"/>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337167" rIns="46460" bIns="46460"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Using the current reserve values, the process identifies the hours with the highest number of violations.</a:t>
              </a:r>
            </a:p>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If these reserve levels fail to meet the criteria, the process proceeds to the reserve adjustment phase.</a:t>
              </a:r>
            </a:p>
          </p:txBody>
        </p:sp>
        <p:sp>
          <p:nvSpPr>
            <p:cNvPr id="28" name="Freeform: Shape 27">
              <a:extLst>
                <a:ext uri="{FF2B5EF4-FFF2-40B4-BE49-F238E27FC236}">
                  <a16:creationId xmlns:a16="http://schemas.microsoft.com/office/drawing/2014/main" id="{C74EBBF4-4FE9-CB27-A541-0E5DE4BD6886}"/>
                </a:ext>
              </a:extLst>
            </p:cNvPr>
            <p:cNvSpPr/>
            <p:nvPr/>
          </p:nvSpPr>
          <p:spPr>
            <a:xfrm>
              <a:off x="2349696" y="1292368"/>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300">
                  <a:solidFill>
                    <a:srgbClr val="FFFFFF"/>
                  </a:solidFill>
                  <a:latin typeface="Arial" panose="020B0604020202020204"/>
                </a:rPr>
                <a:t>Analysis</a:t>
              </a:r>
              <a:endParaRPr kumimoji="0" lang="en-US" sz="13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0D63EB90-9778-1DAA-AEE2-E51BA91DFA32}"/>
                </a:ext>
              </a:extLst>
            </p:cNvPr>
            <p:cNvSpPr/>
            <p:nvPr/>
          </p:nvSpPr>
          <p:spPr>
            <a:xfrm>
              <a:off x="4289145" y="2485555"/>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If Violation rate falls short of the criteria, reserves are proportionally increased during the hours with the highest violation rates.</a:t>
              </a:r>
            </a:p>
            <a:p>
              <a:pPr marL="57150" marR="0" lvl="1" indent="-57150" algn="l" defTabSz="355600" rtl="0" eaLnBrk="1" fontAlgn="auto" latinLnBrk="0" hangingPunct="1">
                <a:lnSpc>
                  <a:spcPct val="90000"/>
                </a:lnSpc>
                <a:spcBef>
                  <a:spcPct val="0"/>
                </a:spcBef>
                <a:spcAft>
                  <a:spcPct val="15000"/>
                </a:spcAft>
                <a:buClrTx/>
                <a:buSzTx/>
                <a:buFontTx/>
                <a:buChar char="•"/>
                <a:tabLst/>
                <a:defRPr/>
              </a:pPr>
              <a:r>
                <a:rPr kumimoji="0" lang="en-US" sz="1000" b="0" i="0" u="none" strike="noStrike" kern="1200" cap="none" spc="0" normalizeH="0" baseline="0" noProof="0">
                  <a:ln>
                    <a:noFill/>
                  </a:ln>
                  <a:solidFill>
                    <a:prstClr val="black">
                      <a:hueOff val="0"/>
                      <a:satOff val="0"/>
                      <a:lumOff val="0"/>
                      <a:alphaOff val="0"/>
                    </a:prstClr>
                  </a:solidFill>
                  <a:effectLst/>
                  <a:uLnTx/>
                  <a:uFillTx/>
                  <a:latin typeface="Arial" panose="020B0604020202020204"/>
                  <a:ea typeface="+mn-ea"/>
                  <a:cs typeface="+mn-cs"/>
                </a:rPr>
                <a:t>If Probability is better than the criteria, the required reserve values are proportionally reduced.</a:t>
              </a:r>
            </a:p>
          </p:txBody>
        </p:sp>
        <p:sp>
          <p:nvSpPr>
            <p:cNvPr id="30" name="Freeform: Shape 29">
              <a:extLst>
                <a:ext uri="{FF2B5EF4-FFF2-40B4-BE49-F238E27FC236}">
                  <a16:creationId xmlns:a16="http://schemas.microsoft.com/office/drawing/2014/main" id="{F9084D68-3B21-724D-0CC6-39E1E9DE775E}"/>
                </a:ext>
              </a:extLst>
            </p:cNvPr>
            <p:cNvSpPr/>
            <p:nvPr/>
          </p:nvSpPr>
          <p:spPr>
            <a:xfrm>
              <a:off x="4915292" y="3783699"/>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Reserve Adjustment </a:t>
              </a:r>
            </a:p>
          </p:txBody>
        </p:sp>
      </p:grpSp>
      <p:sp>
        <p:nvSpPr>
          <p:cNvPr id="10" name="TextBox 9">
            <a:extLst>
              <a:ext uri="{FF2B5EF4-FFF2-40B4-BE49-F238E27FC236}">
                <a16:creationId xmlns:a16="http://schemas.microsoft.com/office/drawing/2014/main" id="{E5879308-6015-2520-C2C6-FC8230EF3CBB}"/>
              </a:ext>
            </a:extLst>
          </p:cNvPr>
          <p:cNvSpPr txBox="1"/>
          <p:nvPr/>
        </p:nvSpPr>
        <p:spPr>
          <a:xfrm>
            <a:off x="3803243" y="2399149"/>
            <a:ext cx="333443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panose="020B0604020202020204"/>
                <a:ea typeface="+mn-ea"/>
                <a:cs typeface="+mn-cs"/>
              </a:rPr>
              <a:t>If Current Violation rate does not meet Convergence Criteria</a:t>
            </a:r>
          </a:p>
        </p:txBody>
      </p:sp>
      <p:sp>
        <p:nvSpPr>
          <p:cNvPr id="12" name="TextBox 11">
            <a:extLst>
              <a:ext uri="{FF2B5EF4-FFF2-40B4-BE49-F238E27FC236}">
                <a16:creationId xmlns:a16="http://schemas.microsoft.com/office/drawing/2014/main" id="{D9866040-A478-B494-43EC-622191A81A12}"/>
              </a:ext>
            </a:extLst>
          </p:cNvPr>
          <p:cNvSpPr txBox="1"/>
          <p:nvPr/>
        </p:nvSpPr>
        <p:spPr>
          <a:xfrm>
            <a:off x="2349696" y="4374797"/>
            <a:ext cx="202407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Proceed to Analysis with Adjusted Reserves</a:t>
            </a:r>
          </a:p>
        </p:txBody>
      </p:sp>
      <p:sp>
        <p:nvSpPr>
          <p:cNvPr id="17" name="Rectangle 16">
            <a:extLst>
              <a:ext uri="{FF2B5EF4-FFF2-40B4-BE49-F238E27FC236}">
                <a16:creationId xmlns:a16="http://schemas.microsoft.com/office/drawing/2014/main" id="{B16BD453-97BA-A4AA-83EC-D18A9CF89A62}"/>
              </a:ext>
            </a:extLst>
          </p:cNvPr>
          <p:cNvSpPr/>
          <p:nvPr/>
        </p:nvSpPr>
        <p:spPr>
          <a:xfrm>
            <a:off x="2685983" y="1256646"/>
            <a:ext cx="5568950" cy="4061778"/>
          </a:xfrm>
          <a:prstGeom prst="rect">
            <a:avLst/>
          </a:prstGeom>
          <a:noFill/>
          <a:ln w="57150"/>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97F515C9-1519-8ED0-1341-74D88FFE0EC4}"/>
              </a:ext>
            </a:extLst>
          </p:cNvPr>
          <p:cNvSpPr/>
          <p:nvPr/>
        </p:nvSpPr>
        <p:spPr>
          <a:xfrm>
            <a:off x="2000172" y="1241903"/>
            <a:ext cx="4864178" cy="4335285"/>
          </a:xfrm>
          <a:prstGeom prst="rect">
            <a:avLst/>
          </a:prstGeom>
          <a:noFill/>
          <a:ln w="38100">
            <a:solidFill>
              <a:srgbClr val="99FF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Arrow: Right 8">
            <a:extLst>
              <a:ext uri="{FF2B5EF4-FFF2-40B4-BE49-F238E27FC236}">
                <a16:creationId xmlns:a16="http://schemas.microsoft.com/office/drawing/2014/main" id="{1C427F8A-24BB-AA71-BDB8-E6AB7E42B05D}"/>
              </a:ext>
            </a:extLst>
          </p:cNvPr>
          <p:cNvSpPr/>
          <p:nvPr/>
        </p:nvSpPr>
        <p:spPr>
          <a:xfrm>
            <a:off x="3811757" y="2057318"/>
            <a:ext cx="3542118" cy="243922"/>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83A4B547-1BCD-E443-8549-7DA0A43D7087}"/>
              </a:ext>
            </a:extLst>
          </p:cNvPr>
          <p:cNvGrpSpPr/>
          <p:nvPr/>
        </p:nvGrpSpPr>
        <p:grpSpPr>
          <a:xfrm>
            <a:off x="7448781" y="1713530"/>
            <a:ext cx="1462061" cy="581413"/>
            <a:chOff x="4415789" y="2374101"/>
            <a:chExt cx="1462061" cy="581413"/>
          </a:xfrm>
        </p:grpSpPr>
        <p:sp>
          <p:nvSpPr>
            <p:cNvPr id="19" name="Rectangle: Rounded Corners 18">
              <a:extLst>
                <a:ext uri="{FF2B5EF4-FFF2-40B4-BE49-F238E27FC236}">
                  <a16:creationId xmlns:a16="http://schemas.microsoft.com/office/drawing/2014/main" id="{1C6ED0B1-FB41-6560-FA76-E0C66A57BBE9}"/>
                </a:ext>
              </a:extLst>
            </p:cNvPr>
            <p:cNvSpPr/>
            <p:nvPr/>
          </p:nvSpPr>
          <p:spPr>
            <a:xfrm>
              <a:off x="4415789" y="2374101"/>
              <a:ext cx="1462061" cy="5814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ectangle: Rounded Corners 4">
              <a:extLst>
                <a:ext uri="{FF2B5EF4-FFF2-40B4-BE49-F238E27FC236}">
                  <a16:creationId xmlns:a16="http://schemas.microsoft.com/office/drawing/2014/main" id="{FAF3C067-2376-79B5-139D-E25181996AF9}"/>
                </a:ext>
              </a:extLst>
            </p:cNvPr>
            <p:cNvSpPr txBox="1"/>
            <p:nvPr/>
          </p:nvSpPr>
          <p:spPr>
            <a:xfrm>
              <a:off x="4432818" y="2391130"/>
              <a:ext cx="1428003" cy="547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16510" rIns="24765" bIns="1651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Reserve Requirements</a:t>
              </a:r>
              <a:b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1300" b="0" i="0" u="none" strike="noStrike" kern="1200" cap="none" spc="0" normalizeH="0" baseline="0" noProof="0">
                  <a:ln>
                    <a:noFill/>
                  </a:ln>
                  <a:solidFill>
                    <a:srgbClr val="FFFFFF"/>
                  </a:solidFill>
                  <a:effectLst/>
                  <a:uLnTx/>
                  <a:uFillTx/>
                  <a:latin typeface="Arial" panose="020B0604020202020204"/>
                  <a:ea typeface="+mn-ea"/>
                  <a:cs typeface="+mn-cs"/>
                </a:rPr>
                <a:t>(ECRS+NSRS) </a:t>
              </a:r>
            </a:p>
          </p:txBody>
        </p:sp>
      </p:grpSp>
      <p:sp>
        <p:nvSpPr>
          <p:cNvPr id="21" name="TextBox 20">
            <a:extLst>
              <a:ext uri="{FF2B5EF4-FFF2-40B4-BE49-F238E27FC236}">
                <a16:creationId xmlns:a16="http://schemas.microsoft.com/office/drawing/2014/main" id="{A44C88E8-6CB9-BDBC-7AE4-1B66C0A27181}"/>
              </a:ext>
            </a:extLst>
          </p:cNvPr>
          <p:cNvSpPr txBox="1"/>
          <p:nvPr/>
        </p:nvSpPr>
        <p:spPr>
          <a:xfrm>
            <a:off x="3843641" y="1841414"/>
            <a:ext cx="30377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a:ea typeface="+mn-ea"/>
                <a:cs typeface="+mn-cs"/>
              </a:rPr>
              <a:t>If Current Reliability meets Convergence Criteria</a:t>
            </a:r>
          </a:p>
        </p:txBody>
      </p:sp>
      <p:sp>
        <p:nvSpPr>
          <p:cNvPr id="32" name="Arrow: Bent-Up 31">
            <a:extLst>
              <a:ext uri="{FF2B5EF4-FFF2-40B4-BE49-F238E27FC236}">
                <a16:creationId xmlns:a16="http://schemas.microsoft.com/office/drawing/2014/main" id="{4D4D9A06-058D-2CB2-4AC8-0C1F56CC7595}"/>
              </a:ext>
            </a:extLst>
          </p:cNvPr>
          <p:cNvSpPr/>
          <p:nvPr/>
        </p:nvSpPr>
        <p:spPr>
          <a:xfrm flipV="1">
            <a:off x="3862052" y="2636578"/>
            <a:ext cx="1433848" cy="522315"/>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Arrow: Bent-Up 32">
            <a:extLst>
              <a:ext uri="{FF2B5EF4-FFF2-40B4-BE49-F238E27FC236}">
                <a16:creationId xmlns:a16="http://schemas.microsoft.com/office/drawing/2014/main" id="{20A7061A-B361-41CD-6908-4DB1925EDD0F}"/>
              </a:ext>
            </a:extLst>
          </p:cNvPr>
          <p:cNvSpPr/>
          <p:nvPr/>
        </p:nvSpPr>
        <p:spPr>
          <a:xfrm flipH="1">
            <a:off x="2938823" y="3884387"/>
            <a:ext cx="1305977" cy="447231"/>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58F18AB6-8E6B-2F52-477A-85F408DAE55D}"/>
              </a:ext>
            </a:extLst>
          </p:cNvPr>
          <p:cNvSpPr txBox="1"/>
          <p:nvPr/>
        </p:nvSpPr>
        <p:spPr>
          <a:xfrm>
            <a:off x="2156628" y="1286385"/>
            <a:ext cx="47707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1" i="0" u="none" strike="noStrike" kern="1200" cap="none" spc="0" normalizeH="0" baseline="0" noProof="0">
                <a:ln>
                  <a:noFill/>
                </a:ln>
                <a:solidFill>
                  <a:srgbClr val="00AEC7"/>
                </a:solidFill>
                <a:effectLst/>
                <a:uLnTx/>
                <a:uFillTx/>
                <a:latin typeface="Arial" panose="020B0604020202020204"/>
                <a:ea typeface="+mn-ea"/>
                <a:cs typeface="+mn-cs"/>
              </a:rPr>
              <a:t>Iterative process - Least Reserves for Target Reliability</a:t>
            </a:r>
          </a:p>
        </p:txBody>
      </p:sp>
      <p:pic>
        <p:nvPicPr>
          <p:cNvPr id="3" name="Picture 2">
            <a:extLst>
              <a:ext uri="{FF2B5EF4-FFF2-40B4-BE49-F238E27FC236}">
                <a16:creationId xmlns:a16="http://schemas.microsoft.com/office/drawing/2014/main" id="{3C71FBF4-544B-7DF9-CAD4-2C279D6BB8F4}"/>
              </a:ext>
            </a:extLst>
          </p:cNvPr>
          <p:cNvPicPr>
            <a:picLocks noChangeAspect="1"/>
          </p:cNvPicPr>
          <p:nvPr/>
        </p:nvPicPr>
        <p:blipFill>
          <a:blip r:embed="rId3"/>
          <a:stretch>
            <a:fillRect/>
          </a:stretch>
        </p:blipFill>
        <p:spPr>
          <a:xfrm>
            <a:off x="6923288" y="2691488"/>
            <a:ext cx="2218425" cy="1925025"/>
          </a:xfrm>
          <a:prstGeom prst="rect">
            <a:avLst/>
          </a:prstGeom>
        </p:spPr>
      </p:pic>
    </p:spTree>
    <p:extLst>
      <p:ext uri="{BB962C8B-B14F-4D97-AF65-F5344CB8AC3E}">
        <p14:creationId xmlns:p14="http://schemas.microsoft.com/office/powerpoint/2010/main" val="4152831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160F-878E-2C9B-9F6F-48F0748F610A}"/>
              </a:ext>
            </a:extLst>
          </p:cNvPr>
          <p:cNvSpPr>
            <a:spLocks noGrp="1"/>
          </p:cNvSpPr>
          <p:nvPr>
            <p:ph type="title"/>
          </p:nvPr>
        </p:nvSpPr>
        <p:spPr/>
        <p:txBody>
          <a:bodyPr/>
          <a:lstStyle/>
          <a:p>
            <a:r>
              <a:rPr lang="en-US" sz="2400"/>
              <a:t>Convergence Criteria</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08B9490-7631-BB58-4A0E-CE457504437A}"/>
                  </a:ext>
                </a:extLst>
              </p:cNvPr>
              <p:cNvSpPr>
                <a:spLocks noGrp="1"/>
              </p:cNvSpPr>
              <p:nvPr>
                <p:ph idx="1"/>
              </p:nvPr>
            </p:nvSpPr>
            <p:spPr/>
            <p:txBody>
              <a:bodyPr/>
              <a:lstStyle/>
              <a:p>
                <a:r>
                  <a:rPr lang="en-US" sz="2400"/>
                  <a:t>Threshold</a:t>
                </a:r>
              </a:p>
              <a:p>
                <a:pPr lvl="1"/>
                <a:r>
                  <a:rPr lang="en-US" sz="2400"/>
                  <a:t>A violation occurs when total reserves (ECRS + NSRS) are less than Risk plus max(Reg+RRS,3000)</a:t>
                </a:r>
              </a:p>
              <a:p>
                <a:pPr lvl="2"/>
                <a14:m>
                  <m:oMath xmlns:m="http://schemas.openxmlformats.org/officeDocument/2006/math">
                    <m:r>
                      <a:rPr lang="en-US" sz="2250" b="0" i="1" smtClean="0">
                        <a:latin typeface="Cambria Math" panose="02040503050406030204" pitchFamily="18" charset="0"/>
                      </a:rPr>
                      <m:t>𝐸𝐶𝑅𝑆</m:t>
                    </m:r>
                    <m:r>
                      <a:rPr lang="en-US" sz="2250" b="0" i="1" smtClean="0">
                        <a:latin typeface="Cambria Math" panose="02040503050406030204" pitchFamily="18" charset="0"/>
                      </a:rPr>
                      <m:t>+</m:t>
                    </m:r>
                    <m:r>
                      <a:rPr lang="en-US" sz="2250" b="0" i="1" smtClean="0">
                        <a:latin typeface="Cambria Math" panose="02040503050406030204" pitchFamily="18" charset="0"/>
                      </a:rPr>
                      <m:t>𝑁𝑆𝑅𝑆</m:t>
                    </m:r>
                    <m:r>
                      <a:rPr lang="en-US" sz="2250" i="1">
                        <a:latin typeface="Cambria Math" panose="02040503050406030204" pitchFamily="18" charset="0"/>
                      </a:rPr>
                      <m:t>&lt;</m:t>
                    </m:r>
                    <m:r>
                      <a:rPr lang="en-US" sz="2250" b="0" i="1" smtClean="0">
                        <a:latin typeface="Cambria Math" panose="02040503050406030204" pitchFamily="18" charset="0"/>
                      </a:rPr>
                      <m:t>𝑁𝑒𝑡</m:t>
                    </m:r>
                    <m:r>
                      <a:rPr lang="en-US" sz="2250" i="1">
                        <a:latin typeface="Cambria Math" panose="02040503050406030204" pitchFamily="18" charset="0"/>
                      </a:rPr>
                      <m:t>𝑅𝑖𝑠𝑘</m:t>
                    </m:r>
                    <m:r>
                      <a:rPr lang="en-US" sz="2250" i="1">
                        <a:latin typeface="Cambria Math" panose="02040503050406030204" pitchFamily="18" charset="0"/>
                      </a:rPr>
                      <m:t>+</m:t>
                    </m:r>
                    <m:r>
                      <a:rPr lang="en-US" sz="2250" i="1">
                        <a:latin typeface="Cambria Math" panose="02040503050406030204" pitchFamily="18" charset="0"/>
                      </a:rPr>
                      <m:t>𝑀𝑎𝑥</m:t>
                    </m:r>
                    <m:d>
                      <m:dPr>
                        <m:ctrlPr>
                          <a:rPr lang="en-US" sz="2250" i="1">
                            <a:latin typeface="Cambria Math" panose="02040503050406030204" pitchFamily="18" charset="0"/>
                          </a:rPr>
                        </m:ctrlPr>
                      </m:dPr>
                      <m:e>
                        <m:r>
                          <a:rPr lang="en-US" sz="2250" i="1">
                            <a:latin typeface="Cambria Math" panose="02040503050406030204" pitchFamily="18" charset="0"/>
                          </a:rPr>
                          <m:t>𝑅𝑒𝑔</m:t>
                        </m:r>
                        <m:r>
                          <a:rPr lang="en-US" sz="2250" i="1">
                            <a:latin typeface="Cambria Math" panose="02040503050406030204" pitchFamily="18" charset="0"/>
                          </a:rPr>
                          <m:t>+</m:t>
                        </m:r>
                        <m:r>
                          <a:rPr lang="en-US" sz="2250" i="1">
                            <a:latin typeface="Cambria Math" panose="02040503050406030204" pitchFamily="18" charset="0"/>
                          </a:rPr>
                          <m:t>𝑅𝑅𝑆</m:t>
                        </m:r>
                        <m:r>
                          <a:rPr lang="en-US" sz="2250" i="1">
                            <a:latin typeface="Cambria Math" panose="02040503050406030204" pitchFamily="18" charset="0"/>
                          </a:rPr>
                          <m:t>,3000</m:t>
                        </m:r>
                      </m:e>
                    </m:d>
                  </m:oMath>
                </a14:m>
                <a:endParaRPr lang="en-US" sz="2250"/>
              </a:p>
              <a:p>
                <a:pPr marL="342900" lvl="1" indent="0">
                  <a:buNone/>
                </a:pPr>
                <a:endParaRPr lang="en-US" sz="2400"/>
              </a:p>
              <a:p>
                <a:r>
                  <a:rPr lang="en-US" sz="2400"/>
                  <a:t>Probability </a:t>
                </a:r>
              </a:p>
              <a:p>
                <a:r>
                  <a:rPr lang="en-US" sz="2400"/>
                  <a:t>Minimize  Total Reserves(ECRS+NSRS) while violating the above formula 1 in 10 years.</a:t>
                </a:r>
              </a:p>
              <a:p>
                <a:pPr marL="342900" lvl="1" indent="0">
                  <a:buNone/>
                </a:pPr>
                <a:endParaRPr lang="en-US"/>
              </a:p>
              <a:p>
                <a:pPr lvl="1"/>
                <a:endParaRPr lang="en-US"/>
              </a:p>
              <a:p>
                <a:pPr lvl="1"/>
                <a:endParaRPr lang="en-US"/>
              </a:p>
            </p:txBody>
          </p:sp>
        </mc:Choice>
        <mc:Fallback>
          <p:sp>
            <p:nvSpPr>
              <p:cNvPr id="3" name="Content Placeholder 2">
                <a:extLst>
                  <a:ext uri="{FF2B5EF4-FFF2-40B4-BE49-F238E27FC236}">
                    <a16:creationId xmlns:a16="http://schemas.microsoft.com/office/drawing/2014/main" id="{508B9490-7631-BB58-4A0E-CE457504437A}"/>
                  </a:ext>
                </a:extLst>
              </p:cNvPr>
              <p:cNvSpPr>
                <a:spLocks noGrp="1" noRot="1" noChangeAspect="1" noMove="1" noResize="1" noEditPoints="1" noAdjustHandles="1" noChangeArrowheads="1" noChangeShapeType="1" noTextEdit="1"/>
              </p:cNvSpPr>
              <p:nvPr>
                <p:ph idx="1"/>
              </p:nvPr>
            </p:nvSpPr>
            <p:spPr>
              <a:blipFill>
                <a:blip r:embed="rId3"/>
                <a:stretch>
                  <a:fillRect l="-929" t="-845" r="-42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8F8BFF0-0F3B-7782-29BF-2B60D540DEFB}"/>
              </a:ext>
            </a:extLst>
          </p:cNvPr>
          <p:cNvSpPr>
            <a:spLocks noGrp="1"/>
          </p:cNvSpPr>
          <p:nvPr>
            <p:ph type="sldNum" sz="quarter" idx="4"/>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a:ln>
                  <a:noFill/>
                </a:ln>
                <a:solidFill>
                  <a:prstClr val="black">
                    <a:tint val="75000"/>
                  </a:prstClr>
                </a:solidFill>
                <a:effectLst/>
                <a:uLnTx/>
                <a:uFillTx/>
                <a:latin typeface="Arial" panose="020B060402020202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18</a:t>
            </a:fld>
            <a:endParaRPr kumimoji="0" lang="en-US"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62217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C872-1BBE-18D9-61A7-1ED6998E585C}"/>
              </a:ext>
            </a:extLst>
          </p:cNvPr>
          <p:cNvSpPr>
            <a:spLocks noGrp="1"/>
          </p:cNvSpPr>
          <p:nvPr>
            <p:ph type="title"/>
          </p:nvPr>
        </p:nvSpPr>
        <p:spPr/>
        <p:txBody>
          <a:bodyPr lIns="91440" tIns="45720" rIns="91440" bIns="45720" anchor="t"/>
          <a:lstStyle/>
          <a:p>
            <a:r>
              <a:rPr lang="en-US"/>
              <a:t>Simplified Optimization Example – Identical Maximum Risk Across Two Hours </a:t>
            </a:r>
          </a:p>
        </p:txBody>
      </p:sp>
      <p:sp>
        <p:nvSpPr>
          <p:cNvPr id="4" name="Slide Number Placeholder 3">
            <a:extLst>
              <a:ext uri="{FF2B5EF4-FFF2-40B4-BE49-F238E27FC236}">
                <a16:creationId xmlns:a16="http://schemas.microsoft.com/office/drawing/2014/main" id="{3428A478-B8A6-8C94-E62C-EB08A0621DA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8740719E-FC95-8CF3-C81E-065FBC9F8F64}"/>
              </a:ext>
            </a:extLst>
          </p:cNvPr>
          <p:cNvPicPr>
            <a:picLocks noChangeAspect="1"/>
          </p:cNvPicPr>
          <p:nvPr/>
        </p:nvPicPr>
        <p:blipFill>
          <a:blip r:embed="rId2"/>
          <a:stretch>
            <a:fillRect/>
          </a:stretch>
        </p:blipFill>
        <p:spPr>
          <a:xfrm>
            <a:off x="304800" y="1596928"/>
            <a:ext cx="3279548" cy="3321008"/>
          </a:xfrm>
          <a:prstGeom prst="rect">
            <a:avLst/>
          </a:prstGeom>
        </p:spPr>
      </p:pic>
      <p:pic>
        <p:nvPicPr>
          <p:cNvPr id="14" name="Picture 13">
            <a:extLst>
              <a:ext uri="{FF2B5EF4-FFF2-40B4-BE49-F238E27FC236}">
                <a16:creationId xmlns:a16="http://schemas.microsoft.com/office/drawing/2014/main" id="{73249E75-50B8-D4CF-CA3E-F54F66F371CB}"/>
              </a:ext>
            </a:extLst>
          </p:cNvPr>
          <p:cNvPicPr>
            <a:picLocks noChangeAspect="1"/>
          </p:cNvPicPr>
          <p:nvPr/>
        </p:nvPicPr>
        <p:blipFill>
          <a:blip r:embed="rId3"/>
          <a:stretch>
            <a:fillRect/>
          </a:stretch>
        </p:blipFill>
        <p:spPr>
          <a:xfrm>
            <a:off x="3729037" y="1596928"/>
            <a:ext cx="3398579" cy="3420035"/>
          </a:xfrm>
          <a:prstGeom prst="rect">
            <a:avLst/>
          </a:prstGeom>
        </p:spPr>
      </p:pic>
      <p:sp>
        <p:nvSpPr>
          <p:cNvPr id="15" name="TextBox 14">
            <a:extLst>
              <a:ext uri="{FF2B5EF4-FFF2-40B4-BE49-F238E27FC236}">
                <a16:creationId xmlns:a16="http://schemas.microsoft.com/office/drawing/2014/main" id="{2B9A2132-FB60-B105-7DB4-85E5C05E0862}"/>
              </a:ext>
            </a:extLst>
          </p:cNvPr>
          <p:cNvSpPr txBox="1"/>
          <p:nvPr/>
        </p:nvSpPr>
        <p:spPr>
          <a:xfrm>
            <a:off x="7203250" y="2253311"/>
            <a:ext cx="1635950" cy="2192908"/>
          </a:xfrm>
          <a:prstGeom prst="rect">
            <a:avLst/>
          </a:prstGeom>
          <a:noFill/>
        </p:spPr>
        <p:txBody>
          <a:bodyPr wrap="square" lIns="91440" tIns="45720" rIns="91440" bIns="45720" rtlCol="0" anchor="t">
            <a:spAutoFit/>
          </a:bodyPr>
          <a:lstStyle/>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Both hours have identical worst-case scenarios</a:t>
            </a:r>
            <a:endParaRPr lang="en-US">
              <a:ea typeface="+mn-ea"/>
              <a:cs typeface="+mn-cs"/>
            </a:endParaRPr>
          </a:p>
          <a:p>
            <a:pPr marL="213995" indent="-213995">
              <a:buFont typeface="Arial" panose="020B0604020202020204" pitchFamily="34" charset="0"/>
              <a:buChar char="•"/>
              <a:defRPr/>
            </a:pPr>
            <a:r>
              <a:rPr kumimoji="0" lang="en-US" sz="1050" b="0" i="0" u="none" strike="noStrike" kern="1200" cap="none" spc="0" normalizeH="0" baseline="0" noProof="0">
                <a:ln>
                  <a:noFill/>
                </a:ln>
                <a:solidFill>
                  <a:srgbClr val="000000"/>
                </a:solidFill>
                <a:effectLst/>
                <a:uLnTx/>
                <a:uFillTx/>
                <a:latin typeface="Segoe UI"/>
                <a:cs typeface="Segoe UI"/>
              </a:rPr>
              <a:t>Hour 17</a:t>
            </a:r>
            <a:r>
              <a:rPr lang="en-US" sz="1050">
                <a:solidFill>
                  <a:srgbClr val="000000"/>
                </a:solidFill>
                <a:latin typeface="Segoe UI"/>
                <a:cs typeface="Segoe UI"/>
              </a:rPr>
              <a:t> </a:t>
            </a:r>
            <a:r>
              <a:rPr kumimoji="0" lang="en-US" sz="1050" b="0" i="0" u="none" strike="noStrike" kern="1200" cap="none" spc="0" normalizeH="0" baseline="0" noProof="0">
                <a:ln>
                  <a:noFill/>
                </a:ln>
                <a:solidFill>
                  <a:srgbClr val="000000"/>
                </a:solidFill>
                <a:effectLst/>
                <a:uLnTx/>
                <a:uFillTx/>
                <a:latin typeface="Segoe UI"/>
                <a:cs typeface="Segoe UI"/>
              </a:rPr>
              <a:t> </a:t>
            </a:r>
            <a:r>
              <a:rPr lang="en-US" sz="1050">
                <a:solidFill>
                  <a:srgbClr val="000000"/>
                </a:solidFill>
                <a:latin typeface="Segoe UI"/>
                <a:cs typeface="Segoe UI"/>
              </a:rPr>
              <a:t>Risk level frequently</a:t>
            </a:r>
            <a:r>
              <a:rPr kumimoji="0" lang="en-US" sz="1050" b="0" i="0" u="none" strike="noStrike" kern="1200" cap="none" spc="0" normalizeH="0" baseline="0" noProof="0">
                <a:ln>
                  <a:noFill/>
                </a:ln>
                <a:solidFill>
                  <a:srgbClr val="000000"/>
                </a:solidFill>
                <a:effectLst/>
                <a:uLnTx/>
                <a:uFillTx/>
                <a:latin typeface="Segoe UI"/>
                <a:cs typeface="Segoe UI"/>
              </a:rPr>
              <a:t> exceeds reserves;</a:t>
            </a:r>
            <a:br>
              <a:rPr lang="en-US" sz="1050" b="0" i="0" u="none" strike="noStrike" kern="1200" cap="none" spc="0" normalizeH="0" baseline="0" noProof="0">
                <a:ln>
                  <a:noFill/>
                </a:ln>
                <a:effectLst/>
                <a:uLnTx/>
                <a:uFillTx/>
                <a:latin typeface="Segoe UI" panose="020B0502040204020203" pitchFamily="34" charset="0"/>
              </a:rPr>
            </a:br>
            <a:r>
              <a:rPr kumimoji="0" lang="en-US" sz="1050" b="0" i="0" u="none" strike="noStrike" kern="1200" cap="none" spc="0" normalizeH="0" baseline="0" noProof="0">
                <a:ln>
                  <a:noFill/>
                </a:ln>
                <a:solidFill>
                  <a:srgbClr val="000000"/>
                </a:solidFill>
                <a:effectLst/>
                <a:uLnTx/>
                <a:uFillTx/>
                <a:latin typeface="Segoe UI"/>
                <a:cs typeface="Segoe UI"/>
              </a:rPr>
              <a:t>Hour 22 rarely does</a:t>
            </a:r>
            <a:endParaRPr lang="en-US" sz="1050" b="0" i="0" u="none" strike="noStrike" kern="1200" cap="none" spc="0" normalizeH="0" baseline="0" noProof="0">
              <a:ln>
                <a:noFill/>
              </a:ln>
              <a:solidFill>
                <a:srgbClr val="000000"/>
              </a:solidFill>
              <a:effectLst/>
              <a:uLnTx/>
              <a:uFillTx/>
              <a:latin typeface="Segoe UI"/>
              <a:cs typeface="Segoe UI"/>
            </a:endParaRPr>
          </a:p>
          <a:p>
            <a:pPr marL="213995" marR="0" lvl="0" indent="-21399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Segoe UI" panose="020B0502040204020203" pitchFamily="34" charset="0"/>
                <a:ea typeface="+mn-ea"/>
                <a:cs typeface="+mn-cs"/>
              </a:rPr>
              <a:t>Reserves get increased for Hour 17 while Hour 22 Reserve either stays the same or gets decreased</a:t>
            </a:r>
            <a:endParaRPr lang="en-US" sz="105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AC7062E0-4C8B-0239-911B-0F7DA1F0A364}"/>
              </a:ext>
            </a:extLst>
          </p:cNvPr>
          <p:cNvSpPr txBox="1"/>
          <p:nvPr/>
        </p:nvSpPr>
        <p:spPr>
          <a:xfrm>
            <a:off x="6993000" y="6120000"/>
            <a:ext cx="2538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Not a real example</a:t>
            </a:r>
            <a:endParaRPr lang="en-US"/>
          </a:p>
        </p:txBody>
      </p:sp>
    </p:spTree>
    <p:extLst>
      <p:ext uri="{BB962C8B-B14F-4D97-AF65-F5344CB8AC3E}">
        <p14:creationId xmlns:p14="http://schemas.microsoft.com/office/powerpoint/2010/main" val="1758072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34301A-6640-2C61-1A76-F26F28661CC7}"/>
              </a:ext>
            </a:extLst>
          </p:cNvPr>
          <p:cNvSpPr>
            <a:spLocks noGrp="1"/>
          </p:cNvSpPr>
          <p:nvPr>
            <p:ph type="title"/>
          </p:nvPr>
        </p:nvSpPr>
        <p:spPr/>
        <p:txBody>
          <a:bodyPr/>
          <a:lstStyle/>
          <a:p>
            <a:r>
              <a:rPr lang="en-US"/>
              <a:t>Background and Introduction</a:t>
            </a:r>
          </a:p>
        </p:txBody>
      </p:sp>
      <p:sp>
        <p:nvSpPr>
          <p:cNvPr id="7" name="Content Placeholder 6">
            <a:extLst>
              <a:ext uri="{FF2B5EF4-FFF2-40B4-BE49-F238E27FC236}">
                <a16:creationId xmlns:a16="http://schemas.microsoft.com/office/drawing/2014/main" id="{94B2456C-5CC8-B254-7DE1-AE68ADE46753}"/>
              </a:ext>
            </a:extLst>
          </p:cNvPr>
          <p:cNvSpPr>
            <a:spLocks noGrp="1"/>
          </p:cNvSpPr>
          <p:nvPr>
            <p:ph idx="1"/>
          </p:nvPr>
        </p:nvSpPr>
        <p:spPr/>
        <p:txBody>
          <a:bodyPr/>
          <a:lstStyle/>
          <a:p>
            <a:r>
              <a:rPr lang="en-US" sz="1600"/>
              <a:t>Purpose of today’s workshop is to review the probabilistic framework ERCOT is considering to use to compute ERCOT Contingency Reserve Service (ECRS) and Non-Spinning Reserve Service (Non-Spin) requirements in 2026. ERCOT originally shared an introduction to the framework at the 2026 AS Workshop #1 in May. Additionally, we will cover Regulation and RRS preliminary quantities previously shared with PDCWG.</a:t>
            </a:r>
          </a:p>
          <a:p>
            <a:endParaRPr lang="en-US" sz="1600"/>
          </a:p>
          <a:p>
            <a:r>
              <a:rPr lang="en-US" sz="1600"/>
              <a:t>Agenda for Today</a:t>
            </a:r>
          </a:p>
          <a:p>
            <a:pPr marL="800100" lvl="1" indent="-342900">
              <a:buFont typeface="+mj-lt"/>
              <a:buAutoNum type="arabicPeriod"/>
            </a:pPr>
            <a:r>
              <a:rPr lang="en-US" sz="1600"/>
              <a:t>Recap/Overview from Workshop #1 </a:t>
            </a:r>
          </a:p>
          <a:p>
            <a:pPr lvl="2"/>
            <a:r>
              <a:rPr lang="en-US" sz="1400"/>
              <a:t>PUC’s AS Study and their findings as they apply to AS Methodology</a:t>
            </a:r>
          </a:p>
          <a:p>
            <a:pPr lvl="2"/>
            <a:r>
              <a:rPr lang="en-US" sz="1400"/>
              <a:t>Probabilistic Framework and additional details on concepts</a:t>
            </a:r>
          </a:p>
          <a:p>
            <a:pPr marL="800100" lvl="1" indent="-342900">
              <a:buFont typeface="+mj-lt"/>
              <a:buAutoNum type="arabicPeriod"/>
            </a:pPr>
            <a:r>
              <a:rPr lang="en-US" sz="1600"/>
              <a:t>Review of preliminary quantities using the probabilistic method and sensitivities</a:t>
            </a:r>
          </a:p>
          <a:p>
            <a:pPr lvl="2"/>
            <a:r>
              <a:rPr lang="en-US" sz="1400"/>
              <a:t>Inputs, data conditioning, Criteria to determine reserves, the optimization engine and reserve determination approach.</a:t>
            </a:r>
          </a:p>
          <a:p>
            <a:pPr marL="800100" lvl="1" indent="-342900">
              <a:buFont typeface="+mj-lt"/>
              <a:buAutoNum type="arabicPeriod"/>
            </a:pPr>
            <a:r>
              <a:rPr lang="en-US" sz="1600"/>
              <a:t>Review Regulation and RRS recovery preliminary quantities which are calculated using similar 2025 AS Methodology. </a:t>
            </a:r>
          </a:p>
          <a:p>
            <a:pPr marL="800100" lvl="1" indent="-342900">
              <a:buFont typeface="+mj-lt"/>
              <a:buAutoNum type="arabicPeriod"/>
            </a:pPr>
            <a:r>
              <a:rPr lang="en-US" sz="1600"/>
              <a:t>Summary and What to expect at the next round of meetings.</a:t>
            </a:r>
          </a:p>
          <a:p>
            <a:pPr marL="1371600" lvl="3" indent="0">
              <a:buNone/>
            </a:pPr>
            <a:endParaRPr lang="en-US" sz="1600"/>
          </a:p>
          <a:p>
            <a:r>
              <a:rPr lang="en-US" sz="1600"/>
              <a:t>ERCOT requests stakeholders to provide feedback on these topics. </a:t>
            </a:r>
          </a:p>
        </p:txBody>
      </p:sp>
      <p:sp>
        <p:nvSpPr>
          <p:cNvPr id="2" name="Slide Number Placeholder 1">
            <a:extLst>
              <a:ext uri="{FF2B5EF4-FFF2-40B4-BE49-F238E27FC236}">
                <a16:creationId xmlns:a16="http://schemas.microsoft.com/office/drawing/2014/main" id="{5E759241-3C4F-941C-1CC4-EBA50E0A67A4}"/>
              </a:ext>
            </a:extLst>
          </p:cNvPr>
          <p:cNvSpPr>
            <a:spLocks noGrp="1"/>
          </p:cNvSpPr>
          <p:nvPr>
            <p:ph type="sldNum" sz="quarter" idx="4"/>
          </p:nvPr>
        </p:nvSpPr>
        <p:spPr/>
        <p:txBody>
          <a:bodyPr/>
          <a:lstStyle/>
          <a:p>
            <a:fld id="{CDB75BAC-74D7-43DA-9DE7-3912ED22B407}" type="slidenum">
              <a:rPr lang="en-US" smtClean="0"/>
              <a:pPr/>
              <a:t>2</a:t>
            </a:fld>
            <a:endParaRPr lang="en-US"/>
          </a:p>
        </p:txBody>
      </p:sp>
    </p:spTree>
    <p:extLst>
      <p:ext uri="{BB962C8B-B14F-4D97-AF65-F5344CB8AC3E}">
        <p14:creationId xmlns:p14="http://schemas.microsoft.com/office/powerpoint/2010/main" val="1048711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D5E999-1A2C-64CE-1B60-BBF0DB5AD068}"/>
              </a:ext>
            </a:extLst>
          </p:cNvPr>
          <p:cNvSpPr>
            <a:spLocks noGrp="1"/>
          </p:cNvSpPr>
          <p:nvPr>
            <p:ph type="sldNum" sz="quarter" idx="11"/>
          </p:nvPr>
        </p:nvSpPr>
        <p:spPr/>
        <p:txBody>
          <a:bodyPr/>
          <a:lstStyle/>
          <a:p>
            <a:fld id="{1D93BD3E-1E9A-4970-A6F7-E7AC52762E0C}" type="slidenum">
              <a:rPr lang="en-US" smtClean="0"/>
              <a:pPr/>
              <a:t>20</a:t>
            </a:fld>
            <a:endParaRPr lang="en-US"/>
          </a:p>
        </p:txBody>
      </p:sp>
      <p:sp>
        <p:nvSpPr>
          <p:cNvPr id="5" name="Title 4">
            <a:extLst>
              <a:ext uri="{FF2B5EF4-FFF2-40B4-BE49-F238E27FC236}">
                <a16:creationId xmlns:a16="http://schemas.microsoft.com/office/drawing/2014/main" id="{E087696B-88E3-9741-00CE-7896CF500274}"/>
              </a:ext>
            </a:extLst>
          </p:cNvPr>
          <p:cNvSpPr>
            <a:spLocks noGrp="1"/>
          </p:cNvSpPr>
          <p:nvPr>
            <p:ph type="title"/>
          </p:nvPr>
        </p:nvSpPr>
        <p:spPr/>
        <p:txBody>
          <a:bodyPr/>
          <a:lstStyle/>
          <a:p>
            <a:r>
              <a:rPr lang="en-US"/>
              <a:t>Allocating the Individual ECRS and NSRS quantities from Total Reserves </a:t>
            </a:r>
          </a:p>
        </p:txBody>
      </p:sp>
      <p:sp>
        <p:nvSpPr>
          <p:cNvPr id="8" name="Content Placeholder 7">
            <a:extLst>
              <a:ext uri="{FF2B5EF4-FFF2-40B4-BE49-F238E27FC236}">
                <a16:creationId xmlns:a16="http://schemas.microsoft.com/office/drawing/2014/main" id="{29B693A3-0C67-BAC6-C101-533BF1226C95}"/>
              </a:ext>
            </a:extLst>
          </p:cNvPr>
          <p:cNvSpPr txBox="1">
            <a:spLocks noGrp="1"/>
          </p:cNvSpPr>
          <p:nvPr>
            <p:ph sz="half" idx="1"/>
          </p:nvPr>
        </p:nvSpPr>
        <p:spPr>
          <a:xfrm>
            <a:off x="283182" y="1185482"/>
            <a:ext cx="4288818" cy="595547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Each hour has 12 five-minute 30-min ahead errors and one 6-hour ahead error</a:t>
            </a:r>
            <a:endParaRPr lang="en-US">
              <a:ea typeface="+mn-ea"/>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For each 30-min under-forecast error, calculate the ratio to the 6-hour ahead error for that same hour</a:t>
            </a:r>
            <a:endParaRPr lang="en-US" sz="150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Group results by Month-Hour to compute average ratio for each Month-Hour</a:t>
            </a:r>
            <a:endParaRPr lang="en-US" sz="150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Set Initial ECRS = Frequency Recovery Requirement</a:t>
            </a:r>
            <a:endParaRPr lang="en-US" sz="150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Allocate Secondary ECRS:</a:t>
            </a:r>
            <a:endParaRPr lang="en-US" sz="1500" b="0" i="0" u="none" strike="noStrike" kern="1200" cap="none" spc="0" normalizeH="0" baseline="0" noProof="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Secondary ECRS = Total Reserves × (ECRS %)</a:t>
            </a:r>
            <a:endParaRPr lang="en-US" sz="150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If Total Reserves &lt; Minimum ECRS:</a:t>
            </a:r>
            <a:endParaRPr lang="en-US" sz="1500" b="0" i="0" u="none" strike="noStrike" kern="1200" cap="none" spc="0" normalizeH="0" baseline="0" noProof="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ECRS = Minimum ECRS (Frequency Portion)</a:t>
            </a:r>
            <a:endParaRPr lang="en-US" sz="1500" b="0" i="0" u="none" strike="noStrike" kern="1200" cap="none" spc="0" normalizeH="0" baseline="0" noProof="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NSRS = Total Reserves</a:t>
            </a:r>
            <a:endParaRPr lang="en-US" sz="1500" b="0" i="0" u="none" strike="noStrike" kern="1200" cap="none" spc="0" normalizeH="0" baseline="0" noProof="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This Scenario only happens in only extreme cases – Excess Risk </a:t>
            </a:r>
            <a:r>
              <a:rPr lang="en-US" sz="1500">
                <a:solidFill>
                  <a:prstClr val="black"/>
                </a:solidFill>
                <a:latin typeface="Arial"/>
                <a:cs typeface="Arial"/>
              </a:rPr>
              <a:t>Credits</a:t>
            </a:r>
            <a:endParaRPr lang="en-US" sz="150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Else:</a:t>
            </a:r>
            <a:endParaRPr lang="en-US" sz="1500" b="0" i="0" u="none" strike="noStrike" kern="1200" cap="none" spc="0" normalizeH="0" baseline="0" noProof="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ECRS = max(Initial ECRS, Secondary ECRS)</a:t>
            </a:r>
            <a:endParaRPr lang="en-US" sz="1500" b="0" i="0" u="none" strike="noStrike" kern="1200" cap="none" spc="0" normalizeH="0" baseline="0" noProof="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a:buChar char="•"/>
              <a:tabLst/>
              <a:defRPr/>
            </a:pPr>
            <a:r>
              <a:rPr kumimoji="0" lang="en-US" sz="1500" b="0" i="0" u="none" strike="noStrike" kern="1200" cap="none" spc="0" normalizeH="0" baseline="0" noProof="0">
                <a:ln>
                  <a:noFill/>
                </a:ln>
                <a:solidFill>
                  <a:prstClr val="black"/>
                </a:solidFill>
                <a:effectLst/>
                <a:uLnTx/>
                <a:uFillTx/>
                <a:latin typeface="Arial"/>
                <a:ea typeface="+mn-ea"/>
                <a:cs typeface="Arial"/>
              </a:rPr>
              <a:t>NSRS = Total – ECRS</a:t>
            </a:r>
          </a:p>
          <a:p>
            <a:pPr marR="0" lvl="0" algn="l" defTabSz="685800" rtl="0" eaLnBrk="1" fontAlgn="auto" latinLnBrk="0" hangingPunct="1">
              <a:lnSpc>
                <a:spcPct val="100000"/>
              </a:lnSpc>
              <a:spcBef>
                <a:spcPts val="0"/>
              </a:spcBef>
              <a:spcAft>
                <a:spcPts val="0"/>
              </a:spcAft>
              <a:buClrTx/>
              <a:buSzTx/>
              <a:tabLst/>
              <a:defRPr/>
            </a:pPr>
            <a:endParaRPr lang="en-US" sz="105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a:ln>
                <a:noFill/>
              </a:ln>
              <a:solidFill>
                <a:prstClr val="black"/>
              </a:solidFill>
              <a:effectLst/>
              <a:uLnTx/>
              <a:uFillTx/>
              <a:latin typeface="Arial"/>
              <a:cs typeface="Arial"/>
            </a:endParaRPr>
          </a:p>
          <a:p>
            <a:pPr marL="556895" marR="0" lvl="1"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a:ln>
                <a:noFill/>
              </a:ln>
              <a:solidFill>
                <a:prstClr val="black"/>
              </a:solidFill>
              <a:effectLst/>
              <a:uLnTx/>
              <a:uFillTx/>
              <a:latin typeface="Arial"/>
              <a:cs typeface="Arial"/>
            </a:endParaRPr>
          </a:p>
          <a:p>
            <a:pPr marL="213995" marR="0" lvl="0" indent="-21399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50" b="0" i="0" u="none" strike="noStrike" kern="1200" cap="none" spc="0" normalizeH="0" baseline="0" noProof="0">
              <a:ln>
                <a:noFill/>
              </a:ln>
              <a:solidFill>
                <a:prstClr val="black"/>
              </a:solidFill>
              <a:effectLst/>
              <a:uLnTx/>
              <a:uFillTx/>
              <a:latin typeface="Arial"/>
              <a:cs typeface="Arial"/>
            </a:endParaRPr>
          </a:p>
        </p:txBody>
      </p:sp>
      <p:pic>
        <p:nvPicPr>
          <p:cNvPr id="9" name="Picture 2">
            <a:extLst>
              <a:ext uri="{FF2B5EF4-FFF2-40B4-BE49-F238E27FC236}">
                <a16:creationId xmlns:a16="http://schemas.microsoft.com/office/drawing/2014/main" id="{687064C2-FFF6-929B-5D15-91473F311B7E}"/>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29152" y="1983933"/>
            <a:ext cx="4438650" cy="314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191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B2613-C850-A874-F309-A0BB53664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2D87A-064E-A65B-7597-192168D962F1}"/>
              </a:ext>
            </a:extLst>
          </p:cNvPr>
          <p:cNvSpPr>
            <a:spLocks noGrp="1"/>
          </p:cNvSpPr>
          <p:nvPr>
            <p:ph type="title"/>
          </p:nvPr>
        </p:nvSpPr>
        <p:spPr/>
        <p:txBody>
          <a:bodyPr lIns="91440" tIns="45720" rIns="91440" bIns="45720" anchor="t"/>
          <a:lstStyle/>
          <a:p>
            <a:r>
              <a:rPr lang="en-US" sz="1600"/>
              <a:t>ECRS Share of (ECRS+NSRS): Comparison to 2025 Method for 2026</a:t>
            </a:r>
            <a:endParaRPr lang="en-US" sz="2400"/>
          </a:p>
        </p:txBody>
      </p:sp>
      <p:sp>
        <p:nvSpPr>
          <p:cNvPr id="4" name="Slide Number Placeholder 3">
            <a:extLst>
              <a:ext uri="{FF2B5EF4-FFF2-40B4-BE49-F238E27FC236}">
                <a16:creationId xmlns:a16="http://schemas.microsoft.com/office/drawing/2014/main" id="{A5727038-FD88-2B71-7203-D69EA14C4D3B}"/>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0A728670-380D-4211-7585-9DB3201395EB}"/>
              </a:ext>
            </a:extLst>
          </p:cNvPr>
          <p:cNvPicPr>
            <a:picLocks noChangeAspect="1"/>
          </p:cNvPicPr>
          <p:nvPr/>
        </p:nvPicPr>
        <p:blipFill>
          <a:blip r:embed="rId2"/>
          <a:stretch>
            <a:fillRect/>
          </a:stretch>
        </p:blipFill>
        <p:spPr>
          <a:xfrm>
            <a:off x="1413146" y="705677"/>
            <a:ext cx="6317710" cy="5456584"/>
          </a:xfrm>
          <a:prstGeom prst="rect">
            <a:avLst/>
          </a:prstGeom>
        </p:spPr>
      </p:pic>
    </p:spTree>
    <p:extLst>
      <p:ext uri="{BB962C8B-B14F-4D97-AF65-F5344CB8AC3E}">
        <p14:creationId xmlns:p14="http://schemas.microsoft.com/office/powerpoint/2010/main" val="95479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75C80-5E32-EF8A-C45E-1A3E5ABA0F21}"/>
              </a:ext>
            </a:extLst>
          </p:cNvPr>
          <p:cNvSpPr>
            <a:spLocks noGrp="1"/>
          </p:cNvSpPr>
          <p:nvPr>
            <p:ph type="title"/>
          </p:nvPr>
        </p:nvSpPr>
        <p:spPr/>
        <p:txBody>
          <a:bodyPr lIns="91440" tIns="45720" rIns="91440" bIns="45720" anchor="t"/>
          <a:lstStyle/>
          <a:p>
            <a:r>
              <a:rPr lang="en-US"/>
              <a:t>Sensitivity Study – Risk Credits</a:t>
            </a:r>
            <a:br>
              <a:rPr lang="en-US"/>
            </a:br>
            <a:br>
              <a:rPr lang="en-US"/>
            </a:br>
            <a:endParaRPr lang="en-US"/>
          </a:p>
        </p:txBody>
      </p:sp>
      <p:sp>
        <p:nvSpPr>
          <p:cNvPr id="4" name="Slide Number Placeholder 3">
            <a:extLst>
              <a:ext uri="{FF2B5EF4-FFF2-40B4-BE49-F238E27FC236}">
                <a16:creationId xmlns:a16="http://schemas.microsoft.com/office/drawing/2014/main" id="{198551AA-3B4C-C9AE-AC50-92D5F5133FE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Content Placeholder 7">
            <a:extLst>
              <a:ext uri="{FF2B5EF4-FFF2-40B4-BE49-F238E27FC236}">
                <a16:creationId xmlns:a16="http://schemas.microsoft.com/office/drawing/2014/main" id="{DCE837C2-4941-7395-0EC4-399361CF04B0}"/>
              </a:ext>
            </a:extLst>
          </p:cNvPr>
          <p:cNvPicPr>
            <a:picLocks noGrp="1" noChangeAspect="1"/>
          </p:cNvPicPr>
          <p:nvPr>
            <p:ph idx="1"/>
          </p:nvPr>
        </p:nvPicPr>
        <p:blipFill>
          <a:blip r:embed="rId2"/>
          <a:stretch>
            <a:fillRect/>
          </a:stretch>
        </p:blipFill>
        <p:spPr>
          <a:xfrm>
            <a:off x="174171" y="2121336"/>
            <a:ext cx="8893629" cy="3587075"/>
          </a:xfrm>
        </p:spPr>
      </p:pic>
      <p:sp>
        <p:nvSpPr>
          <p:cNvPr id="9" name="TextBox 8">
            <a:extLst>
              <a:ext uri="{FF2B5EF4-FFF2-40B4-BE49-F238E27FC236}">
                <a16:creationId xmlns:a16="http://schemas.microsoft.com/office/drawing/2014/main" id="{0C70935F-393D-882D-3392-9B24425347B5}"/>
              </a:ext>
            </a:extLst>
          </p:cNvPr>
          <p:cNvSpPr txBox="1"/>
          <p:nvPr/>
        </p:nvSpPr>
        <p:spPr>
          <a:xfrm>
            <a:off x="260309" y="895681"/>
            <a:ext cx="8458200"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42424"/>
                </a:solidFill>
                <a:effectLst/>
                <a:uLnTx/>
                <a:uFillTx/>
                <a:latin typeface="Segoe UI"/>
                <a:cs typeface="Segoe UI"/>
              </a:rPr>
              <a:t>Multiple cases were run with different combinations of Online, Offline, and ESR Capacity.</a:t>
            </a:r>
            <a:endParaRPr lang="en-US" sz="1400" b="0" i="0" u="none" strike="noStrike" kern="1200" cap="none" spc="0" normalizeH="0" baseline="0" noProof="0">
              <a:ln>
                <a:noFill/>
              </a:ln>
              <a:solidFill>
                <a:srgbClr val="242424"/>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42424"/>
                </a:solidFill>
                <a:effectLst/>
                <a:uLnTx/>
                <a:uFillTx/>
                <a:latin typeface="Segoe UI"/>
                <a:cs typeface="Segoe UI"/>
              </a:rPr>
              <a:t>Case 1</a:t>
            </a:r>
            <a:r>
              <a:rPr kumimoji="0" lang="en-US" sz="1400" b="0" i="0" u="none" strike="noStrike" kern="1200" cap="none" spc="0" normalizeH="0" baseline="0" noProof="0">
                <a:ln>
                  <a:noFill/>
                </a:ln>
                <a:solidFill>
                  <a:srgbClr val="242424"/>
                </a:solidFill>
                <a:effectLst/>
                <a:uLnTx/>
                <a:uFillTx/>
                <a:latin typeface="Segoe UI"/>
                <a:cs typeface="Segoe UI"/>
              </a:rPr>
              <a:t>: Considers all available capacity as risk </a:t>
            </a:r>
            <a:r>
              <a:rPr lang="en-US" sz="1400">
                <a:solidFill>
                  <a:srgbClr val="242424"/>
                </a:solidFill>
                <a:latin typeface="Segoe UI"/>
                <a:cs typeface="Segoe UI"/>
              </a:rPr>
              <a:t>credits..</a:t>
            </a:r>
            <a:endParaRPr lang="en-US" sz="1400" b="0" i="0" u="none" strike="noStrike" kern="1200" cap="none" spc="0" normalizeH="0" baseline="0" noProof="0">
              <a:ln>
                <a:noFill/>
              </a:ln>
              <a:solidFill>
                <a:srgbClr val="242424"/>
              </a:solidFill>
              <a:effectLst/>
              <a:uLnTx/>
              <a:uFillTx/>
              <a:latin typeface="Segoe UI"/>
              <a:cs typeface="Segoe UI"/>
            </a:endParaRPr>
          </a:p>
          <a:p>
            <a:pPr>
              <a:buFont typeface="Arial" panose="020B0604020202020204" pitchFamily="34" charset="0"/>
              <a:buChar char="•"/>
              <a:defRPr/>
            </a:pPr>
            <a:r>
              <a:rPr kumimoji="0" lang="en-US" sz="1400" b="1" i="0" u="none" strike="noStrike" kern="1200" cap="none" spc="0" normalizeH="0" baseline="0" noProof="0">
                <a:ln>
                  <a:noFill/>
                </a:ln>
                <a:solidFill>
                  <a:srgbClr val="242424"/>
                </a:solidFill>
                <a:effectLst/>
                <a:uLnTx/>
                <a:uFillTx/>
                <a:latin typeface="Segoe UI"/>
                <a:cs typeface="Segoe UI"/>
              </a:rPr>
              <a:t>Case 8</a:t>
            </a:r>
            <a:r>
              <a:rPr kumimoji="0" lang="en-US" sz="1400" b="0" i="0" u="none" strike="noStrike" kern="1200" cap="none" spc="0" normalizeH="0" baseline="0" noProof="0">
                <a:ln>
                  <a:noFill/>
                </a:ln>
                <a:solidFill>
                  <a:srgbClr val="242424"/>
                </a:solidFill>
                <a:effectLst/>
                <a:uLnTx/>
                <a:uFillTx/>
                <a:latin typeface="Segoe UI"/>
                <a:cs typeface="Segoe UI"/>
              </a:rPr>
              <a:t>: Optimization does not take risk </a:t>
            </a:r>
            <a:r>
              <a:rPr lang="en-US" sz="1400">
                <a:solidFill>
                  <a:srgbClr val="242424"/>
                </a:solidFill>
                <a:latin typeface="Segoe UI"/>
                <a:cs typeface="Segoe UI"/>
              </a:rPr>
              <a:t>credits into</a:t>
            </a:r>
            <a:r>
              <a:rPr kumimoji="0" lang="en-US" sz="1400" b="0" i="0" u="none" strike="noStrike" kern="1200" cap="none" spc="0" normalizeH="0" baseline="0" noProof="0">
                <a:ln>
                  <a:noFill/>
                </a:ln>
                <a:solidFill>
                  <a:srgbClr val="242424"/>
                </a:solidFill>
                <a:effectLst/>
                <a:uLnTx/>
                <a:uFillTx/>
                <a:latin typeface="Segoe UI"/>
                <a:cs typeface="Segoe UI"/>
              </a:rPr>
              <a:t> account and procures reserve quantities to account for forecast error and forced outages</a:t>
            </a:r>
            <a:endParaRPr lang="en-US" sz="1400" b="0" i="0" u="none" strike="noStrike" kern="1200" cap="none" spc="0" normalizeH="0" baseline="0" noProof="0">
              <a:ln>
                <a:noFill/>
              </a:ln>
              <a:solidFill>
                <a:srgbClr val="242424"/>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F758C2B-7385-7E1F-8815-8A0EB61B4669}"/>
              </a:ext>
            </a:extLst>
          </p:cNvPr>
          <p:cNvSpPr/>
          <p:nvPr/>
        </p:nvSpPr>
        <p:spPr>
          <a:xfrm>
            <a:off x="248478" y="2812612"/>
            <a:ext cx="8721351" cy="28908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7694F353-DCEC-BE38-7A16-2F932B12D522}"/>
              </a:ext>
            </a:extLst>
          </p:cNvPr>
          <p:cNvSpPr/>
          <p:nvPr/>
        </p:nvSpPr>
        <p:spPr>
          <a:xfrm>
            <a:off x="260309" y="4754055"/>
            <a:ext cx="8721351" cy="28908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030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1686-C13F-F032-6395-1A278CADC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95AE4-0F30-5BD3-D408-CB4D69E479B0}"/>
              </a:ext>
            </a:extLst>
          </p:cNvPr>
          <p:cNvSpPr>
            <a:spLocks noGrp="1"/>
          </p:cNvSpPr>
          <p:nvPr>
            <p:ph type="title"/>
          </p:nvPr>
        </p:nvSpPr>
        <p:spPr/>
        <p:txBody>
          <a:bodyPr/>
          <a:lstStyle/>
          <a:p>
            <a:r>
              <a:rPr lang="en-US" sz="2400"/>
              <a:t>ECRS – Case 1 vs Case 8 vs Statistical Approach</a:t>
            </a:r>
          </a:p>
        </p:txBody>
      </p:sp>
      <p:sp>
        <p:nvSpPr>
          <p:cNvPr id="4" name="Slide Number Placeholder 3">
            <a:extLst>
              <a:ext uri="{FF2B5EF4-FFF2-40B4-BE49-F238E27FC236}">
                <a16:creationId xmlns:a16="http://schemas.microsoft.com/office/drawing/2014/main" id="{F6398174-07C2-6AA1-263B-1C2475486B7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D56D7FB-475F-C1B6-C499-FCED5CECC858}"/>
              </a:ext>
            </a:extLst>
          </p:cNvPr>
          <p:cNvPicPr>
            <a:picLocks noChangeAspect="1"/>
          </p:cNvPicPr>
          <p:nvPr/>
        </p:nvPicPr>
        <p:blipFill>
          <a:blip r:embed="rId2"/>
          <a:stretch>
            <a:fillRect/>
          </a:stretch>
        </p:blipFill>
        <p:spPr>
          <a:xfrm>
            <a:off x="1067592" y="762000"/>
            <a:ext cx="6869668" cy="4223207"/>
          </a:xfrm>
          <a:prstGeom prst="rect">
            <a:avLst/>
          </a:prstGeom>
        </p:spPr>
      </p:pic>
      <p:sp>
        <p:nvSpPr>
          <p:cNvPr id="6" name="TextBox 5">
            <a:extLst>
              <a:ext uri="{FF2B5EF4-FFF2-40B4-BE49-F238E27FC236}">
                <a16:creationId xmlns:a16="http://schemas.microsoft.com/office/drawing/2014/main" id="{08AAEC00-C284-B65C-99AC-89696D23B8F1}"/>
              </a:ext>
            </a:extLst>
          </p:cNvPr>
          <p:cNvSpPr txBox="1"/>
          <p:nvPr/>
        </p:nvSpPr>
        <p:spPr>
          <a:xfrm>
            <a:off x="6902726" y="6078766"/>
            <a:ext cx="4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graphicFrame>
        <p:nvGraphicFramePr>
          <p:cNvPr id="7" name="Table 6">
            <a:extLst>
              <a:ext uri="{FF2B5EF4-FFF2-40B4-BE49-F238E27FC236}">
                <a16:creationId xmlns:a16="http://schemas.microsoft.com/office/drawing/2014/main" id="{DF44527E-0903-3853-8D61-9B931026FFC9}"/>
              </a:ext>
            </a:extLst>
          </p:cNvPr>
          <p:cNvGraphicFramePr>
            <a:graphicFrameLocks noGrp="1"/>
          </p:cNvGraphicFramePr>
          <p:nvPr/>
        </p:nvGraphicFramePr>
        <p:xfrm>
          <a:off x="2049117" y="5156418"/>
          <a:ext cx="4648200" cy="914400"/>
        </p:xfrm>
        <a:graphic>
          <a:graphicData uri="http://schemas.openxmlformats.org/drawingml/2006/table">
            <a:tbl>
              <a:tblPr/>
              <a:tblGrid>
                <a:gridCol w="889000">
                  <a:extLst>
                    <a:ext uri="{9D8B030D-6E8A-4147-A177-3AD203B41FA5}">
                      <a16:colId xmlns:a16="http://schemas.microsoft.com/office/drawing/2014/main" val="1272777743"/>
                    </a:ext>
                  </a:extLst>
                </a:gridCol>
                <a:gridCol w="1155700">
                  <a:extLst>
                    <a:ext uri="{9D8B030D-6E8A-4147-A177-3AD203B41FA5}">
                      <a16:colId xmlns:a16="http://schemas.microsoft.com/office/drawing/2014/main" val="2633938041"/>
                    </a:ext>
                  </a:extLst>
                </a:gridCol>
                <a:gridCol w="1181100">
                  <a:extLst>
                    <a:ext uri="{9D8B030D-6E8A-4147-A177-3AD203B41FA5}">
                      <a16:colId xmlns:a16="http://schemas.microsoft.com/office/drawing/2014/main" val="2017932928"/>
                    </a:ext>
                  </a:extLst>
                </a:gridCol>
                <a:gridCol w="1422400">
                  <a:extLst>
                    <a:ext uri="{9D8B030D-6E8A-4147-A177-3AD203B41FA5}">
                      <a16:colId xmlns:a16="http://schemas.microsoft.com/office/drawing/2014/main" val="2931054469"/>
                    </a:ext>
                  </a:extLst>
                </a:gridCol>
              </a:tblGrid>
              <a:tr h="182880">
                <a:tc>
                  <a:txBody>
                    <a:bodyPr/>
                    <a:lstStyle/>
                    <a:p>
                      <a:pPr algn="l" fontAlgn="b"/>
                      <a:r>
                        <a:rPr lang="en-US" sz="1100" b="1" i="0" u="none" strike="noStrike">
                          <a:solidFill>
                            <a:srgbClr val="000000"/>
                          </a:solidFill>
                          <a:effectLst/>
                          <a:latin typeface="Aptos Narrow" panose="020B0004020202020204" pitchFamily="34" charset="0"/>
                        </a:rPr>
                        <a:t>Row Labels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Min of Final_ECRS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Max of Final_ECRS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Average of </a:t>
                      </a:r>
                      <a:r>
                        <a:rPr lang="en-US" sz="1100" b="1" i="0" u="none" strike="noStrike" err="1">
                          <a:solidFill>
                            <a:srgbClr val="000000"/>
                          </a:solidFill>
                          <a:effectLst/>
                          <a:latin typeface="Aptos Narrow" panose="020B0004020202020204" pitchFamily="34" charset="0"/>
                        </a:rPr>
                        <a:t>Final_ECRS</a:t>
                      </a:r>
                      <a:endParaRPr lang="en-US" sz="1100" b="1"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510203734"/>
                  </a:ext>
                </a:extLst>
              </a:tr>
              <a:tr h="182880">
                <a:tc>
                  <a:txBody>
                    <a:bodyPr/>
                    <a:lstStyle/>
                    <a:p>
                      <a:pPr algn="l" fontAlgn="b"/>
                      <a:r>
                        <a:rPr lang="en-US" sz="1100" b="0" i="0" u="none" strike="noStrike">
                          <a:solidFill>
                            <a:srgbClr val="000000"/>
                          </a:solidFill>
                          <a:effectLst/>
                          <a:latin typeface="Aptos Narrow" panose="020B0004020202020204" pitchFamily="34" charset="0"/>
                        </a:rPr>
                        <a:t>Case1</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727</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2524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1363</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3864505446"/>
                  </a:ext>
                </a:extLst>
              </a:tr>
              <a:tr h="182880">
                <a:tc>
                  <a:txBody>
                    <a:bodyPr/>
                    <a:lstStyle/>
                    <a:p>
                      <a:pPr algn="l" fontAlgn="b"/>
                      <a:r>
                        <a:rPr lang="en-US" sz="1100" b="0" i="0" u="none" strike="noStrike">
                          <a:solidFill>
                            <a:srgbClr val="000000"/>
                          </a:solidFill>
                          <a:effectLst/>
                          <a:latin typeface="Aptos Narrow" panose="020B0004020202020204" pitchFamily="34" charset="0"/>
                        </a:rPr>
                        <a:t>Case8</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988</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3907</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2032</a:t>
                      </a:r>
                    </a:p>
                  </a:txBody>
                  <a:tcPr marL="7620" marR="7620" marT="7620" marB="0" anchor="b">
                    <a:lnL>
                      <a:noFill/>
                    </a:lnL>
                    <a:lnR>
                      <a:noFill/>
                    </a:lnR>
                    <a:lnT>
                      <a:noFill/>
                    </a:lnT>
                    <a:lnB>
                      <a:noFill/>
                    </a:lnB>
                    <a:noFill/>
                  </a:tcPr>
                </a:tc>
                <a:extLst>
                  <a:ext uri="{0D108BD9-81ED-4DB2-BD59-A6C34878D82A}">
                    <a16:rowId xmlns:a16="http://schemas.microsoft.com/office/drawing/2014/main" val="3100184809"/>
                  </a:ext>
                </a:extLst>
              </a:tr>
              <a:tr h="182880">
                <a:tc>
                  <a:txBody>
                    <a:bodyPr/>
                    <a:lstStyle/>
                    <a:p>
                      <a:pPr algn="l" fontAlgn="b"/>
                      <a:r>
                        <a:rPr lang="en-US" sz="1100" b="0" i="0" u="none" strike="noStrike">
                          <a:solidFill>
                            <a:srgbClr val="000000"/>
                          </a:solidFill>
                          <a:effectLst/>
                          <a:latin typeface="Aptos Narrow" panose="020B0004020202020204" pitchFamily="34" charset="0"/>
                        </a:rPr>
                        <a:t>Statistical</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698</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3475</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1655</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729752849"/>
                  </a:ext>
                </a:extLst>
              </a:tr>
              <a:tr h="182880">
                <a:tc>
                  <a:txBody>
                    <a:bodyPr/>
                    <a:lstStyle/>
                    <a:p>
                      <a:pPr algn="l" fontAlgn="b"/>
                      <a:r>
                        <a:rPr lang="en-US" sz="1100" b="1" i="0" u="none" strike="noStrike">
                          <a:solidFill>
                            <a:srgbClr val="000000"/>
                          </a:solidFill>
                          <a:effectLst/>
                          <a:latin typeface="Aptos Narrow" panose="020B0004020202020204" pitchFamily="34" charset="0"/>
                        </a:rPr>
                        <a:t>Grand Total</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698</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3907</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1683</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extLst>
                  <a:ext uri="{0D108BD9-81ED-4DB2-BD59-A6C34878D82A}">
                    <a16:rowId xmlns:a16="http://schemas.microsoft.com/office/drawing/2014/main" val="1130436545"/>
                  </a:ext>
                </a:extLst>
              </a:tr>
            </a:tbl>
          </a:graphicData>
        </a:graphic>
      </p:graphicFrame>
    </p:spTree>
    <p:extLst>
      <p:ext uri="{BB962C8B-B14F-4D97-AF65-F5344CB8AC3E}">
        <p14:creationId xmlns:p14="http://schemas.microsoft.com/office/powerpoint/2010/main" val="293436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13990-70E8-A7EB-E2C6-B52DEC555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BF55B-F147-C9E5-6B48-C4CD3EE72514}"/>
              </a:ext>
            </a:extLst>
          </p:cNvPr>
          <p:cNvSpPr>
            <a:spLocks noGrp="1"/>
          </p:cNvSpPr>
          <p:nvPr>
            <p:ph type="title"/>
          </p:nvPr>
        </p:nvSpPr>
        <p:spPr/>
        <p:txBody>
          <a:bodyPr/>
          <a:lstStyle/>
          <a:p>
            <a:r>
              <a:rPr lang="en-US" sz="2400"/>
              <a:t>NSRS – Case 1 vs Case 8 vs Statistical Approach</a:t>
            </a:r>
          </a:p>
        </p:txBody>
      </p:sp>
      <p:sp>
        <p:nvSpPr>
          <p:cNvPr id="4" name="Slide Number Placeholder 3">
            <a:extLst>
              <a:ext uri="{FF2B5EF4-FFF2-40B4-BE49-F238E27FC236}">
                <a16:creationId xmlns:a16="http://schemas.microsoft.com/office/drawing/2014/main" id="{E29903D7-7EC4-71C8-9E8B-1B8AD93DEB2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1BC8A7F1-05C8-7344-00D0-C156EEE1333E}"/>
              </a:ext>
            </a:extLst>
          </p:cNvPr>
          <p:cNvPicPr>
            <a:picLocks noChangeAspect="1"/>
          </p:cNvPicPr>
          <p:nvPr/>
        </p:nvPicPr>
        <p:blipFill>
          <a:blip r:embed="rId2"/>
          <a:stretch>
            <a:fillRect/>
          </a:stretch>
        </p:blipFill>
        <p:spPr>
          <a:xfrm>
            <a:off x="775251" y="762000"/>
            <a:ext cx="7126357" cy="4310452"/>
          </a:xfrm>
          <a:prstGeom prst="rect">
            <a:avLst/>
          </a:prstGeom>
        </p:spPr>
      </p:pic>
      <p:sp>
        <p:nvSpPr>
          <p:cNvPr id="9" name="TextBox 8">
            <a:extLst>
              <a:ext uri="{FF2B5EF4-FFF2-40B4-BE49-F238E27FC236}">
                <a16:creationId xmlns:a16="http://schemas.microsoft.com/office/drawing/2014/main" id="{BF76A814-BC08-253C-EC2B-CFBA5938E1AB}"/>
              </a:ext>
            </a:extLst>
          </p:cNvPr>
          <p:cNvSpPr txBox="1"/>
          <p:nvPr/>
        </p:nvSpPr>
        <p:spPr>
          <a:xfrm>
            <a:off x="6722165" y="6037225"/>
            <a:ext cx="4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graphicFrame>
        <p:nvGraphicFramePr>
          <p:cNvPr id="12" name="Table 11">
            <a:extLst>
              <a:ext uri="{FF2B5EF4-FFF2-40B4-BE49-F238E27FC236}">
                <a16:creationId xmlns:a16="http://schemas.microsoft.com/office/drawing/2014/main" id="{1768CE8C-5839-0B66-F8B0-715AE6DA2133}"/>
              </a:ext>
            </a:extLst>
          </p:cNvPr>
          <p:cNvGraphicFramePr>
            <a:graphicFrameLocks noGrp="1"/>
          </p:cNvGraphicFramePr>
          <p:nvPr/>
        </p:nvGraphicFramePr>
        <p:xfrm>
          <a:off x="1844693" y="5122825"/>
          <a:ext cx="4787900" cy="914400"/>
        </p:xfrm>
        <a:graphic>
          <a:graphicData uri="http://schemas.openxmlformats.org/drawingml/2006/table">
            <a:tbl>
              <a:tblPr/>
              <a:tblGrid>
                <a:gridCol w="889000">
                  <a:extLst>
                    <a:ext uri="{9D8B030D-6E8A-4147-A177-3AD203B41FA5}">
                      <a16:colId xmlns:a16="http://schemas.microsoft.com/office/drawing/2014/main" val="379082008"/>
                    </a:ext>
                  </a:extLst>
                </a:gridCol>
                <a:gridCol w="1155700">
                  <a:extLst>
                    <a:ext uri="{9D8B030D-6E8A-4147-A177-3AD203B41FA5}">
                      <a16:colId xmlns:a16="http://schemas.microsoft.com/office/drawing/2014/main" val="1353661060"/>
                    </a:ext>
                  </a:extLst>
                </a:gridCol>
                <a:gridCol w="1244600">
                  <a:extLst>
                    <a:ext uri="{9D8B030D-6E8A-4147-A177-3AD203B41FA5}">
                      <a16:colId xmlns:a16="http://schemas.microsoft.com/office/drawing/2014/main" val="177675448"/>
                    </a:ext>
                  </a:extLst>
                </a:gridCol>
                <a:gridCol w="1498600">
                  <a:extLst>
                    <a:ext uri="{9D8B030D-6E8A-4147-A177-3AD203B41FA5}">
                      <a16:colId xmlns:a16="http://schemas.microsoft.com/office/drawing/2014/main" val="1855943446"/>
                    </a:ext>
                  </a:extLst>
                </a:gridCol>
              </a:tblGrid>
              <a:tr h="182880">
                <a:tc>
                  <a:txBody>
                    <a:bodyPr/>
                    <a:lstStyle/>
                    <a:p>
                      <a:pPr algn="l" fontAlgn="b"/>
                      <a:r>
                        <a:rPr lang="en-US" sz="1100" b="1" i="0" u="none" strike="noStrike">
                          <a:solidFill>
                            <a:srgbClr val="000000"/>
                          </a:solidFill>
                          <a:effectLst/>
                          <a:latin typeface="Aptos Narrow" panose="020B0004020202020204" pitchFamily="34" charset="0"/>
                        </a:rPr>
                        <a:t>Row Labels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Min of Final_NSRS</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Max of Final_NSRS3</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tc>
                  <a:txBody>
                    <a:bodyPr/>
                    <a:lstStyle/>
                    <a:p>
                      <a:pPr algn="l" fontAlgn="b"/>
                      <a:r>
                        <a:rPr lang="en-US" sz="1100" b="1" i="0" u="none" strike="noStrike">
                          <a:solidFill>
                            <a:srgbClr val="000000"/>
                          </a:solidFill>
                          <a:effectLst/>
                          <a:latin typeface="Aptos Narrow" panose="020B0004020202020204" pitchFamily="34" charset="0"/>
                        </a:rPr>
                        <a:t>Average of Final_NSRS2</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55961561"/>
                  </a:ext>
                </a:extLst>
              </a:tr>
              <a:tr h="182880">
                <a:tc>
                  <a:txBody>
                    <a:bodyPr/>
                    <a:lstStyle/>
                    <a:p>
                      <a:pPr algn="l" fontAlgn="b"/>
                      <a:r>
                        <a:rPr lang="en-US" sz="1100" b="0" i="0" u="none" strike="noStrike">
                          <a:solidFill>
                            <a:srgbClr val="000000"/>
                          </a:solidFill>
                          <a:effectLst/>
                          <a:latin typeface="Aptos Narrow" panose="020B0004020202020204" pitchFamily="34" charset="0"/>
                        </a:rPr>
                        <a:t>Case1</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364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5057</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2245</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noFill/>
                  </a:tcPr>
                </a:tc>
                <a:extLst>
                  <a:ext uri="{0D108BD9-81ED-4DB2-BD59-A6C34878D82A}">
                    <a16:rowId xmlns:a16="http://schemas.microsoft.com/office/drawing/2014/main" val="1486258553"/>
                  </a:ext>
                </a:extLst>
              </a:tr>
              <a:tr h="182880">
                <a:tc>
                  <a:txBody>
                    <a:bodyPr/>
                    <a:lstStyle/>
                    <a:p>
                      <a:pPr algn="l" fontAlgn="b"/>
                      <a:r>
                        <a:rPr lang="en-US" sz="1100" b="0" i="0" u="none" strike="noStrike">
                          <a:solidFill>
                            <a:srgbClr val="000000"/>
                          </a:solidFill>
                          <a:effectLst/>
                          <a:latin typeface="Aptos Narrow" panose="020B0004020202020204" pitchFamily="34" charset="0"/>
                        </a:rPr>
                        <a:t>Case8</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1891</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6696</a:t>
                      </a:r>
                    </a:p>
                  </a:txBody>
                  <a:tcPr marL="7620" marR="7620" marT="7620" marB="0" anchor="b">
                    <a:lnL>
                      <a:noFill/>
                    </a:lnL>
                    <a:lnR>
                      <a:noFill/>
                    </a:lnR>
                    <a:lnT>
                      <a:noFill/>
                    </a:lnT>
                    <a:lnB>
                      <a:noFill/>
                    </a:lnB>
                    <a:noFill/>
                  </a:tcPr>
                </a:tc>
                <a:tc>
                  <a:txBody>
                    <a:bodyPr/>
                    <a:lstStyle/>
                    <a:p>
                      <a:pPr algn="r" fontAlgn="b"/>
                      <a:r>
                        <a:rPr lang="en-US" sz="1100" b="0" i="0" u="none" strike="noStrike">
                          <a:solidFill>
                            <a:srgbClr val="000000"/>
                          </a:solidFill>
                          <a:effectLst/>
                          <a:latin typeface="Aptos Narrow" panose="020B0004020202020204" pitchFamily="34" charset="0"/>
                        </a:rPr>
                        <a:t>4357</a:t>
                      </a:r>
                    </a:p>
                  </a:txBody>
                  <a:tcPr marL="7620" marR="7620" marT="7620" marB="0" anchor="b">
                    <a:lnL>
                      <a:noFill/>
                    </a:lnL>
                    <a:lnR>
                      <a:noFill/>
                    </a:lnR>
                    <a:lnT>
                      <a:noFill/>
                    </a:lnT>
                    <a:lnB>
                      <a:noFill/>
                    </a:lnB>
                    <a:noFill/>
                  </a:tcPr>
                </a:tc>
                <a:extLst>
                  <a:ext uri="{0D108BD9-81ED-4DB2-BD59-A6C34878D82A}">
                    <a16:rowId xmlns:a16="http://schemas.microsoft.com/office/drawing/2014/main" val="2965562258"/>
                  </a:ext>
                </a:extLst>
              </a:tr>
              <a:tr h="182880">
                <a:tc>
                  <a:txBody>
                    <a:bodyPr/>
                    <a:lstStyle/>
                    <a:p>
                      <a:pPr algn="l" fontAlgn="b"/>
                      <a:r>
                        <a:rPr lang="en-US" sz="1100" b="0" i="0" u="none" strike="noStrike">
                          <a:solidFill>
                            <a:srgbClr val="000000"/>
                          </a:solidFill>
                          <a:effectLst/>
                          <a:latin typeface="Aptos Narrow" panose="020B0004020202020204" pitchFamily="34" charset="0"/>
                        </a:rPr>
                        <a:t>Statistical</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1714</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5117</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tc>
                  <a:txBody>
                    <a:bodyPr/>
                    <a:lstStyle/>
                    <a:p>
                      <a:pPr algn="r" fontAlgn="b"/>
                      <a:r>
                        <a:rPr lang="en-US" sz="1100" b="0" i="0" u="none" strike="noStrike">
                          <a:solidFill>
                            <a:srgbClr val="000000"/>
                          </a:solidFill>
                          <a:effectLst/>
                          <a:latin typeface="Aptos Narrow" panose="020B0004020202020204" pitchFamily="34" charset="0"/>
                        </a:rPr>
                        <a:t>3098</a:t>
                      </a:r>
                    </a:p>
                  </a:txBody>
                  <a:tcPr marL="7620" marR="7620" marT="7620" marB="0" anchor="b">
                    <a:lnL>
                      <a:noFill/>
                    </a:lnL>
                    <a:lnR>
                      <a:noFill/>
                    </a:lnR>
                    <a:lnT>
                      <a:noFill/>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380563586"/>
                  </a:ext>
                </a:extLst>
              </a:tr>
              <a:tr h="182880">
                <a:tc>
                  <a:txBody>
                    <a:bodyPr/>
                    <a:lstStyle/>
                    <a:p>
                      <a:pPr algn="l" fontAlgn="b"/>
                      <a:r>
                        <a:rPr lang="en-US" sz="1100" b="1" i="0" u="none" strike="noStrike">
                          <a:solidFill>
                            <a:srgbClr val="000000"/>
                          </a:solidFill>
                          <a:effectLst/>
                          <a:latin typeface="Aptos Narrow" panose="020B0004020202020204" pitchFamily="34" charset="0"/>
                        </a:rPr>
                        <a:t>Grand Total</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364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6696</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tc>
                  <a:txBody>
                    <a:bodyPr/>
                    <a:lstStyle/>
                    <a:p>
                      <a:pPr algn="r" fontAlgn="b"/>
                      <a:r>
                        <a:rPr lang="en-US" sz="1100" b="1" i="0" u="none" strike="noStrike">
                          <a:solidFill>
                            <a:srgbClr val="000000"/>
                          </a:solidFill>
                          <a:effectLst/>
                          <a:latin typeface="Aptos Narrow" panose="020B0004020202020204" pitchFamily="34" charset="0"/>
                        </a:rPr>
                        <a:t>3234</a:t>
                      </a:r>
                    </a:p>
                  </a:txBody>
                  <a:tcPr marL="7620" marR="7620" marT="7620" marB="0" anchor="b">
                    <a:lnL>
                      <a:noFill/>
                    </a:lnL>
                    <a:lnR>
                      <a:noFill/>
                    </a:lnR>
                    <a:lnT w="6350" cap="flat" cmpd="sng" algn="ctr">
                      <a:solidFill>
                        <a:srgbClr val="44B3E1"/>
                      </a:solidFill>
                      <a:prstDash val="solid"/>
                      <a:round/>
                      <a:headEnd type="none" w="med" len="med"/>
                      <a:tailEnd type="none" w="med" len="med"/>
                    </a:lnT>
                    <a:lnB>
                      <a:noFill/>
                    </a:lnB>
                    <a:solidFill>
                      <a:srgbClr val="C0E6F5"/>
                    </a:solidFill>
                  </a:tcPr>
                </a:tc>
                <a:extLst>
                  <a:ext uri="{0D108BD9-81ED-4DB2-BD59-A6C34878D82A}">
                    <a16:rowId xmlns:a16="http://schemas.microsoft.com/office/drawing/2014/main" val="4257248069"/>
                  </a:ext>
                </a:extLst>
              </a:tr>
            </a:tbl>
          </a:graphicData>
        </a:graphic>
      </p:graphicFrame>
    </p:spTree>
    <p:extLst>
      <p:ext uri="{BB962C8B-B14F-4D97-AF65-F5344CB8AC3E}">
        <p14:creationId xmlns:p14="http://schemas.microsoft.com/office/powerpoint/2010/main" val="2061597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46B25-11B9-2761-05E8-CA51D64E42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5A8F97-88AB-00BB-4BF3-BA4721B6192C}"/>
              </a:ext>
            </a:extLst>
          </p:cNvPr>
          <p:cNvSpPr>
            <a:spLocks noGrp="1"/>
          </p:cNvSpPr>
          <p:nvPr>
            <p:ph type="title"/>
          </p:nvPr>
        </p:nvSpPr>
        <p:spPr/>
        <p:txBody>
          <a:bodyPr/>
          <a:lstStyle/>
          <a:p>
            <a:r>
              <a:rPr lang="en-US" sz="2400"/>
              <a:t>ECRS+ NSRS – Case 1 vs Case 8 vs Statistical Approach</a:t>
            </a:r>
          </a:p>
        </p:txBody>
      </p:sp>
      <p:sp>
        <p:nvSpPr>
          <p:cNvPr id="4" name="Slide Number Placeholder 3">
            <a:extLst>
              <a:ext uri="{FF2B5EF4-FFF2-40B4-BE49-F238E27FC236}">
                <a16:creationId xmlns:a16="http://schemas.microsoft.com/office/drawing/2014/main" id="{8753F400-D819-863C-C9E9-6FB28B73F62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5EA49E67-18BB-A367-D666-05F2369F986A}"/>
              </a:ext>
            </a:extLst>
          </p:cNvPr>
          <p:cNvPicPr>
            <a:picLocks noChangeAspect="1"/>
          </p:cNvPicPr>
          <p:nvPr/>
        </p:nvPicPr>
        <p:blipFill>
          <a:blip r:embed="rId2"/>
          <a:stretch>
            <a:fillRect/>
          </a:stretch>
        </p:blipFill>
        <p:spPr>
          <a:xfrm>
            <a:off x="680934" y="762000"/>
            <a:ext cx="7632043" cy="4381721"/>
          </a:xfrm>
          <a:prstGeom prst="rect">
            <a:avLst/>
          </a:prstGeom>
        </p:spPr>
      </p:pic>
      <p:sp>
        <p:nvSpPr>
          <p:cNvPr id="9" name="TextBox 8">
            <a:extLst>
              <a:ext uri="{FF2B5EF4-FFF2-40B4-BE49-F238E27FC236}">
                <a16:creationId xmlns:a16="http://schemas.microsoft.com/office/drawing/2014/main" id="{A46AE70A-2472-0F50-1785-3C4D99C4198C}"/>
              </a:ext>
            </a:extLst>
          </p:cNvPr>
          <p:cNvSpPr txBox="1"/>
          <p:nvPr/>
        </p:nvSpPr>
        <p:spPr>
          <a:xfrm>
            <a:off x="6760265" y="6027035"/>
            <a:ext cx="4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graphicFrame>
        <p:nvGraphicFramePr>
          <p:cNvPr id="10" name="Object 9">
            <a:extLst>
              <a:ext uri="{FF2B5EF4-FFF2-40B4-BE49-F238E27FC236}">
                <a16:creationId xmlns:a16="http://schemas.microsoft.com/office/drawing/2014/main" id="{D4F3FC15-6F6C-3C8A-9CBC-D8E2313AF080}"/>
              </a:ext>
            </a:extLst>
          </p:cNvPr>
          <p:cNvGraphicFramePr>
            <a:graphicFrameLocks noChangeAspect="1"/>
          </p:cNvGraphicFramePr>
          <p:nvPr/>
        </p:nvGraphicFramePr>
        <p:xfrm>
          <a:off x="1774825" y="5200870"/>
          <a:ext cx="4678363" cy="922337"/>
        </p:xfrm>
        <a:graphic>
          <a:graphicData uri="http://schemas.openxmlformats.org/presentationml/2006/ole">
            <mc:AlternateContent xmlns:mc="http://schemas.openxmlformats.org/markup-compatibility/2006">
              <mc:Choice xmlns:v="urn:schemas-microsoft-com:vml" Requires="v">
                <p:oleObj name="Worksheet" r:id="rId3" imgW="4678751" imgH="922224" progId="Excel.Sheet.12">
                  <p:embed/>
                </p:oleObj>
              </mc:Choice>
              <mc:Fallback>
                <p:oleObj name="Worksheet" r:id="rId3" imgW="4678751" imgH="922224" progId="Excel.Sheet.12">
                  <p:embed/>
                  <p:pic>
                    <p:nvPicPr>
                      <p:cNvPr id="10" name="Object 9">
                        <a:extLst>
                          <a:ext uri="{FF2B5EF4-FFF2-40B4-BE49-F238E27FC236}">
                            <a16:creationId xmlns:a16="http://schemas.microsoft.com/office/drawing/2014/main" id="{D4F3FC15-6F6C-3C8A-9CBC-D8E2313AF080}"/>
                          </a:ext>
                        </a:extLst>
                      </p:cNvPr>
                      <p:cNvPicPr/>
                      <p:nvPr/>
                    </p:nvPicPr>
                    <p:blipFill>
                      <a:blip r:embed="rId4"/>
                      <a:stretch>
                        <a:fillRect/>
                      </a:stretch>
                    </p:blipFill>
                    <p:spPr>
                      <a:xfrm>
                        <a:off x="1774825" y="5200870"/>
                        <a:ext cx="4678363" cy="922337"/>
                      </a:xfrm>
                      <a:prstGeom prst="rect">
                        <a:avLst/>
                      </a:prstGeom>
                    </p:spPr>
                  </p:pic>
                </p:oleObj>
              </mc:Fallback>
            </mc:AlternateContent>
          </a:graphicData>
        </a:graphic>
      </p:graphicFrame>
    </p:spTree>
    <p:extLst>
      <p:ext uri="{BB962C8B-B14F-4D97-AF65-F5344CB8AC3E}">
        <p14:creationId xmlns:p14="http://schemas.microsoft.com/office/powerpoint/2010/main" val="855969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4EA8-15E3-C506-4E05-7628F77AA0B0}"/>
              </a:ext>
            </a:extLst>
          </p:cNvPr>
          <p:cNvSpPr>
            <a:spLocks noGrp="1"/>
          </p:cNvSpPr>
          <p:nvPr>
            <p:ph type="title"/>
          </p:nvPr>
        </p:nvSpPr>
        <p:spPr/>
        <p:txBody>
          <a:bodyPr/>
          <a:lstStyle/>
          <a:p>
            <a:r>
              <a:rPr lang="en-US" sz="2400"/>
              <a:t>1 in 10 Years vs 1 in 5 Years vs 1 in 1 Year Sensitivity</a:t>
            </a:r>
          </a:p>
        </p:txBody>
      </p:sp>
      <p:sp>
        <p:nvSpPr>
          <p:cNvPr id="3" name="Content Placeholder 2">
            <a:extLst>
              <a:ext uri="{FF2B5EF4-FFF2-40B4-BE49-F238E27FC236}">
                <a16:creationId xmlns:a16="http://schemas.microsoft.com/office/drawing/2014/main" id="{7A89DC01-B5A7-D194-EDD2-9442B0E731F1}"/>
              </a:ext>
            </a:extLst>
          </p:cNvPr>
          <p:cNvSpPr>
            <a:spLocks noGrp="1"/>
          </p:cNvSpPr>
          <p:nvPr>
            <p:ph idx="1"/>
          </p:nvPr>
        </p:nvSpPr>
        <p:spPr/>
        <p:txBody>
          <a:bodyPr/>
          <a:lstStyle/>
          <a:p>
            <a:r>
              <a:rPr lang="en-US" sz="2000"/>
              <a:t>We ran additional sensitivities with Case 9 and identified that 1 in 10 Years  will produce the highest reserve quantity. </a:t>
            </a:r>
          </a:p>
        </p:txBody>
      </p:sp>
      <p:sp>
        <p:nvSpPr>
          <p:cNvPr id="4" name="Slide Number Placeholder 3">
            <a:extLst>
              <a:ext uri="{FF2B5EF4-FFF2-40B4-BE49-F238E27FC236}">
                <a16:creationId xmlns:a16="http://schemas.microsoft.com/office/drawing/2014/main" id="{D996BE2B-7E91-8ED6-A330-D80776242BE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E1EA9B8-A4E7-728B-4A9C-AA3BDFF1BD63}"/>
              </a:ext>
            </a:extLst>
          </p:cNvPr>
          <p:cNvSpPr txBox="1"/>
          <p:nvPr/>
        </p:nvSpPr>
        <p:spPr>
          <a:xfrm>
            <a:off x="6602728" y="6511384"/>
            <a:ext cx="20789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Preliminary Values</a:t>
            </a:r>
          </a:p>
        </p:txBody>
      </p:sp>
      <p:pic>
        <p:nvPicPr>
          <p:cNvPr id="6" name="Picture 5">
            <a:extLst>
              <a:ext uri="{FF2B5EF4-FFF2-40B4-BE49-F238E27FC236}">
                <a16:creationId xmlns:a16="http://schemas.microsoft.com/office/drawing/2014/main" id="{707DD301-26CD-9BC9-4B19-FAB20730D7E6}"/>
              </a:ext>
            </a:extLst>
          </p:cNvPr>
          <p:cNvPicPr>
            <a:picLocks noChangeAspect="1"/>
          </p:cNvPicPr>
          <p:nvPr/>
        </p:nvPicPr>
        <p:blipFill>
          <a:blip r:embed="rId2"/>
          <a:stretch>
            <a:fillRect/>
          </a:stretch>
        </p:blipFill>
        <p:spPr>
          <a:xfrm>
            <a:off x="717847" y="1853239"/>
            <a:ext cx="7212650" cy="4280679"/>
          </a:xfrm>
          <a:prstGeom prst="rect">
            <a:avLst/>
          </a:prstGeom>
        </p:spPr>
      </p:pic>
    </p:spTree>
    <p:extLst>
      <p:ext uri="{BB962C8B-B14F-4D97-AF65-F5344CB8AC3E}">
        <p14:creationId xmlns:p14="http://schemas.microsoft.com/office/powerpoint/2010/main" val="3508015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7965A9-D075-0CCE-83A8-73CFD4EC646A}"/>
              </a:ext>
            </a:extLst>
          </p:cNvPr>
          <p:cNvSpPr>
            <a:spLocks noGrp="1"/>
          </p:cNvSpPr>
          <p:nvPr>
            <p:ph type="sldNum" sz="quarter" idx="4"/>
          </p:nvPr>
        </p:nvSpPr>
        <p:spPr/>
        <p:txBody>
          <a:bodyPr/>
          <a:lstStyle/>
          <a:p>
            <a:fld id="{1D93BD3E-1E9A-4970-A6F7-E7AC52762E0C}" type="slidenum">
              <a:rPr lang="en-US" smtClean="0"/>
              <a:pPr/>
              <a:t>27</a:t>
            </a:fld>
            <a:endParaRPr lang="en-US"/>
          </a:p>
        </p:txBody>
      </p:sp>
      <p:sp>
        <p:nvSpPr>
          <p:cNvPr id="3" name="Content Placeholder 2">
            <a:extLst>
              <a:ext uri="{FF2B5EF4-FFF2-40B4-BE49-F238E27FC236}">
                <a16:creationId xmlns:a16="http://schemas.microsoft.com/office/drawing/2014/main" id="{718D026E-EBE5-5D01-1DCA-7572733A0442}"/>
              </a:ext>
            </a:extLst>
          </p:cNvPr>
          <p:cNvSpPr>
            <a:spLocks noGrp="1"/>
          </p:cNvSpPr>
          <p:nvPr>
            <p:ph idx="16"/>
          </p:nvPr>
        </p:nvSpPr>
        <p:spPr/>
        <p:txBody>
          <a:bodyPr lIns="91440" tIns="45720" rIns="91440" bIns="45720" anchor="t"/>
          <a:lstStyle/>
          <a:p>
            <a:r>
              <a:rPr lang="en-US">
                <a:cs typeface="Arial"/>
              </a:rPr>
              <a:t>Discussion</a:t>
            </a:r>
            <a:endParaRPr lang="en-US"/>
          </a:p>
        </p:txBody>
      </p:sp>
    </p:spTree>
    <p:extLst>
      <p:ext uri="{BB962C8B-B14F-4D97-AF65-F5344CB8AC3E}">
        <p14:creationId xmlns:p14="http://schemas.microsoft.com/office/powerpoint/2010/main" val="2258359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C1A784-0EF4-D90B-8405-192324E210E0}"/>
              </a:ext>
            </a:extLst>
          </p:cNvPr>
          <p:cNvSpPr>
            <a:spLocks noGrp="1"/>
          </p:cNvSpPr>
          <p:nvPr>
            <p:ph type="ctrTitle"/>
          </p:nvPr>
        </p:nvSpPr>
        <p:spPr/>
        <p:txBody>
          <a:bodyPr/>
          <a:lstStyle/>
          <a:p>
            <a:r>
              <a:rPr lang="en-US"/>
              <a:t>Review of Regulation and RRS</a:t>
            </a:r>
          </a:p>
        </p:txBody>
      </p:sp>
      <p:sp>
        <p:nvSpPr>
          <p:cNvPr id="6" name="Subtitle 5">
            <a:extLst>
              <a:ext uri="{FF2B5EF4-FFF2-40B4-BE49-F238E27FC236}">
                <a16:creationId xmlns:a16="http://schemas.microsoft.com/office/drawing/2014/main" id="{C128B9AE-7DFD-464F-657C-3D3ACD867FF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C633AC11-8A28-2F90-C716-2DA36328AC07}"/>
              </a:ext>
            </a:extLst>
          </p:cNvPr>
          <p:cNvSpPr>
            <a:spLocks noGrp="1"/>
          </p:cNvSpPr>
          <p:nvPr>
            <p:ph type="sldNum" sz="quarter" idx="4"/>
          </p:nvPr>
        </p:nvSpPr>
        <p:spPr/>
        <p:txBody>
          <a:bodyPr/>
          <a:lstStyle/>
          <a:p>
            <a:fld id="{1D93BD3E-1E9A-4970-A6F7-E7AC52762E0C}" type="slidenum">
              <a:rPr lang="en-US" smtClean="0"/>
              <a:pPr/>
              <a:t>28</a:t>
            </a:fld>
            <a:endParaRPr lang="en-US"/>
          </a:p>
        </p:txBody>
      </p:sp>
    </p:spTree>
    <p:extLst>
      <p:ext uri="{BB962C8B-B14F-4D97-AF65-F5344CB8AC3E}">
        <p14:creationId xmlns:p14="http://schemas.microsoft.com/office/powerpoint/2010/main" val="38349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6EFC-C6BA-4321-8293-C3B40C9F73E0}"/>
              </a:ext>
            </a:extLst>
          </p:cNvPr>
          <p:cNvSpPr>
            <a:spLocks noGrp="1"/>
          </p:cNvSpPr>
          <p:nvPr>
            <p:ph type="title"/>
          </p:nvPr>
        </p:nvSpPr>
        <p:spPr/>
        <p:txBody>
          <a:bodyPr/>
          <a:lstStyle/>
          <a:p>
            <a:r>
              <a:rPr lang="en-US" sz="2800"/>
              <a:t>Regulation and RRS Methodologies</a:t>
            </a:r>
          </a:p>
        </p:txBody>
      </p:sp>
      <p:sp>
        <p:nvSpPr>
          <p:cNvPr id="3" name="Content Placeholder 2">
            <a:extLst>
              <a:ext uri="{FF2B5EF4-FFF2-40B4-BE49-F238E27FC236}">
                <a16:creationId xmlns:a16="http://schemas.microsoft.com/office/drawing/2014/main" id="{FEE60E96-ECFB-4688-9D3E-E0963B973198}"/>
              </a:ext>
            </a:extLst>
          </p:cNvPr>
          <p:cNvSpPr>
            <a:spLocks noGrp="1"/>
          </p:cNvSpPr>
          <p:nvPr>
            <p:ph idx="1"/>
          </p:nvPr>
        </p:nvSpPr>
        <p:spPr/>
        <p:txBody>
          <a:bodyPr/>
          <a:lstStyle/>
          <a:p>
            <a:r>
              <a:rPr lang="en-US" sz="1600">
                <a:solidFill>
                  <a:schemeClr val="accent2"/>
                </a:solidFill>
              </a:rPr>
              <a:t>This presentation will discuss the approaches ERCOT is considering to determine Ancillary Service (A/S) quantities for 2026.</a:t>
            </a:r>
          </a:p>
          <a:p>
            <a:pPr lvl="1"/>
            <a:r>
              <a:rPr lang="en-US" sz="1600">
                <a:solidFill>
                  <a:schemeClr val="accent2"/>
                </a:solidFill>
              </a:rPr>
              <a:t>ERCOT is considering one change in the methodology used to compute the Regulation Service for 2026.</a:t>
            </a:r>
          </a:p>
          <a:p>
            <a:pPr lvl="1"/>
            <a:endParaRPr lang="en-US" sz="1600">
              <a:solidFill>
                <a:schemeClr val="accent2"/>
              </a:solidFill>
            </a:endParaRPr>
          </a:p>
          <a:p>
            <a:pPr lvl="1"/>
            <a:r>
              <a:rPr lang="en-US" sz="1600">
                <a:solidFill>
                  <a:schemeClr val="accent2"/>
                </a:solidFill>
              </a:rPr>
              <a:t>NERC’s preliminary BAL-003 Interconnection Frequency Response Obligation (IFRO) assessment for ERCOT for the 2026 Operating Year (OY) has not yet been published. Therefore, this analysis used the minimum RRS-PFR limit of 1,365 MW for 2025.</a:t>
            </a:r>
          </a:p>
          <a:p>
            <a:pPr lvl="1"/>
            <a:endParaRPr lang="en-US" sz="1600">
              <a:solidFill>
                <a:schemeClr val="accent2"/>
              </a:solidFill>
            </a:endParaRPr>
          </a:p>
          <a:p>
            <a:pPr algn="just"/>
            <a:r>
              <a:rPr lang="en-US" sz="1600">
                <a:solidFill>
                  <a:schemeClr val="accent2"/>
                </a:solidFill>
              </a:rPr>
              <a:t>The Ancillary Service (A/S) quantities for 2026 contained in this presentation are based on the methodology that was approved in December 2024. The quantities for 2026 reflect moving forward the historic data on which these are based, </a:t>
            </a:r>
            <a:r>
              <a:rPr lang="en-US" sz="1600" u="sng">
                <a:solidFill>
                  <a:schemeClr val="accent2"/>
                </a:solidFill>
              </a:rPr>
              <a:t>unless otherwise noted</a:t>
            </a:r>
            <a:r>
              <a:rPr lang="en-US" sz="1600">
                <a:solidFill>
                  <a:schemeClr val="accent2"/>
                </a:solidFill>
              </a:rPr>
              <a:t>.</a:t>
            </a:r>
          </a:p>
        </p:txBody>
      </p:sp>
      <p:sp>
        <p:nvSpPr>
          <p:cNvPr id="4" name="Slide Number Placeholder 3">
            <a:extLst>
              <a:ext uri="{FF2B5EF4-FFF2-40B4-BE49-F238E27FC236}">
                <a16:creationId xmlns:a16="http://schemas.microsoft.com/office/drawing/2014/main" id="{5A68E052-6A20-4956-A66D-2E4B52AB55DE}"/>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chemeClr val="bg2">
                  <a:lumMod val="50000"/>
                </a:schemeClr>
              </a:solidFill>
              <a:effectLst/>
              <a:uLnTx/>
              <a:uFillTx/>
              <a:latin typeface="Arial"/>
              <a:ea typeface="+mn-ea"/>
              <a:cs typeface="+mn-cs"/>
            </a:endParaRPr>
          </a:p>
        </p:txBody>
      </p:sp>
    </p:spTree>
    <p:extLst>
      <p:ext uri="{BB962C8B-B14F-4D97-AF65-F5344CB8AC3E}">
        <p14:creationId xmlns:p14="http://schemas.microsoft.com/office/powerpoint/2010/main" val="1813237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0B39-D935-24E4-421B-0C8BE892D6EE}"/>
              </a:ext>
            </a:extLst>
          </p:cNvPr>
          <p:cNvSpPr>
            <a:spLocks noGrp="1"/>
          </p:cNvSpPr>
          <p:nvPr>
            <p:ph type="title"/>
          </p:nvPr>
        </p:nvSpPr>
        <p:spPr/>
        <p:txBody>
          <a:bodyPr/>
          <a:lstStyle/>
          <a:p>
            <a:r>
              <a:rPr lang="en-US"/>
              <a:t>PUC’s Ancillary Service Study: Summary</a:t>
            </a:r>
          </a:p>
        </p:txBody>
      </p:sp>
      <p:sp>
        <p:nvSpPr>
          <p:cNvPr id="3" name="Content Placeholder 2">
            <a:extLst>
              <a:ext uri="{FF2B5EF4-FFF2-40B4-BE49-F238E27FC236}">
                <a16:creationId xmlns:a16="http://schemas.microsoft.com/office/drawing/2014/main" id="{7172E991-4297-3800-2D8D-570997EBC01F}"/>
              </a:ext>
            </a:extLst>
          </p:cNvPr>
          <p:cNvSpPr>
            <a:spLocks noGrp="1"/>
          </p:cNvSpPr>
          <p:nvPr>
            <p:ph idx="1"/>
          </p:nvPr>
        </p:nvSpPr>
        <p:spPr/>
        <p:txBody>
          <a:bodyPr/>
          <a:lstStyle/>
          <a:p>
            <a:pPr marL="0" indent="0">
              <a:buNone/>
            </a:pPr>
            <a:r>
              <a:rPr lang="en-US" sz="1600"/>
              <a:t>The Public Utility Commission of Texas (PUCT) initiated the Ancillary Services Study (Study) to meet the requirements of PURA § 35.004(g) (enacted in Senate Bill 3 (87 R.S.)).</a:t>
            </a:r>
            <a:r>
              <a:rPr lang="en-US" sz="1400"/>
              <a:t> </a:t>
            </a:r>
          </a:p>
          <a:p>
            <a:pPr marL="300038" lvl="1" indent="0">
              <a:buNone/>
            </a:pPr>
            <a:endParaRPr lang="en-US" sz="1400"/>
          </a:p>
          <a:p>
            <a:pPr marL="0" indent="0">
              <a:buNone/>
            </a:pPr>
            <a:r>
              <a:rPr lang="en-US" sz="1600"/>
              <a:t> The PUCT collaborated with ERCOT and the Independent Market Monitor (IMM) on this effort. </a:t>
            </a:r>
          </a:p>
          <a:p>
            <a:pPr marL="0" indent="0">
              <a:buNone/>
            </a:pPr>
            <a:endParaRPr lang="en-US" sz="1600"/>
          </a:p>
          <a:p>
            <a:pPr marL="0" indent="0">
              <a:buNone/>
            </a:pPr>
            <a:r>
              <a:rPr lang="en-US" sz="1600"/>
              <a:t>ERCOT was asked to review the existing Ancillary Service products, including an analysis of the purpose for each of the products and a more thorough review of the methodologies used to determine Ancillary Service quantities.  ERCOT was also asked to evaluate if any additional Ancillary Service products are needed. </a:t>
            </a:r>
          </a:p>
          <a:p>
            <a:pPr marL="0" indent="0">
              <a:buNone/>
            </a:pPr>
            <a:r>
              <a:rPr lang="en-US" sz="1600"/>
              <a:t>	ERCOT produced </a:t>
            </a:r>
            <a:r>
              <a:rPr lang="en-US" sz="1600">
                <a:hlinkClick r:id="rId2"/>
              </a:rPr>
              <a:t>a white paper</a:t>
            </a:r>
            <a:r>
              <a:rPr lang="en-US" sz="1600"/>
              <a:t> that responds to those requests</a:t>
            </a:r>
          </a:p>
          <a:p>
            <a:pPr marL="0" indent="0">
              <a:buNone/>
            </a:pPr>
            <a:endParaRPr lang="en-US" sz="1600"/>
          </a:p>
          <a:p>
            <a:pPr marL="0" indent="0">
              <a:buNone/>
            </a:pPr>
            <a:r>
              <a:rPr lang="en-US" sz="1600"/>
              <a:t>PUCT used inputs from stakeholders, ERCOT, IMM and PUC Commissioners. PUC filed its </a:t>
            </a:r>
            <a:r>
              <a:rPr lang="en-US" sz="1600">
                <a:hlinkClick r:id="rId3"/>
              </a:rPr>
              <a:t>findings and final report </a:t>
            </a:r>
            <a:r>
              <a:rPr lang="en-US" sz="1600"/>
              <a:t>on January 14, 2025.</a:t>
            </a:r>
          </a:p>
          <a:p>
            <a:pPr marL="0" indent="0">
              <a:buNone/>
            </a:pPr>
            <a:r>
              <a:rPr lang="en-US" sz="1600"/>
              <a:t>	The PUCT has also included it in their biennial agency report to the Texas State 	Legislature in January 2025.</a:t>
            </a:r>
          </a:p>
          <a:p>
            <a:pPr marL="0" indent="0">
              <a:buNone/>
            </a:pPr>
            <a:r>
              <a:rPr lang="en-US" sz="1600"/>
              <a:t>	PUC’s Findings are summarized in slides # to #</a:t>
            </a:r>
          </a:p>
        </p:txBody>
      </p:sp>
      <p:sp>
        <p:nvSpPr>
          <p:cNvPr id="4" name="Slide Number Placeholder 3">
            <a:extLst>
              <a:ext uri="{FF2B5EF4-FFF2-40B4-BE49-F238E27FC236}">
                <a16:creationId xmlns:a16="http://schemas.microsoft.com/office/drawing/2014/main" id="{B7344EF9-74AD-E54A-C49C-4E1B090D9DA2}"/>
              </a:ext>
            </a:extLst>
          </p:cNvPr>
          <p:cNvSpPr>
            <a:spLocks noGrp="1"/>
          </p:cNvSpPr>
          <p:nvPr>
            <p:ph type="sldNum" sz="quarter" idx="4"/>
          </p:nvPr>
        </p:nvSpPr>
        <p:spPr/>
        <p:txBody>
          <a:bodyPr/>
          <a:lstStyle/>
          <a:p>
            <a:fld id="{1D93BD3E-1E9A-4970-A6F7-E7AC52762E0C}" type="slidenum">
              <a:rPr lang="en-US" smtClean="0"/>
              <a:pPr/>
              <a:t>3</a:t>
            </a:fld>
            <a:endParaRPr lang="en-US"/>
          </a:p>
        </p:txBody>
      </p:sp>
    </p:spTree>
    <p:extLst>
      <p:ext uri="{BB962C8B-B14F-4D97-AF65-F5344CB8AC3E}">
        <p14:creationId xmlns:p14="http://schemas.microsoft.com/office/powerpoint/2010/main" val="295183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smtClean="0"/>
              <a:pPr/>
              <a:t>30</a:t>
            </a:fld>
            <a:endParaRPr lang="en-US"/>
          </a:p>
        </p:txBody>
      </p:sp>
      <p:sp>
        <p:nvSpPr>
          <p:cNvPr id="5" name="Content Placeholder 4"/>
          <p:cNvSpPr>
            <a:spLocks noGrp="1"/>
          </p:cNvSpPr>
          <p:nvPr>
            <p:ph idx="16"/>
          </p:nvPr>
        </p:nvSpPr>
        <p:spPr/>
        <p:txBody>
          <a:bodyPr/>
          <a:lstStyle/>
          <a:p>
            <a:r>
              <a:rPr lang="en-US"/>
              <a:t>Regulation Service</a:t>
            </a:r>
          </a:p>
        </p:txBody>
      </p:sp>
    </p:spTree>
    <p:extLst>
      <p:ext uri="{BB962C8B-B14F-4D97-AF65-F5344CB8AC3E}">
        <p14:creationId xmlns:p14="http://schemas.microsoft.com/office/powerpoint/2010/main" val="55998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C4F4-3CF4-FE04-5306-38F682528F6B}"/>
              </a:ext>
            </a:extLst>
          </p:cNvPr>
          <p:cNvSpPr>
            <a:spLocks noGrp="1"/>
          </p:cNvSpPr>
          <p:nvPr>
            <p:ph type="title"/>
          </p:nvPr>
        </p:nvSpPr>
        <p:spPr/>
        <p:txBody>
          <a:bodyPr/>
          <a:lstStyle/>
          <a:p>
            <a:r>
              <a:rPr lang="en-US" sz="2800"/>
              <a:t>Regulation Service Methodology</a:t>
            </a:r>
            <a:endParaRPr lang="en-US"/>
          </a:p>
        </p:txBody>
      </p:sp>
      <p:sp>
        <p:nvSpPr>
          <p:cNvPr id="3" name="Content Placeholder 2">
            <a:extLst>
              <a:ext uri="{FF2B5EF4-FFF2-40B4-BE49-F238E27FC236}">
                <a16:creationId xmlns:a16="http://schemas.microsoft.com/office/drawing/2014/main" id="{C451EDD7-A4B1-4E62-B2DA-A3231D5F0415}"/>
              </a:ext>
            </a:extLst>
          </p:cNvPr>
          <p:cNvSpPr>
            <a:spLocks noGrp="1"/>
          </p:cNvSpPr>
          <p:nvPr>
            <p:ph idx="1"/>
          </p:nvPr>
        </p:nvSpPr>
        <p:spPr/>
        <p:txBody>
          <a:bodyPr/>
          <a:lstStyle/>
          <a:p>
            <a:pPr algn="just"/>
            <a:r>
              <a:rPr lang="en-US" sz="1600"/>
              <a:t>Methodology</a:t>
            </a:r>
          </a:p>
          <a:p>
            <a:pPr lvl="1" algn="just"/>
            <a:r>
              <a:rPr lang="en-US" sz="1600"/>
              <a:t>ERCOT is considering some change in the methodology used to compute the minimum Regulation Service requirements in 2026.</a:t>
            </a:r>
          </a:p>
          <a:p>
            <a:pPr marL="642937" lvl="2" indent="0" algn="just">
              <a:buNone/>
            </a:pPr>
            <a:endParaRPr lang="en-US" sz="1400"/>
          </a:p>
          <a:p>
            <a:pPr lvl="1" algn="just"/>
            <a:r>
              <a:rPr lang="en-US" sz="1600"/>
              <a:t>The preliminary Regulation quantities for January 2026 through April 2026 in subsequent slides have been computed using </a:t>
            </a:r>
            <a:r>
              <a:rPr lang="en-US" sz="1600" u="sng"/>
              <a:t>current methodology</a:t>
            </a:r>
            <a:r>
              <a:rPr lang="en-US" sz="1600"/>
              <a:t> (2023 and 2025 five-minute net load variability), </a:t>
            </a:r>
            <a:r>
              <a:rPr lang="en-US" sz="1600" u="sng"/>
              <a:t>updated Wind Adjustment tables</a:t>
            </a:r>
            <a:r>
              <a:rPr lang="en-US" sz="1600"/>
              <a:t> and the </a:t>
            </a:r>
            <a:r>
              <a:rPr lang="en-US" sz="1600" u="sng"/>
              <a:t>updated Solar Adjustment tables</a:t>
            </a:r>
            <a:r>
              <a:rPr lang="en-US" sz="1600"/>
              <a:t>.</a:t>
            </a:r>
          </a:p>
          <a:p>
            <a:pPr lvl="1" algn="just"/>
            <a:endParaRPr lang="en-US" sz="1600"/>
          </a:p>
          <a:p>
            <a:pPr algn="just"/>
            <a:r>
              <a:rPr lang="en-US" sz="1600"/>
              <a:t>Considerations</a:t>
            </a:r>
          </a:p>
          <a:p>
            <a:pPr lvl="1" algn="just"/>
            <a:r>
              <a:rPr lang="en-US" sz="1600"/>
              <a:t>ERCOT will be removing the FRRS Component of the methodology as this product will be retired with the Implementation of Real Time Co-Optimization plus Batteries (RTCB)</a:t>
            </a:r>
          </a:p>
          <a:p>
            <a:pPr lvl="1" algn="just"/>
            <a:r>
              <a:rPr lang="en-US" sz="1600"/>
              <a:t>ERCOT is also conducting analysis for Large Loads to determine if any other adjustment should be considered for regulation impacts. </a:t>
            </a:r>
          </a:p>
          <a:p>
            <a:endParaRPr lang="en-US"/>
          </a:p>
        </p:txBody>
      </p:sp>
      <p:sp>
        <p:nvSpPr>
          <p:cNvPr id="4" name="Slide Number Placeholder 3">
            <a:extLst>
              <a:ext uri="{FF2B5EF4-FFF2-40B4-BE49-F238E27FC236}">
                <a16:creationId xmlns:a16="http://schemas.microsoft.com/office/drawing/2014/main" id="{585F75EB-63E7-B4E9-7B5C-DF68D4575B8A}"/>
              </a:ext>
            </a:extLst>
          </p:cNvPr>
          <p:cNvSpPr>
            <a:spLocks noGrp="1"/>
          </p:cNvSpPr>
          <p:nvPr>
            <p:ph type="sldNum" sz="quarter" idx="4"/>
          </p:nvPr>
        </p:nvSpPr>
        <p:spPr/>
        <p:txBody>
          <a:bodyPr/>
          <a:lstStyle/>
          <a:p>
            <a:fld id="{1D93BD3E-1E9A-4970-A6F7-E7AC52762E0C}" type="slidenum">
              <a:rPr lang="en-US" smtClean="0"/>
              <a:pPr/>
              <a:t>31</a:t>
            </a:fld>
            <a:endParaRPr lang="en-US"/>
          </a:p>
        </p:txBody>
      </p:sp>
    </p:spTree>
    <p:extLst>
      <p:ext uri="{BB962C8B-B14F-4D97-AF65-F5344CB8AC3E}">
        <p14:creationId xmlns:p14="http://schemas.microsoft.com/office/powerpoint/2010/main" val="2503935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a:t>Regulation Up/Down Methodology 2026</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32</a:t>
            </a:fld>
            <a:endParaRPr lang="en-US">
              <a:solidFill>
                <a:prstClr val="black">
                  <a:tint val="75000"/>
                </a:prstClr>
              </a:solidFill>
            </a:endParaRPr>
          </a:p>
        </p:txBody>
      </p:sp>
      <p:graphicFrame>
        <p:nvGraphicFramePr>
          <p:cNvPr id="3" name="Table 4">
            <a:extLst>
              <a:ext uri="{FF2B5EF4-FFF2-40B4-BE49-F238E27FC236}">
                <a16:creationId xmlns:a16="http://schemas.microsoft.com/office/drawing/2014/main" id="{A63489EC-E00A-0B06-1C9C-5B48242FED15}"/>
              </a:ext>
            </a:extLst>
          </p:cNvPr>
          <p:cNvGraphicFramePr>
            <a:graphicFrameLocks noGrp="1"/>
          </p:cNvGraphicFramePr>
          <p:nvPr>
            <p:extLst>
              <p:ext uri="{D42A27DB-BD31-4B8C-83A1-F6EECF244321}">
                <p14:modId xmlns:p14="http://schemas.microsoft.com/office/powerpoint/2010/main" val="2336550842"/>
              </p:ext>
            </p:extLst>
          </p:nvPr>
        </p:nvGraphicFramePr>
        <p:xfrm>
          <a:off x="498359" y="887106"/>
          <a:ext cx="8223481" cy="5341284"/>
        </p:xfrm>
        <a:graphic>
          <a:graphicData uri="http://schemas.openxmlformats.org/drawingml/2006/table">
            <a:tbl>
              <a:tblPr firstRow="1" bandRow="1">
                <a:tableStyleId>{5C22544A-7EE6-4342-B048-85BDC9FD1C3A}</a:tableStyleId>
              </a:tblPr>
              <a:tblGrid>
                <a:gridCol w="1799468">
                  <a:extLst>
                    <a:ext uri="{9D8B030D-6E8A-4147-A177-3AD203B41FA5}">
                      <a16:colId xmlns:a16="http://schemas.microsoft.com/office/drawing/2014/main" val="1580868433"/>
                    </a:ext>
                  </a:extLst>
                </a:gridCol>
                <a:gridCol w="3085390">
                  <a:extLst>
                    <a:ext uri="{9D8B030D-6E8A-4147-A177-3AD203B41FA5}">
                      <a16:colId xmlns:a16="http://schemas.microsoft.com/office/drawing/2014/main" val="1915953014"/>
                    </a:ext>
                  </a:extLst>
                </a:gridCol>
                <a:gridCol w="3338623">
                  <a:extLst>
                    <a:ext uri="{9D8B030D-6E8A-4147-A177-3AD203B41FA5}">
                      <a16:colId xmlns:a16="http://schemas.microsoft.com/office/drawing/2014/main" val="1728311896"/>
                    </a:ext>
                  </a:extLst>
                </a:gridCol>
              </a:tblGrid>
              <a:tr h="581891">
                <a:tc>
                  <a:txBody>
                    <a:bodyPr/>
                    <a:lstStyle/>
                    <a:p>
                      <a:pPr algn="ctr"/>
                      <a:endParaRPr lang="en-US" sz="1600"/>
                    </a:p>
                  </a:txBody>
                  <a:tcPr marT="41564" marB="41564" anchor="ctr"/>
                </a:tc>
                <a:tc>
                  <a:txBody>
                    <a:bodyPr/>
                    <a:lstStyle/>
                    <a:p>
                      <a:pPr algn="ctr"/>
                      <a:r>
                        <a:rPr lang="en-US" sz="1600"/>
                        <a:t>2025 Methodology</a:t>
                      </a:r>
                    </a:p>
                  </a:txBody>
                  <a:tcPr marT="41564" marB="41564" anchor="ctr"/>
                </a:tc>
                <a:tc>
                  <a:txBody>
                    <a:bodyPr/>
                    <a:lstStyle/>
                    <a:p>
                      <a:pPr algn="ctr"/>
                      <a:r>
                        <a:rPr lang="en-US" sz="1600"/>
                        <a:t>2026 Methodology </a:t>
                      </a:r>
                    </a:p>
                  </a:txBody>
                  <a:tcPr marT="41564" marB="41564" anchor="ctr"/>
                </a:tc>
                <a:extLst>
                  <a:ext uri="{0D108BD9-81ED-4DB2-BD59-A6C34878D82A}">
                    <a16:rowId xmlns:a16="http://schemas.microsoft.com/office/drawing/2014/main" val="503574640"/>
                  </a:ext>
                </a:extLst>
              </a:tr>
              <a:tr h="753798">
                <a:tc>
                  <a:txBody>
                    <a:bodyPr/>
                    <a:lstStyle/>
                    <a:p>
                      <a:pPr algn="ctr"/>
                      <a:r>
                        <a:rPr lang="en-US" sz="1600" b="1" u="none"/>
                        <a:t>Data Input</a:t>
                      </a:r>
                    </a:p>
                  </a:txBody>
                  <a:tcPr marT="41564" marB="41564" anchor="ctr"/>
                </a:tc>
                <a:tc>
                  <a:txBody>
                    <a:bodyPr/>
                    <a:lstStyle/>
                    <a:p>
                      <a:pPr marL="171450" indent="-171450" algn="l">
                        <a:buFont typeface="Arial" panose="020B0604020202020204" pitchFamily="34" charset="0"/>
                        <a:buChar char="•"/>
                      </a:pPr>
                      <a:r>
                        <a:rPr lang="en-US" sz="1400" kern="1200">
                          <a:solidFill>
                            <a:schemeClr val="dk1"/>
                          </a:solidFill>
                          <a:latin typeface="+mn-lt"/>
                          <a:ea typeface="+mn-ea"/>
                          <a:cs typeface="+mn-cs"/>
                        </a:rPr>
                        <a:t>5-min SCED Netload Forecast Error (</a:t>
                      </a:r>
                      <a:r>
                        <a:rPr lang="en-US" sz="1400" i="1" kern="1200">
                          <a:solidFill>
                            <a:schemeClr val="dk1"/>
                          </a:solidFill>
                          <a:latin typeface="+mn-lt"/>
                          <a:ea typeface="+mn-ea"/>
                          <a:cs typeface="+mn-cs"/>
                        </a:rPr>
                        <a:t>2- </a:t>
                      </a:r>
                      <a:r>
                        <a:rPr lang="en-US" sz="1400" i="1" kern="1200" err="1">
                          <a:solidFill>
                            <a:schemeClr val="dk1"/>
                          </a:solidFill>
                          <a:latin typeface="+mn-lt"/>
                          <a:ea typeface="+mn-ea"/>
                          <a:cs typeface="+mn-cs"/>
                        </a:rPr>
                        <a:t>yr</a:t>
                      </a:r>
                      <a:r>
                        <a:rPr lang="en-US" sz="1400" kern="1200">
                          <a:solidFill>
                            <a:schemeClr val="dk1"/>
                          </a:solidFill>
                          <a:latin typeface="+mn-lt"/>
                          <a:ea typeface="+mn-ea"/>
                          <a:cs typeface="+mn-cs"/>
                        </a:rPr>
                        <a:t>)</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475780074"/>
                  </a:ext>
                </a:extLst>
              </a:tr>
              <a:tr h="586287">
                <a:tc>
                  <a:txBody>
                    <a:bodyPr/>
                    <a:lstStyle/>
                    <a:p>
                      <a:pPr algn="ctr"/>
                      <a:r>
                        <a:rPr lang="en-US" sz="1600" b="1" u="none"/>
                        <a:t>Calculation Method</a:t>
                      </a:r>
                    </a:p>
                  </a:txBody>
                  <a:tcPr marT="41564" marB="41564" anchor="ctr"/>
                </a:tc>
                <a:tc>
                  <a:txBody>
                    <a:bodyPr/>
                    <a:lstStyle/>
                    <a:p>
                      <a:pPr marL="171450" indent="-171450" algn="l">
                        <a:buFont typeface="Arial" panose="020B0604020202020204" pitchFamily="34" charset="0"/>
                        <a:buChar char="•"/>
                      </a:pPr>
                      <a:r>
                        <a:rPr lang="en-US" sz="1400" kern="1200">
                          <a:solidFill>
                            <a:schemeClr val="dk1"/>
                          </a:solidFill>
                          <a:latin typeface="+mn-lt"/>
                          <a:ea typeface="+mn-ea"/>
                          <a:cs typeface="+mn-cs"/>
                        </a:rPr>
                        <a:t>95th  of 5-min SCED Netload Forecast Error </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50280143"/>
                  </a:ext>
                </a:extLst>
              </a:tr>
              <a:tr h="1174871">
                <a:tc>
                  <a:txBody>
                    <a:bodyPr/>
                    <a:lstStyle/>
                    <a:p>
                      <a:pPr algn="ctr"/>
                      <a:r>
                        <a:rPr lang="en-US" sz="1600" b="1" u="none"/>
                        <a:t>Wind/Solar Adjustment</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dk1"/>
                          </a:solidFill>
                          <a:latin typeface="+mn-lt"/>
                          <a:ea typeface="+mn-ea"/>
                          <a:cs typeface="+mn-cs"/>
                        </a:rPr>
                        <a:t>GE Table - Increased wind/solar forecast error per 1,000 MW installed capacity increase </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No Change</a:t>
                      </a:r>
                      <a:endParaRPr kumimoji="0" lang="en-US" sz="1400" b="0" i="1" u="none" strike="noStrike" kern="1200" cap="none" spc="0" normalizeH="0" baseline="0" noProof="0">
                        <a:ln>
                          <a:noFill/>
                        </a:ln>
                        <a:solidFill>
                          <a:srgbClr val="FF0000"/>
                        </a:solidFill>
                        <a:effectLst/>
                        <a:uLnTx/>
                        <a:uFillTx/>
                        <a:latin typeface="Arial"/>
                        <a:ea typeface="+mn-ea"/>
                        <a:cs typeface="+mn-cs"/>
                      </a:endParaRPr>
                    </a:p>
                  </a:txBody>
                  <a:tcPr marT="41564" marB="41564" anchor="ctr"/>
                </a:tc>
                <a:extLst>
                  <a:ext uri="{0D108BD9-81ED-4DB2-BD59-A6C34878D82A}">
                    <a16:rowId xmlns:a16="http://schemas.microsoft.com/office/drawing/2014/main" val="3559946521"/>
                  </a:ext>
                </a:extLst>
              </a:tr>
              <a:tr h="581891">
                <a:tc>
                  <a:txBody>
                    <a:bodyPr/>
                    <a:lstStyle/>
                    <a:p>
                      <a:pPr algn="ctr"/>
                      <a:r>
                        <a:rPr lang="en-US" sz="1600" b="1" u="none"/>
                        <a:t>FRRS Component</a:t>
                      </a:r>
                    </a:p>
                  </a:txBody>
                  <a:tcPr marT="41564" marB="41564" anchor="ctr"/>
                </a:tc>
                <a:tc>
                  <a:txBody>
                    <a:bodyPr/>
                    <a:lstStyle/>
                    <a:p>
                      <a:pPr marL="171450" indent="-171450" algn="l">
                        <a:buFont typeface="Arial" panose="020B0604020202020204" pitchFamily="34" charset="0"/>
                        <a:buChar char="•"/>
                      </a:pPr>
                      <a:r>
                        <a:rPr lang="en-US" sz="1400"/>
                        <a:t>95</a:t>
                      </a:r>
                      <a:r>
                        <a:rPr lang="en-US" sz="1400" baseline="30000"/>
                        <a:t>th</a:t>
                      </a:r>
                      <a:r>
                        <a:rPr lang="en-US" sz="1400"/>
                        <a:t> of historical FRRS Deployment </a:t>
                      </a:r>
                      <a:r>
                        <a:rPr lang="en-US" sz="1400" i="1"/>
                        <a:t>(2-yr)</a:t>
                      </a:r>
                    </a:p>
                  </a:txBody>
                  <a:tcPr marT="41564" marB="41564" anchor="ct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accent6"/>
                          </a:solidFill>
                        </a:rPr>
                        <a:t>Remove</a:t>
                      </a:r>
                      <a:endParaRPr lang="en-US" sz="1400" i="1">
                        <a:solidFill>
                          <a:schemeClr val="accent6"/>
                        </a:solidFill>
                      </a:endParaRPr>
                    </a:p>
                  </a:txBody>
                  <a:tcPr marT="41564" marB="41564" anchor="ctr"/>
                </a:tc>
                <a:extLst>
                  <a:ext uri="{0D108BD9-81ED-4DB2-BD59-A6C34878D82A}">
                    <a16:rowId xmlns:a16="http://schemas.microsoft.com/office/drawing/2014/main" val="616162852"/>
                  </a:ext>
                </a:extLst>
              </a:tr>
              <a:tr h="831273">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a:t>ACE Integral Component</a:t>
                      </a:r>
                    </a:p>
                  </a:txBody>
                  <a:tcPr marT="41564" marB="41564" anchor="ctr"/>
                </a:tc>
                <a:tc>
                  <a:txBody>
                    <a:bodyPr/>
                    <a:lstStyle/>
                    <a:p>
                      <a:pPr marL="171450" indent="-171450" algn="l">
                        <a:buFont typeface="Arial" panose="020B0604020202020204" pitchFamily="34" charset="0"/>
                        <a:buChar char="•"/>
                      </a:pPr>
                      <a:r>
                        <a:rPr lang="en-US" sz="1400"/>
                        <a:t>Average of ACE Integral Change </a:t>
                      </a:r>
                    </a:p>
                    <a:p>
                      <a:pPr marL="0" indent="0" algn="l">
                        <a:buFont typeface="Arial" panose="020B0604020202020204" pitchFamily="34" charset="0"/>
                        <a:buNone/>
                      </a:pPr>
                      <a:r>
                        <a:rPr lang="en-US" sz="1400" i="1"/>
                        <a:t>   (2-yr)</a:t>
                      </a:r>
                    </a:p>
                  </a:txBody>
                  <a:tcPr marT="41564" marB="41564" anchor="ctr"/>
                </a:tc>
                <a:tc>
                  <a:txBody>
                    <a:bodyPr/>
                    <a:lstStyle/>
                    <a:p>
                      <a:pPr marL="171450" indent="-171450" algn="l">
                        <a:buFont typeface="Arial" panose="020B0604020202020204" pitchFamily="34" charset="0"/>
                        <a:buChar char="•"/>
                      </a:pPr>
                      <a:r>
                        <a:rPr lang="en-US" sz="1400"/>
                        <a:t>No Change</a:t>
                      </a:r>
                      <a:endParaRPr lang="en-US" sz="1400" i="1"/>
                    </a:p>
                  </a:txBody>
                  <a:tcPr marT="41564" marB="41564" anchor="ctr"/>
                </a:tc>
                <a:extLst>
                  <a:ext uri="{0D108BD9-81ED-4DB2-BD59-A6C34878D82A}">
                    <a16:rowId xmlns:a16="http://schemas.microsoft.com/office/drawing/2014/main" val="3498371690"/>
                  </a:ext>
                </a:extLst>
              </a:tr>
              <a:tr h="831273">
                <a:tc>
                  <a:txBody>
                    <a:bodyPr/>
                    <a:lstStyle/>
                    <a:p>
                      <a:pPr algn="ctr"/>
                      <a:r>
                        <a:rPr lang="en-US" sz="1600" b="1" u="none"/>
                        <a:t>Load Adjustment</a:t>
                      </a:r>
                    </a:p>
                    <a:p>
                      <a:pPr algn="ctr"/>
                      <a:r>
                        <a:rPr lang="en-US" sz="1600" b="1" u="none"/>
                        <a:t>(LFL Ramps)</a:t>
                      </a:r>
                    </a:p>
                  </a:txBody>
                  <a:tcPr marT="41564" marB="41564"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dk1"/>
                          </a:solidFill>
                          <a:latin typeface="+mn-lt"/>
                          <a:ea typeface="+mn-ea"/>
                          <a:cs typeface="+mn-cs"/>
                        </a:rPr>
                        <a:t>No Adjustment</a:t>
                      </a:r>
                    </a:p>
                  </a:txBody>
                  <a:tcPr marT="41564" marB="41564"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dk1"/>
                          </a:solidFill>
                          <a:latin typeface="+mn-lt"/>
                          <a:ea typeface="+mn-ea"/>
                          <a:cs typeface="+mn-cs"/>
                        </a:rPr>
                        <a:t>No Change</a:t>
                      </a:r>
                    </a:p>
                  </a:txBody>
                  <a:tcPr marT="41564" marB="41564" anchor="ctr"/>
                </a:tc>
                <a:extLst>
                  <a:ext uri="{0D108BD9-81ED-4DB2-BD59-A6C34878D82A}">
                    <a16:rowId xmlns:a16="http://schemas.microsoft.com/office/drawing/2014/main" val="1391719284"/>
                  </a:ext>
                </a:extLst>
              </a:tr>
            </a:tbl>
          </a:graphicData>
        </a:graphic>
      </p:graphicFrame>
      <p:sp>
        <p:nvSpPr>
          <p:cNvPr id="5" name="Rectangle 4">
            <a:extLst>
              <a:ext uri="{FF2B5EF4-FFF2-40B4-BE49-F238E27FC236}">
                <a16:creationId xmlns:a16="http://schemas.microsoft.com/office/drawing/2014/main" id="{32ADCACE-77E2-EB99-AD4F-8177344DE262}"/>
              </a:ext>
            </a:extLst>
          </p:cNvPr>
          <p:cNvSpPr/>
          <p:nvPr/>
        </p:nvSpPr>
        <p:spPr>
          <a:xfrm>
            <a:off x="498359" y="3975652"/>
            <a:ext cx="8223481" cy="596347"/>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639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9773E2-2195-71C2-C94E-A70F2557B5F8}"/>
              </a:ext>
            </a:extLst>
          </p:cNvPr>
          <p:cNvSpPr>
            <a:spLocks noGrp="1"/>
          </p:cNvSpPr>
          <p:nvPr>
            <p:ph type="sldNum" sz="quarter" idx="11"/>
          </p:nvPr>
        </p:nvSpPr>
        <p:spPr/>
        <p:txBody>
          <a:bodyPr/>
          <a:lstStyle/>
          <a:p>
            <a:fld id="{1D93BD3E-1E9A-4970-A6F7-E7AC52762E0C}" type="slidenum">
              <a:rPr lang="en-US" smtClean="0"/>
              <a:pPr/>
              <a:t>33</a:t>
            </a:fld>
            <a:endParaRPr lang="en-US"/>
          </a:p>
        </p:txBody>
      </p:sp>
      <p:sp>
        <p:nvSpPr>
          <p:cNvPr id="5" name="Content Placeholder 4">
            <a:extLst>
              <a:ext uri="{FF2B5EF4-FFF2-40B4-BE49-F238E27FC236}">
                <a16:creationId xmlns:a16="http://schemas.microsoft.com/office/drawing/2014/main" id="{F1DB710E-C3E8-0D44-E3CE-DB8880560BE8}"/>
              </a:ext>
            </a:extLst>
          </p:cNvPr>
          <p:cNvSpPr>
            <a:spLocks noGrp="1"/>
          </p:cNvSpPr>
          <p:nvPr>
            <p:ph sz="half" idx="1"/>
          </p:nvPr>
        </p:nvSpPr>
        <p:spPr>
          <a:xfrm>
            <a:off x="381000" y="990601"/>
            <a:ext cx="4133850" cy="4800600"/>
          </a:xfrm>
        </p:spPr>
        <p:txBody>
          <a:bodyPr/>
          <a:lstStyle/>
          <a:p>
            <a:pPr lvl="0">
              <a:defRPr/>
            </a:pPr>
            <a:r>
              <a:rPr lang="en-US" sz="1600">
                <a:solidFill>
                  <a:srgbClr val="5B6770"/>
                </a:solidFill>
              </a:rPr>
              <a:t>ERCOT has incorporated intra-hour wind/solar forecast- based ramp into GTBD to give SCED an indication of how renewables may ramp.</a:t>
            </a:r>
          </a:p>
          <a:p>
            <a:pPr lvl="1">
              <a:defRPr/>
            </a:pPr>
            <a:r>
              <a:rPr lang="en-US" sz="1600">
                <a:solidFill>
                  <a:srgbClr val="5B6770"/>
                </a:solidFill>
              </a:rPr>
              <a:t>Predicted Wind Ramp Rate (PWRR) was incorporated in GTBD in Dec.2018</a:t>
            </a:r>
          </a:p>
          <a:p>
            <a:pPr lvl="1">
              <a:defRPr/>
            </a:pPr>
            <a:r>
              <a:rPr lang="en-US" sz="1600">
                <a:solidFill>
                  <a:srgbClr val="5B6770"/>
                </a:solidFill>
              </a:rPr>
              <a:t>Predicted Solar Ramp Rate (PSRR) was incorporated in GTBD in Jun.2021</a:t>
            </a:r>
          </a:p>
          <a:p>
            <a:pPr marL="0" lvl="0" indent="0">
              <a:buNone/>
              <a:defRPr/>
            </a:pPr>
            <a:endParaRPr lang="en-US" sz="1600">
              <a:solidFill>
                <a:srgbClr val="5B6770"/>
              </a:solidFill>
            </a:endParaRPr>
          </a:p>
          <a:p>
            <a:pPr lvl="0">
              <a:defRPr/>
            </a:pPr>
            <a:r>
              <a:rPr lang="en-US" sz="1600">
                <a:solidFill>
                  <a:srgbClr val="5B6770"/>
                </a:solidFill>
              </a:rPr>
              <a:t>In absence of PSRR/PWRR, SCED dispatches </a:t>
            </a:r>
            <a:r>
              <a:rPr lang="en-US" sz="1600" err="1">
                <a:solidFill>
                  <a:srgbClr val="5B6770"/>
                </a:solidFill>
              </a:rPr>
              <a:t>uncurtailed</a:t>
            </a:r>
            <a:r>
              <a:rPr lang="en-US" sz="1600">
                <a:solidFill>
                  <a:srgbClr val="5B6770"/>
                </a:solidFill>
              </a:rPr>
              <a:t> solar/wind units to their max output (HSL). </a:t>
            </a:r>
          </a:p>
          <a:p>
            <a:pPr lvl="1" indent="-257175">
              <a:buFont typeface="Arial" panose="020B0604020202020204" pitchFamily="34" charset="0"/>
              <a:buChar char="•"/>
              <a:defRPr/>
            </a:pPr>
            <a:r>
              <a:rPr lang="en-US" sz="1600">
                <a:solidFill>
                  <a:srgbClr val="5B6770"/>
                </a:solidFill>
              </a:rPr>
              <a:t>This means that SCED assumes output of </a:t>
            </a:r>
            <a:r>
              <a:rPr lang="en-US" sz="1600" err="1">
                <a:solidFill>
                  <a:srgbClr val="5B6770"/>
                </a:solidFill>
              </a:rPr>
              <a:t>uncurtailed</a:t>
            </a:r>
            <a:r>
              <a:rPr lang="en-US" sz="1600">
                <a:solidFill>
                  <a:srgbClr val="5B6770"/>
                </a:solidFill>
              </a:rPr>
              <a:t> solar/wind units will persist for the next 5-min at the unit’s HSL that was telemetered at the start of the interval.</a:t>
            </a:r>
          </a:p>
          <a:p>
            <a:endParaRPr lang="en-US"/>
          </a:p>
        </p:txBody>
      </p:sp>
      <p:sp>
        <p:nvSpPr>
          <p:cNvPr id="2" name="Title 1">
            <a:extLst>
              <a:ext uri="{FF2B5EF4-FFF2-40B4-BE49-F238E27FC236}">
                <a16:creationId xmlns:a16="http://schemas.microsoft.com/office/drawing/2014/main" id="{FB71CAC0-E252-A91C-1D4B-B2934F71E0CA}"/>
              </a:ext>
            </a:extLst>
          </p:cNvPr>
          <p:cNvSpPr>
            <a:spLocks noGrp="1"/>
          </p:cNvSpPr>
          <p:nvPr>
            <p:ph type="title"/>
          </p:nvPr>
        </p:nvSpPr>
        <p:spPr/>
        <p:txBody>
          <a:bodyPr/>
          <a:lstStyle/>
          <a:p>
            <a:r>
              <a:rPr lang="en-US" sz="2800"/>
              <a:t>Generation To Be Dispatched (GTBD)</a:t>
            </a:r>
            <a:endParaRPr lang="en-US"/>
          </a:p>
        </p:txBody>
      </p:sp>
      <p:grpSp>
        <p:nvGrpSpPr>
          <p:cNvPr id="11" name="Group 10">
            <a:extLst>
              <a:ext uri="{FF2B5EF4-FFF2-40B4-BE49-F238E27FC236}">
                <a16:creationId xmlns:a16="http://schemas.microsoft.com/office/drawing/2014/main" id="{E26C4B23-B275-99B3-618D-D3503F0C388E}"/>
              </a:ext>
            </a:extLst>
          </p:cNvPr>
          <p:cNvGrpSpPr/>
          <p:nvPr/>
        </p:nvGrpSpPr>
        <p:grpSpPr>
          <a:xfrm>
            <a:off x="4571999" y="1243691"/>
            <a:ext cx="4438650" cy="3731419"/>
            <a:chOff x="4571999" y="1243691"/>
            <a:chExt cx="4438650" cy="3731419"/>
          </a:xfrm>
        </p:grpSpPr>
        <p:sp>
          <p:nvSpPr>
            <p:cNvPr id="12" name="Rectangle 11">
              <a:extLst>
                <a:ext uri="{FF2B5EF4-FFF2-40B4-BE49-F238E27FC236}">
                  <a16:creationId xmlns:a16="http://schemas.microsoft.com/office/drawing/2014/main" id="{D0AADD08-6265-778B-DC58-184501A9EB60}"/>
                </a:ext>
              </a:extLst>
            </p:cNvPr>
            <p:cNvSpPr/>
            <p:nvPr/>
          </p:nvSpPr>
          <p:spPr>
            <a:xfrm>
              <a:off x="4610100" y="3350447"/>
              <a:ext cx="4400549" cy="568006"/>
            </a:xfrm>
            <a:prstGeom prst="rect">
              <a:avLst/>
            </a:prstGeom>
            <a:solidFill>
              <a:srgbClr val="FFE89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BC0789-28DE-5E3D-F26B-C9337BD0077E}"/>
                </a:ext>
              </a:extLst>
            </p:cNvPr>
            <p:cNvSpPr/>
            <p:nvPr/>
          </p:nvSpPr>
          <p:spPr>
            <a:xfrm>
              <a:off x="4610100" y="4407104"/>
              <a:ext cx="4400549" cy="568006"/>
            </a:xfrm>
            <a:prstGeom prst="rect">
              <a:avLst/>
            </a:prstGeom>
            <a:solidFill>
              <a:srgbClr val="FFE89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Alternate Process 13">
              <a:extLst>
                <a:ext uri="{FF2B5EF4-FFF2-40B4-BE49-F238E27FC236}">
                  <a16:creationId xmlns:a16="http://schemas.microsoft.com/office/drawing/2014/main" id="{60307717-A384-67D9-9891-DB1933B8CBB8}"/>
                </a:ext>
              </a:extLst>
            </p:cNvPr>
            <p:cNvSpPr/>
            <p:nvPr/>
          </p:nvSpPr>
          <p:spPr>
            <a:xfrm>
              <a:off x="7513689" y="1819860"/>
              <a:ext cx="1352550" cy="327209"/>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a:t>5-min Load Ramp Forecast</a:t>
              </a:r>
            </a:p>
          </p:txBody>
        </p:sp>
        <p:cxnSp>
          <p:nvCxnSpPr>
            <p:cNvPr id="15" name="Straight Arrow Connector 14">
              <a:extLst>
                <a:ext uri="{FF2B5EF4-FFF2-40B4-BE49-F238E27FC236}">
                  <a16:creationId xmlns:a16="http://schemas.microsoft.com/office/drawing/2014/main" id="{38BA2155-DD6F-209C-0D98-6CA6D4378BC9}"/>
                </a:ext>
              </a:extLst>
            </p:cNvPr>
            <p:cNvCxnSpPr>
              <a:cxnSpLocks/>
            </p:cNvCxnSpPr>
            <p:nvPr/>
          </p:nvCxnSpPr>
          <p:spPr>
            <a:xfrm flipH="1" flipV="1">
              <a:off x="6390046" y="1981286"/>
              <a:ext cx="1123643" cy="0"/>
            </a:xfrm>
            <a:prstGeom prst="straightConnector1">
              <a:avLst/>
            </a:prstGeom>
            <a:ln w="19050">
              <a:prstDash val="dash"/>
              <a:tailEnd type="triangle"/>
            </a:ln>
          </p:spPr>
          <p:style>
            <a:lnRef idx="1">
              <a:schemeClr val="accent4"/>
            </a:lnRef>
            <a:fillRef idx="0">
              <a:schemeClr val="accent4"/>
            </a:fillRef>
            <a:effectRef idx="0">
              <a:schemeClr val="accent4"/>
            </a:effectRef>
            <a:fontRef idx="minor">
              <a:schemeClr val="tx1"/>
            </a:fontRef>
          </p:style>
        </p:cxnSp>
        <p:sp>
          <p:nvSpPr>
            <p:cNvPr id="16" name="Flowchart: Alternate Process 15">
              <a:extLst>
                <a:ext uri="{FF2B5EF4-FFF2-40B4-BE49-F238E27FC236}">
                  <a16:creationId xmlns:a16="http://schemas.microsoft.com/office/drawing/2014/main" id="{A976801F-8D80-B46E-2948-9E1BFF9683C4}"/>
                </a:ext>
              </a:extLst>
            </p:cNvPr>
            <p:cNvSpPr/>
            <p:nvPr/>
          </p:nvSpPr>
          <p:spPr>
            <a:xfrm>
              <a:off x="7553018" y="2365315"/>
              <a:ext cx="1352550" cy="332556"/>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a:t>Previous Reg Deployment</a:t>
              </a:r>
            </a:p>
          </p:txBody>
        </p:sp>
        <p:cxnSp>
          <p:nvCxnSpPr>
            <p:cNvPr id="17" name="Straight Arrow Connector 16">
              <a:extLst>
                <a:ext uri="{FF2B5EF4-FFF2-40B4-BE49-F238E27FC236}">
                  <a16:creationId xmlns:a16="http://schemas.microsoft.com/office/drawing/2014/main" id="{2A339718-EC09-6DA9-D166-C0EB9E78EDFD}"/>
                </a:ext>
              </a:extLst>
            </p:cNvPr>
            <p:cNvCxnSpPr>
              <a:cxnSpLocks/>
            </p:cNvCxnSpPr>
            <p:nvPr/>
          </p:nvCxnSpPr>
          <p:spPr>
            <a:xfrm flipH="1">
              <a:off x="7286625" y="2546341"/>
              <a:ext cx="266393" cy="0"/>
            </a:xfrm>
            <a:prstGeom prst="straightConnector1">
              <a:avLst/>
            </a:prstGeom>
            <a:ln w="19050">
              <a:solidFill>
                <a:schemeClr val="accent5"/>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18" name="Flowchart: Alternate Process 17">
              <a:extLst>
                <a:ext uri="{FF2B5EF4-FFF2-40B4-BE49-F238E27FC236}">
                  <a16:creationId xmlns:a16="http://schemas.microsoft.com/office/drawing/2014/main" id="{18C233E7-BB07-499D-88CB-B5D17A9770C4}"/>
                </a:ext>
              </a:extLst>
            </p:cNvPr>
            <p:cNvSpPr/>
            <p:nvPr/>
          </p:nvSpPr>
          <p:spPr>
            <a:xfrm>
              <a:off x="7553018" y="2909431"/>
              <a:ext cx="1352550" cy="332556"/>
            </a:xfrm>
            <a:prstGeom prst="flowChartAlternate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100"/>
                <a:t>Historical Accumulated ACE</a:t>
              </a:r>
            </a:p>
          </p:txBody>
        </p:sp>
        <p:cxnSp>
          <p:nvCxnSpPr>
            <p:cNvPr id="19" name="Straight Arrow Connector 18">
              <a:extLst>
                <a:ext uri="{FF2B5EF4-FFF2-40B4-BE49-F238E27FC236}">
                  <a16:creationId xmlns:a16="http://schemas.microsoft.com/office/drawing/2014/main" id="{BDA3F2A4-7463-C717-3F38-E48634FB2BD6}"/>
                </a:ext>
              </a:extLst>
            </p:cNvPr>
            <p:cNvCxnSpPr>
              <a:cxnSpLocks/>
            </p:cNvCxnSpPr>
            <p:nvPr/>
          </p:nvCxnSpPr>
          <p:spPr>
            <a:xfrm flipH="1">
              <a:off x="6724650" y="3095311"/>
              <a:ext cx="828368" cy="0"/>
            </a:xfrm>
            <a:prstGeom prst="straightConnector1">
              <a:avLst/>
            </a:prstGeom>
            <a:ln w="19050">
              <a:solidFill>
                <a:schemeClr val="accent6"/>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0" name="Flowchart: Alternate Process 19">
              <a:extLst>
                <a:ext uri="{FF2B5EF4-FFF2-40B4-BE49-F238E27FC236}">
                  <a16:creationId xmlns:a16="http://schemas.microsoft.com/office/drawing/2014/main" id="{82A813D5-B621-21A2-F54D-BBE5FF495DEB}"/>
                </a:ext>
              </a:extLst>
            </p:cNvPr>
            <p:cNvSpPr/>
            <p:nvPr/>
          </p:nvSpPr>
          <p:spPr>
            <a:xfrm>
              <a:off x="7553017" y="3431668"/>
              <a:ext cx="1352550" cy="3930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a:solidFill>
                    <a:schemeClr val="bg1"/>
                  </a:solidFill>
                </a:rPr>
                <a:t>5-min Wind Ramp Forecast</a:t>
              </a:r>
            </a:p>
          </p:txBody>
        </p:sp>
        <p:cxnSp>
          <p:nvCxnSpPr>
            <p:cNvPr id="21" name="Straight Arrow Connector 20">
              <a:extLst>
                <a:ext uri="{FF2B5EF4-FFF2-40B4-BE49-F238E27FC236}">
                  <a16:creationId xmlns:a16="http://schemas.microsoft.com/office/drawing/2014/main" id="{3B3A7011-E802-411C-8E7F-85FC18EB47A4}"/>
                </a:ext>
              </a:extLst>
            </p:cNvPr>
            <p:cNvCxnSpPr>
              <a:cxnSpLocks/>
            </p:cNvCxnSpPr>
            <p:nvPr/>
          </p:nvCxnSpPr>
          <p:spPr>
            <a:xfrm flipH="1">
              <a:off x="6724649" y="3605807"/>
              <a:ext cx="828368" cy="0"/>
            </a:xfrm>
            <a:prstGeom prst="straightConnector1">
              <a:avLst/>
            </a:prstGeom>
            <a:ln w="19050">
              <a:solidFill>
                <a:schemeClr val="accent1"/>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2" name="Flowchart: Alternate Process 21">
              <a:extLst>
                <a:ext uri="{FF2B5EF4-FFF2-40B4-BE49-F238E27FC236}">
                  <a16:creationId xmlns:a16="http://schemas.microsoft.com/office/drawing/2014/main" id="{DD391C12-3CFC-13FC-C9A9-D41C3C846C6A}"/>
                </a:ext>
              </a:extLst>
            </p:cNvPr>
            <p:cNvSpPr/>
            <p:nvPr/>
          </p:nvSpPr>
          <p:spPr>
            <a:xfrm>
              <a:off x="7553018" y="3988595"/>
              <a:ext cx="1352550" cy="370720"/>
            </a:xfrm>
            <a:prstGeom prst="flowChartAlternateProcess">
              <a:avLst/>
            </a:prstGeom>
            <a:solidFill>
              <a:schemeClr val="accent2">
                <a:lumMod val="60000"/>
                <a:lumOff val="40000"/>
              </a:schemeClr>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100"/>
                <a:t>5-min DC Tie Ramp Forecast</a:t>
              </a:r>
            </a:p>
          </p:txBody>
        </p:sp>
        <p:cxnSp>
          <p:nvCxnSpPr>
            <p:cNvPr id="23" name="Straight Arrow Connector 22">
              <a:extLst>
                <a:ext uri="{FF2B5EF4-FFF2-40B4-BE49-F238E27FC236}">
                  <a16:creationId xmlns:a16="http://schemas.microsoft.com/office/drawing/2014/main" id="{B1771CD4-990A-7A02-C6A2-E29164DFB74F}"/>
                </a:ext>
              </a:extLst>
            </p:cNvPr>
            <p:cNvCxnSpPr>
              <a:cxnSpLocks/>
            </p:cNvCxnSpPr>
            <p:nvPr/>
          </p:nvCxnSpPr>
          <p:spPr>
            <a:xfrm flipH="1">
              <a:off x="6717276" y="4212638"/>
              <a:ext cx="828368" cy="0"/>
            </a:xfrm>
            <a:prstGeom prst="straightConnector1">
              <a:avLst/>
            </a:prstGeom>
            <a:ln w="19050">
              <a:solidFill>
                <a:schemeClr val="accent2">
                  <a:lumMod val="20000"/>
                  <a:lumOff val="80000"/>
                </a:schemeClr>
              </a:solidFill>
              <a:prstDash val="dash"/>
              <a:tailEnd type="triangle"/>
            </a:ln>
          </p:spPr>
          <p:style>
            <a:lnRef idx="1">
              <a:schemeClr val="accent4"/>
            </a:lnRef>
            <a:fillRef idx="0">
              <a:schemeClr val="accent4"/>
            </a:fillRef>
            <a:effectRef idx="0">
              <a:schemeClr val="accent4"/>
            </a:effectRef>
            <a:fontRef idx="minor">
              <a:schemeClr val="tx1"/>
            </a:fontRef>
          </p:style>
        </p:cxnSp>
        <p:sp>
          <p:nvSpPr>
            <p:cNvPr id="24" name="Flowchart: Alternate Process 23">
              <a:extLst>
                <a:ext uri="{FF2B5EF4-FFF2-40B4-BE49-F238E27FC236}">
                  <a16:creationId xmlns:a16="http://schemas.microsoft.com/office/drawing/2014/main" id="{5C80F729-3E34-03AA-C6B6-2CD2F7E989A2}"/>
                </a:ext>
              </a:extLst>
            </p:cNvPr>
            <p:cNvSpPr/>
            <p:nvPr/>
          </p:nvSpPr>
          <p:spPr>
            <a:xfrm>
              <a:off x="7553017" y="4468462"/>
              <a:ext cx="1352550" cy="411036"/>
            </a:xfrm>
            <a:prstGeom prst="flowChartAlternateProces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i="1"/>
                <a:t>5-min Solar Ramp Forecast</a:t>
              </a:r>
            </a:p>
          </p:txBody>
        </p:sp>
        <p:cxnSp>
          <p:nvCxnSpPr>
            <p:cNvPr id="25" name="Straight Arrow Connector 24">
              <a:extLst>
                <a:ext uri="{FF2B5EF4-FFF2-40B4-BE49-F238E27FC236}">
                  <a16:creationId xmlns:a16="http://schemas.microsoft.com/office/drawing/2014/main" id="{4DB0AEFE-3E31-8236-81FD-F4250272430D}"/>
                </a:ext>
              </a:extLst>
            </p:cNvPr>
            <p:cNvCxnSpPr>
              <a:cxnSpLocks/>
            </p:cNvCxnSpPr>
            <p:nvPr/>
          </p:nvCxnSpPr>
          <p:spPr>
            <a:xfrm flipH="1">
              <a:off x="6724649" y="4711388"/>
              <a:ext cx="828368" cy="0"/>
            </a:xfrm>
            <a:prstGeom prst="straightConnector1">
              <a:avLst/>
            </a:prstGeom>
            <a:ln w="19050">
              <a:solidFill>
                <a:srgbClr val="FF0000"/>
              </a:solidFill>
              <a:prstDash val="dash"/>
              <a:tailEnd type="triangle"/>
            </a:ln>
          </p:spPr>
          <p:style>
            <a:lnRef idx="1">
              <a:schemeClr val="accent4"/>
            </a:lnRef>
            <a:fillRef idx="0">
              <a:schemeClr val="accent4"/>
            </a:fillRef>
            <a:effectRef idx="0">
              <a:schemeClr val="accent4"/>
            </a:effectRef>
            <a:fontRef idx="minor">
              <a:schemeClr val="tx1"/>
            </a:fontRef>
          </p:style>
        </p:cxnSp>
        <p:grpSp>
          <p:nvGrpSpPr>
            <p:cNvPr id="26" name="Group 25">
              <a:extLst>
                <a:ext uri="{FF2B5EF4-FFF2-40B4-BE49-F238E27FC236}">
                  <a16:creationId xmlns:a16="http://schemas.microsoft.com/office/drawing/2014/main" id="{2E98B6A1-DBB3-61D5-869F-C32AF620F16C}"/>
                </a:ext>
              </a:extLst>
            </p:cNvPr>
            <p:cNvGrpSpPr/>
            <p:nvPr/>
          </p:nvGrpSpPr>
          <p:grpSpPr>
            <a:xfrm>
              <a:off x="4571999" y="1243691"/>
              <a:ext cx="4438650" cy="3699981"/>
              <a:chOff x="4571999" y="1243691"/>
              <a:chExt cx="4438650" cy="3699981"/>
            </a:xfrm>
          </p:grpSpPr>
          <p:sp>
            <p:nvSpPr>
              <p:cNvPr id="27" name="TextBox 26">
                <a:extLst>
                  <a:ext uri="{FF2B5EF4-FFF2-40B4-BE49-F238E27FC236}">
                    <a16:creationId xmlns:a16="http://schemas.microsoft.com/office/drawing/2014/main" id="{122E6564-59F1-E9C4-CA83-C27E1384C87A}"/>
                  </a:ext>
                </a:extLst>
              </p:cNvPr>
              <p:cNvSpPr txBox="1"/>
              <p:nvPr/>
            </p:nvSpPr>
            <p:spPr>
              <a:xfrm>
                <a:off x="4571999" y="1243691"/>
                <a:ext cx="4438650" cy="3693319"/>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mn-cs"/>
                  </a:rPr>
                  <a:t>GTBD</a:t>
                </a:r>
                <a:r>
                  <a:rPr kumimoji="0" lang="en-US" sz="1800" b="0" i="0" u="none" strike="noStrike" kern="1200" cap="none" spc="0" normalizeH="0" baseline="0" noProof="0">
                    <a:ln>
                      <a:noFill/>
                    </a:ln>
                    <a:solidFill>
                      <a:prstClr val="black"/>
                    </a:solidFill>
                    <a:effectLst/>
                    <a:uLnTx/>
                    <a:uFillTx/>
                    <a:latin typeface="Arial"/>
                    <a:ea typeface="+mn-ea"/>
                    <a:cs typeface="+mn-cs"/>
                  </a:rPr>
                  <a:t> = </a:t>
                </a:r>
                <a:r>
                  <a:rPr kumimoji="0" lang="en-US" sz="1800" b="0" i="0" u="none" strike="noStrike" kern="1200" cap="none" spc="0" normalizeH="0" baseline="0" noProof="0">
                    <a:ln>
                      <a:noFill/>
                    </a:ln>
                    <a:solidFill>
                      <a:srgbClr val="00ACC8"/>
                    </a:solidFill>
                    <a:effectLst/>
                    <a:uLnTx/>
                    <a:uFillTx/>
                    <a:latin typeface="Arial"/>
                    <a:ea typeface="+mn-ea"/>
                    <a:cs typeface="+mn-cs"/>
                  </a:rPr>
                  <a:t>Total Gen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t>
                </a:r>
                <a:r>
                  <a:rPr kumimoji="0" lang="en-US" sz="1800" b="0" i="0" u="none" strike="noStrike" kern="1200" cap="none" spc="0" normalizeH="0" baseline="0" noProof="0">
                    <a:ln>
                      <a:noFill/>
                    </a:ln>
                    <a:solidFill>
                      <a:srgbClr val="003764"/>
                    </a:solidFill>
                    <a:effectLst/>
                    <a:uLnTx/>
                    <a:uFillTx/>
                    <a:latin typeface="Arial"/>
                    <a:ea typeface="+mn-ea"/>
                    <a:cs typeface="+mn-cs"/>
                  </a:rPr>
                  <a:t>K3*5*PLDRR</a:t>
                </a: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650B1"/>
                    </a:solidFill>
                    <a:effectLst/>
                    <a:uLnTx/>
                    <a:uFillTx/>
                    <a:latin typeface="Arial"/>
                    <a:ea typeface="+mn-ea"/>
                    <a:cs typeface="+mn-cs"/>
                  </a:rPr>
                  <a:t>+K4*Regulation Deployed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6650B1"/>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r>
                  <a:rPr kumimoji="0" lang="en-US" sz="1800" b="0" i="0" u="none" strike="noStrike" kern="1200" cap="none" spc="0" normalizeH="0" baseline="0" noProof="0">
                    <a:ln>
                      <a:noFill/>
                    </a:ln>
                    <a:solidFill>
                      <a:srgbClr val="910258"/>
                    </a:solidFill>
                    <a:effectLst/>
                    <a:uLnTx/>
                    <a:uFillTx/>
                    <a:latin typeface="Arial"/>
                    <a:ea typeface="+mn-ea"/>
                    <a:cs typeface="+mn-cs"/>
                  </a:rPr>
                  <a:t>K5*ACE Integral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1025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r>
                  <a:rPr kumimoji="0" lang="en-US" sz="1800" b="0" i="0" u="none" strike="noStrike" kern="1200" cap="none" spc="0" normalizeH="0" baseline="0" noProof="0">
                    <a:ln>
                      <a:noFill/>
                    </a:ln>
                    <a:solidFill>
                      <a:srgbClr val="00ACC8"/>
                    </a:solidFill>
                    <a:effectLst/>
                    <a:uLnTx/>
                    <a:uFillTx/>
                    <a:latin typeface="Arial"/>
                    <a:ea typeface="+mn-ea"/>
                    <a:cs typeface="+mn-cs"/>
                  </a:rPr>
                  <a:t>K6*5*PWRR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CC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r>
                  <a:rPr kumimoji="0" lang="en-US" sz="1800" b="0" i="0" u="none" strike="noStrike" kern="1200" cap="none" spc="0" normalizeH="0" baseline="0" noProof="0">
                    <a:ln>
                      <a:noFill/>
                    </a:ln>
                    <a:solidFill>
                      <a:srgbClr val="A4AAAF"/>
                    </a:solidFill>
                    <a:effectLst/>
                    <a:uLnTx/>
                    <a:uFillTx/>
                    <a:latin typeface="Arial"/>
                    <a:ea typeface="+mn-ea"/>
                    <a:cs typeface="+mn-cs"/>
                  </a:rPr>
                  <a:t>K7*5*DCTRR</a:t>
                </a:r>
                <a:r>
                  <a:rPr kumimoji="0" lang="en-US" sz="18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Arial"/>
                    <a:ea typeface="+mn-ea"/>
                    <a:cs typeface="+mn-cs"/>
                  </a:rPr>
                  <a:t>– K8*5*PSRR</a:t>
                </a:r>
              </a:p>
            </p:txBody>
          </p:sp>
          <p:sp>
            <p:nvSpPr>
              <p:cNvPr id="28" name="Rectangle 27">
                <a:extLst>
                  <a:ext uri="{FF2B5EF4-FFF2-40B4-BE49-F238E27FC236}">
                    <a16:creationId xmlns:a16="http://schemas.microsoft.com/office/drawing/2014/main" id="{48B2608F-513B-6DFD-7E03-25E7C2182586}"/>
                  </a:ext>
                </a:extLst>
              </p:cNvPr>
              <p:cNvSpPr/>
              <p:nvPr/>
            </p:nvSpPr>
            <p:spPr>
              <a:xfrm>
                <a:off x="4571999" y="3317840"/>
                <a:ext cx="4438650" cy="596347"/>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3E7D374-FA1C-1A99-72B1-DF90EC9AF4EC}"/>
                  </a:ext>
                </a:extLst>
              </p:cNvPr>
              <p:cNvSpPr/>
              <p:nvPr/>
            </p:nvSpPr>
            <p:spPr>
              <a:xfrm>
                <a:off x="4571999" y="4429457"/>
                <a:ext cx="4438650" cy="514215"/>
              </a:xfrm>
              <a:prstGeom prst="rect">
                <a:avLst/>
              </a:prstGeom>
              <a:noFill/>
              <a:ln w="28575">
                <a:solidFill>
                  <a:srgbClr val="FF0000"/>
                </a:solidFill>
                <a:prstDash val="sysDash"/>
              </a:ln>
              <a:effectLst>
                <a:glow rad="63500">
                  <a:srgbClr val="FFFF00"/>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19340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EBA5C20D-EC9D-A60C-4D49-BD334CDADC78}"/>
              </a:ext>
            </a:extLst>
          </p:cNvPr>
          <p:cNvGraphicFramePr>
            <a:graphicFrameLocks/>
          </p:cNvGraphicFramePr>
          <p:nvPr/>
        </p:nvGraphicFramePr>
        <p:xfrm>
          <a:off x="990600" y="2820711"/>
          <a:ext cx="6781800" cy="37719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C13B27C-CAB4-8035-4A07-581A4CC1F4EE}"/>
              </a:ext>
            </a:extLst>
          </p:cNvPr>
          <p:cNvSpPr/>
          <p:nvPr/>
        </p:nvSpPr>
        <p:spPr>
          <a:xfrm>
            <a:off x="1600200" y="3208338"/>
            <a:ext cx="1524000" cy="2819400"/>
          </a:xfrm>
          <a:prstGeom prst="rect">
            <a:avLst/>
          </a:prstGeom>
          <a:solidFill>
            <a:schemeClr val="accent3">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7DD6DB-6FA1-B1B9-A6A0-7C7826228225}"/>
              </a:ext>
            </a:extLst>
          </p:cNvPr>
          <p:cNvSpPr>
            <a:spLocks noGrp="1"/>
          </p:cNvSpPr>
          <p:nvPr>
            <p:ph type="title"/>
          </p:nvPr>
        </p:nvSpPr>
        <p:spPr>
          <a:xfrm>
            <a:off x="381000" y="243682"/>
            <a:ext cx="8458200" cy="518318"/>
          </a:xfrm>
        </p:spPr>
        <p:txBody>
          <a:bodyPr/>
          <a:lstStyle/>
          <a:p>
            <a:r>
              <a:rPr lang="en-US" sz="2400"/>
              <a:t>Recap – Dynamic PSRR Threshold in GTBD</a:t>
            </a:r>
          </a:p>
        </p:txBody>
      </p:sp>
      <p:sp>
        <p:nvSpPr>
          <p:cNvPr id="4" name="Slide Number Placeholder 3">
            <a:extLst>
              <a:ext uri="{FF2B5EF4-FFF2-40B4-BE49-F238E27FC236}">
                <a16:creationId xmlns:a16="http://schemas.microsoft.com/office/drawing/2014/main" id="{0F44F02E-A0C2-144F-1543-539A6CD33C44}"/>
              </a:ext>
            </a:extLst>
          </p:cNvPr>
          <p:cNvSpPr>
            <a:spLocks noGrp="1"/>
          </p:cNvSpPr>
          <p:nvPr>
            <p:ph type="sldNum" sz="quarter" idx="4"/>
          </p:nvPr>
        </p:nvSpPr>
        <p:spPr/>
        <p:txBody>
          <a:bodyPr/>
          <a:lstStyle/>
          <a:p>
            <a:fld id="{1D93BD3E-1E9A-4970-A6F7-E7AC52762E0C}" type="slidenum">
              <a:rPr lang="en-US" smtClean="0"/>
              <a:pPr/>
              <a:t>34</a:t>
            </a:fld>
            <a:endParaRPr lang="en-US"/>
          </a:p>
        </p:txBody>
      </p:sp>
      <p:sp>
        <p:nvSpPr>
          <p:cNvPr id="7" name="Content Placeholder 2">
            <a:extLst>
              <a:ext uri="{FF2B5EF4-FFF2-40B4-BE49-F238E27FC236}">
                <a16:creationId xmlns:a16="http://schemas.microsoft.com/office/drawing/2014/main" id="{21030527-E45E-F404-914A-7E003F072393}"/>
              </a:ext>
            </a:extLst>
          </p:cNvPr>
          <p:cNvSpPr>
            <a:spLocks noGrp="1"/>
          </p:cNvSpPr>
          <p:nvPr>
            <p:ph idx="1"/>
          </p:nvPr>
        </p:nvSpPr>
        <p:spPr>
          <a:xfrm>
            <a:off x="304800" y="990600"/>
            <a:ext cx="8534400" cy="1905000"/>
          </a:xfrm>
        </p:spPr>
        <p:txBody>
          <a:bodyPr/>
          <a:lstStyle/>
          <a:p>
            <a:r>
              <a:rPr lang="en-US" sz="1550">
                <a:solidFill>
                  <a:schemeClr val="accent2"/>
                </a:solidFill>
              </a:rPr>
              <a:t>ERCOT started to apply a dynamic PSRR threshold in GTBD calculation on 6/12/2023</a:t>
            </a:r>
          </a:p>
          <a:p>
            <a:r>
              <a:rPr lang="en-US" sz="1550">
                <a:solidFill>
                  <a:schemeClr val="accent2"/>
                </a:solidFill>
              </a:rPr>
              <a:t>PSRR thresholds change with 4 pre-defined day periods - </a:t>
            </a:r>
            <a:r>
              <a:rPr lang="en-US" sz="1550" b="1">
                <a:solidFill>
                  <a:schemeClr val="accent2"/>
                </a:solidFill>
              </a:rPr>
              <a:t>Night, Sunrise, Sunset and Other</a:t>
            </a:r>
          </a:p>
          <a:p>
            <a:r>
              <a:rPr lang="en-US" sz="1550">
                <a:solidFill>
                  <a:schemeClr val="accent2"/>
                </a:solidFill>
              </a:rPr>
              <a:t>ERCOT started with a threshold of 80MW/min for Sunrise and Sunset periods on 6/12/23 and subsequently increased it to 100MW/min. Today, the threshold is set to 225MW/min.</a:t>
            </a:r>
          </a:p>
          <a:p>
            <a:r>
              <a:rPr lang="en-US" sz="1550">
                <a:solidFill>
                  <a:schemeClr val="accent2"/>
                </a:solidFill>
              </a:rPr>
              <a:t>ERCOT continues to update the thresholds and the definition of day periods seasonally*</a:t>
            </a:r>
          </a:p>
        </p:txBody>
      </p:sp>
      <p:sp>
        <p:nvSpPr>
          <p:cNvPr id="11" name="Rectangle 10">
            <a:extLst>
              <a:ext uri="{FF2B5EF4-FFF2-40B4-BE49-F238E27FC236}">
                <a16:creationId xmlns:a16="http://schemas.microsoft.com/office/drawing/2014/main" id="{5F1402BB-6EE8-F707-B920-B762C70B4345}"/>
              </a:ext>
            </a:extLst>
          </p:cNvPr>
          <p:cNvSpPr/>
          <p:nvPr/>
        </p:nvSpPr>
        <p:spPr>
          <a:xfrm>
            <a:off x="3131820" y="3208338"/>
            <a:ext cx="1005840" cy="2819400"/>
          </a:xfrm>
          <a:prstGeom prst="rect">
            <a:avLst/>
          </a:prstGeom>
          <a:solidFill>
            <a:srgbClr val="FFC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FF994F5-B208-1457-BDE9-A7362CF724A8}"/>
              </a:ext>
            </a:extLst>
          </p:cNvPr>
          <p:cNvSpPr/>
          <p:nvPr/>
        </p:nvSpPr>
        <p:spPr>
          <a:xfrm>
            <a:off x="4130040" y="3208338"/>
            <a:ext cx="2002536" cy="2819400"/>
          </a:xfrm>
          <a:prstGeom prst="rect">
            <a:avLst/>
          </a:prstGeom>
          <a:solidFill>
            <a:srgbClr val="FF00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AA38157-D647-BBBD-DD7F-8E2C521E2FF5}"/>
              </a:ext>
            </a:extLst>
          </p:cNvPr>
          <p:cNvSpPr/>
          <p:nvPr/>
        </p:nvSpPr>
        <p:spPr>
          <a:xfrm>
            <a:off x="6132576" y="3208338"/>
            <a:ext cx="758952" cy="2819400"/>
          </a:xfrm>
          <a:prstGeom prst="rect">
            <a:avLst/>
          </a:prstGeom>
          <a:solidFill>
            <a:srgbClr val="F5750B">
              <a:alpha val="3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245258-70E8-B179-998C-9884F4E366E3}"/>
              </a:ext>
            </a:extLst>
          </p:cNvPr>
          <p:cNvSpPr/>
          <p:nvPr/>
        </p:nvSpPr>
        <p:spPr>
          <a:xfrm>
            <a:off x="6891528" y="3215958"/>
            <a:ext cx="728472" cy="2819400"/>
          </a:xfrm>
          <a:prstGeom prst="rect">
            <a:avLst/>
          </a:prstGeom>
          <a:solidFill>
            <a:schemeClr val="accent3">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E9B8EA-C495-7C3C-9B91-59A9B7AC8839}"/>
              </a:ext>
            </a:extLst>
          </p:cNvPr>
          <p:cNvSpPr txBox="1"/>
          <p:nvPr/>
        </p:nvSpPr>
        <p:spPr>
          <a:xfrm>
            <a:off x="4969764" y="3215958"/>
            <a:ext cx="4572000" cy="369332"/>
          </a:xfrm>
          <a:prstGeom prst="rect">
            <a:avLst/>
          </a:prstGeom>
          <a:noFill/>
        </p:spPr>
        <p:txBody>
          <a:bodyPr wrap="square">
            <a:spAutoFit/>
          </a:bodyPr>
          <a:lstStyle/>
          <a:p>
            <a:pPr algn="ctr" fontAlgn="b"/>
            <a:r>
              <a:rPr lang="en-US" sz="1800" b="0" i="0" u="none" strike="noStrike">
                <a:solidFill>
                  <a:srgbClr val="3D3D3D"/>
                </a:solidFill>
                <a:effectLst/>
                <a:latin typeface="Calibri" panose="020F0502020204030204" pitchFamily="34" charset="0"/>
              </a:rPr>
              <a:t>Night</a:t>
            </a:r>
          </a:p>
        </p:txBody>
      </p:sp>
      <p:sp>
        <p:nvSpPr>
          <p:cNvPr id="21" name="TextBox 20">
            <a:extLst>
              <a:ext uri="{FF2B5EF4-FFF2-40B4-BE49-F238E27FC236}">
                <a16:creationId xmlns:a16="http://schemas.microsoft.com/office/drawing/2014/main" id="{6656A3C9-96A1-D894-E328-257DDF57D083}"/>
              </a:ext>
            </a:extLst>
          </p:cNvPr>
          <p:cNvSpPr txBox="1"/>
          <p:nvPr/>
        </p:nvSpPr>
        <p:spPr>
          <a:xfrm>
            <a:off x="4137660" y="6491753"/>
            <a:ext cx="3780183" cy="261610"/>
          </a:xfrm>
          <a:prstGeom prst="rect">
            <a:avLst/>
          </a:prstGeom>
          <a:noFill/>
        </p:spPr>
        <p:txBody>
          <a:bodyPr wrap="square">
            <a:spAutoFit/>
          </a:bodyPr>
          <a:lstStyle/>
          <a:p>
            <a:r>
              <a:rPr lang="en-US" sz="1050">
                <a:solidFill>
                  <a:schemeClr val="accent2"/>
                </a:solidFill>
              </a:rPr>
              <a:t>* Seasons will be defined by shift in solar ramping patterns</a:t>
            </a:r>
            <a:endParaRPr lang="en-US" sz="1050"/>
          </a:p>
        </p:txBody>
      </p:sp>
    </p:spTree>
    <p:extLst>
      <p:ext uri="{BB962C8B-B14F-4D97-AF65-F5344CB8AC3E}">
        <p14:creationId xmlns:p14="http://schemas.microsoft.com/office/powerpoint/2010/main" val="41036879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46F5-678F-8D38-E3F1-9F7BD69840D9}"/>
              </a:ext>
            </a:extLst>
          </p:cNvPr>
          <p:cNvSpPr>
            <a:spLocks noGrp="1"/>
          </p:cNvSpPr>
          <p:nvPr>
            <p:ph type="title"/>
          </p:nvPr>
        </p:nvSpPr>
        <p:spPr/>
        <p:txBody>
          <a:bodyPr/>
          <a:lstStyle/>
          <a:p>
            <a:r>
              <a:rPr lang="en-US" sz="2800"/>
              <a:t>SCED Manual Offset and Reg-Up Exhaustion </a:t>
            </a:r>
            <a:endParaRPr lang="en-US"/>
          </a:p>
        </p:txBody>
      </p:sp>
      <p:sp>
        <p:nvSpPr>
          <p:cNvPr id="3" name="Content Placeholder 2">
            <a:extLst>
              <a:ext uri="{FF2B5EF4-FFF2-40B4-BE49-F238E27FC236}">
                <a16:creationId xmlns:a16="http://schemas.microsoft.com/office/drawing/2014/main" id="{223DF209-6C18-CA0E-01BC-121C890FF916}"/>
              </a:ext>
            </a:extLst>
          </p:cNvPr>
          <p:cNvSpPr>
            <a:spLocks noGrp="1"/>
          </p:cNvSpPr>
          <p:nvPr>
            <p:ph idx="1"/>
          </p:nvPr>
        </p:nvSpPr>
        <p:spPr/>
        <p:txBody>
          <a:bodyPr/>
          <a:lstStyle/>
          <a:p>
            <a:r>
              <a:rPr lang="en-US" sz="2000"/>
              <a:t>This chart combines both the number of Operator Manual Offsets entered along with a focus on Reg-Exhaustion during sunset hours.</a:t>
            </a:r>
          </a:p>
          <a:p>
            <a:endParaRPr lang="en-US"/>
          </a:p>
        </p:txBody>
      </p:sp>
      <p:sp>
        <p:nvSpPr>
          <p:cNvPr id="4" name="Slide Number Placeholder 3">
            <a:extLst>
              <a:ext uri="{FF2B5EF4-FFF2-40B4-BE49-F238E27FC236}">
                <a16:creationId xmlns:a16="http://schemas.microsoft.com/office/drawing/2014/main" id="{8F89D49E-1978-75B9-A95E-336B7FC79624}"/>
              </a:ext>
            </a:extLst>
          </p:cNvPr>
          <p:cNvSpPr>
            <a:spLocks noGrp="1"/>
          </p:cNvSpPr>
          <p:nvPr>
            <p:ph type="sldNum" sz="quarter" idx="4"/>
          </p:nvPr>
        </p:nvSpPr>
        <p:spPr/>
        <p:txBody>
          <a:bodyPr/>
          <a:lstStyle/>
          <a:p>
            <a:fld id="{1D93BD3E-1E9A-4970-A6F7-E7AC52762E0C}" type="slidenum">
              <a:rPr lang="en-US" smtClean="0"/>
              <a:pPr/>
              <a:t>35</a:t>
            </a:fld>
            <a:endParaRPr lang="en-US"/>
          </a:p>
        </p:txBody>
      </p:sp>
      <p:pic>
        <p:nvPicPr>
          <p:cNvPr id="5" name="Picture 4">
            <a:extLst>
              <a:ext uri="{FF2B5EF4-FFF2-40B4-BE49-F238E27FC236}">
                <a16:creationId xmlns:a16="http://schemas.microsoft.com/office/drawing/2014/main" id="{65A0AB9D-D904-763F-D8C1-880F05148C98}"/>
              </a:ext>
            </a:extLst>
          </p:cNvPr>
          <p:cNvPicPr>
            <a:picLocks noChangeAspect="1"/>
          </p:cNvPicPr>
          <p:nvPr/>
        </p:nvPicPr>
        <p:blipFill>
          <a:blip r:embed="rId2"/>
          <a:stretch>
            <a:fillRect/>
          </a:stretch>
        </p:blipFill>
        <p:spPr>
          <a:xfrm>
            <a:off x="480994" y="1900719"/>
            <a:ext cx="8458200" cy="4296077"/>
          </a:xfrm>
          <a:prstGeom prst="rect">
            <a:avLst/>
          </a:prstGeom>
        </p:spPr>
      </p:pic>
      <p:sp>
        <p:nvSpPr>
          <p:cNvPr id="6" name="TextBox 5">
            <a:extLst>
              <a:ext uri="{FF2B5EF4-FFF2-40B4-BE49-F238E27FC236}">
                <a16:creationId xmlns:a16="http://schemas.microsoft.com/office/drawing/2014/main" id="{E001549C-04EC-E96C-F405-C1B06E275297}"/>
              </a:ext>
            </a:extLst>
          </p:cNvPr>
          <p:cNvSpPr txBox="1"/>
          <p:nvPr/>
        </p:nvSpPr>
        <p:spPr>
          <a:xfrm>
            <a:off x="6278575" y="6196796"/>
            <a:ext cx="2660619" cy="307777"/>
          </a:xfrm>
          <a:prstGeom prst="rect">
            <a:avLst/>
          </a:prstGeom>
          <a:noFill/>
        </p:spPr>
        <p:txBody>
          <a:bodyPr wrap="square" rtlCol="0">
            <a:spAutoFit/>
          </a:bodyPr>
          <a:lstStyle/>
          <a:p>
            <a:pPr algn="ctr"/>
            <a:r>
              <a:rPr lang="en-US" sz="1400">
                <a:solidFill>
                  <a:schemeClr val="tx2"/>
                </a:solidFill>
              </a:rPr>
              <a:t>Sunset hours: HE 19 - 21</a:t>
            </a:r>
          </a:p>
        </p:txBody>
      </p:sp>
    </p:spTree>
    <p:extLst>
      <p:ext uri="{BB962C8B-B14F-4D97-AF65-F5344CB8AC3E}">
        <p14:creationId xmlns:p14="http://schemas.microsoft.com/office/powerpoint/2010/main" val="2298289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E2828-211B-648F-B901-199620C32AB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8695DAE-9BD2-77FE-F43D-1675D98F1204}"/>
              </a:ext>
            </a:extLst>
          </p:cNvPr>
          <p:cNvPicPr>
            <a:picLocks noChangeAspect="1"/>
          </p:cNvPicPr>
          <p:nvPr/>
        </p:nvPicPr>
        <p:blipFill>
          <a:blip r:embed="rId3"/>
          <a:srcRect l="6472"/>
          <a:stretch/>
        </p:blipFill>
        <p:spPr>
          <a:xfrm>
            <a:off x="1890252" y="1110558"/>
            <a:ext cx="3931288" cy="2521987"/>
          </a:xfrm>
          <a:prstGeom prst="rect">
            <a:avLst/>
          </a:prstGeom>
        </p:spPr>
      </p:pic>
      <p:pic>
        <p:nvPicPr>
          <p:cNvPr id="10" name="Picture 9">
            <a:extLst>
              <a:ext uri="{FF2B5EF4-FFF2-40B4-BE49-F238E27FC236}">
                <a16:creationId xmlns:a16="http://schemas.microsoft.com/office/drawing/2014/main" id="{A568F0C8-E899-BD91-9261-C80D7596B082}"/>
              </a:ext>
            </a:extLst>
          </p:cNvPr>
          <p:cNvPicPr>
            <a:picLocks noChangeAspect="1"/>
          </p:cNvPicPr>
          <p:nvPr/>
        </p:nvPicPr>
        <p:blipFill>
          <a:blip r:embed="rId4"/>
          <a:srcRect l="6472"/>
          <a:stretch/>
        </p:blipFill>
        <p:spPr>
          <a:xfrm>
            <a:off x="1890249" y="3618448"/>
            <a:ext cx="3931289" cy="2521987"/>
          </a:xfrm>
          <a:prstGeom prst="rect">
            <a:avLst/>
          </a:prstGeom>
        </p:spPr>
      </p:pic>
      <p:sp>
        <p:nvSpPr>
          <p:cNvPr id="2" name="Title 1">
            <a:extLst>
              <a:ext uri="{FF2B5EF4-FFF2-40B4-BE49-F238E27FC236}">
                <a16:creationId xmlns:a16="http://schemas.microsoft.com/office/drawing/2014/main" id="{6B58CD6B-EC62-D6D0-74F9-57C2FFCC2C84}"/>
              </a:ext>
            </a:extLst>
          </p:cNvPr>
          <p:cNvSpPr>
            <a:spLocks noGrp="1"/>
          </p:cNvSpPr>
          <p:nvPr>
            <p:ph type="title"/>
          </p:nvPr>
        </p:nvSpPr>
        <p:spPr/>
        <p:txBody>
          <a:bodyPr/>
          <a:lstStyle/>
          <a:p>
            <a:r>
              <a:rPr lang="en-US" sz="2800"/>
              <a:t>Regulation Exhaustion by Quarter - 2024</a:t>
            </a:r>
          </a:p>
        </p:txBody>
      </p:sp>
      <p:sp>
        <p:nvSpPr>
          <p:cNvPr id="3" name="Content Placeholder 2">
            <a:extLst>
              <a:ext uri="{FF2B5EF4-FFF2-40B4-BE49-F238E27FC236}">
                <a16:creationId xmlns:a16="http://schemas.microsoft.com/office/drawing/2014/main" id="{B03A4C75-2FEB-85CD-3A31-F8F171DAB325}"/>
              </a:ext>
            </a:extLst>
          </p:cNvPr>
          <p:cNvSpPr>
            <a:spLocks noGrp="1"/>
          </p:cNvSpPr>
          <p:nvPr>
            <p:ph idx="1"/>
          </p:nvPr>
        </p:nvSpPr>
        <p:spPr>
          <a:xfrm>
            <a:off x="61448" y="838200"/>
            <a:ext cx="1828799" cy="5486400"/>
          </a:xfrm>
        </p:spPr>
        <p:txBody>
          <a:bodyPr/>
          <a:lstStyle/>
          <a:p>
            <a:pPr marL="0" indent="0">
              <a:buNone/>
            </a:pPr>
            <a:r>
              <a:rPr lang="en-US" sz="1300"/>
              <a:t>These charts use 1-minute data to evaluate regulation exhaustion from 5-minute NSFL</a:t>
            </a:r>
            <a:r>
              <a:rPr lang="en-US" sz="1300">
                <a:solidFill>
                  <a:schemeClr val="accent6"/>
                </a:solidFill>
              </a:rPr>
              <a:t>*</a:t>
            </a:r>
            <a:r>
              <a:rPr lang="en-US" sz="1300"/>
              <a:t> ramps. 5-minute ramps of 75 MW or larger are considered. </a:t>
            </a:r>
          </a:p>
          <a:p>
            <a:pPr marL="0" indent="0">
              <a:buNone/>
            </a:pPr>
            <a:endParaRPr lang="en-US" sz="1300"/>
          </a:p>
          <a:p>
            <a:pPr marL="0" indent="0">
              <a:buNone/>
            </a:pPr>
            <a:r>
              <a:rPr lang="en-US" sz="1300"/>
              <a:t>Reg exhaustion is flagged using the PDCWG criteria, less than 5 MW reg remaining over a 5-minute average. </a:t>
            </a:r>
          </a:p>
          <a:p>
            <a:pPr marL="0" indent="0">
              <a:buNone/>
            </a:pPr>
            <a:endParaRPr lang="en-US" sz="1300"/>
          </a:p>
          <a:p>
            <a:pPr marL="0" indent="0">
              <a:buNone/>
            </a:pPr>
            <a:r>
              <a:rPr lang="en-US" sz="1300"/>
              <a:t>Reg exhaustion is evaluated between 5 and 10 minutes from the time of the ramp. </a:t>
            </a:r>
          </a:p>
          <a:p>
            <a:pPr marL="0" indent="0">
              <a:buNone/>
            </a:pPr>
            <a:endParaRPr lang="en-US" sz="1300"/>
          </a:p>
          <a:p>
            <a:pPr marL="0" indent="0">
              <a:buNone/>
            </a:pPr>
            <a:r>
              <a:rPr lang="en-US" sz="1300">
                <a:solidFill>
                  <a:schemeClr val="accent6"/>
                </a:solidFill>
              </a:rPr>
              <a:t>*</a:t>
            </a:r>
            <a:r>
              <a:rPr lang="en-US" sz="1300"/>
              <a:t>NSFL = Large Loads and steel mill loads that are not following SCED dispatch.</a:t>
            </a:r>
          </a:p>
        </p:txBody>
      </p:sp>
      <p:sp>
        <p:nvSpPr>
          <p:cNvPr id="4" name="Slide Number Placeholder 3">
            <a:extLst>
              <a:ext uri="{FF2B5EF4-FFF2-40B4-BE49-F238E27FC236}">
                <a16:creationId xmlns:a16="http://schemas.microsoft.com/office/drawing/2014/main" id="{EA313B27-7176-9567-70F6-E7966FBE446C}"/>
              </a:ext>
            </a:extLst>
          </p:cNvPr>
          <p:cNvSpPr>
            <a:spLocks noGrp="1"/>
          </p:cNvSpPr>
          <p:nvPr>
            <p:ph type="sldNum" sz="quarter" idx="4"/>
          </p:nvPr>
        </p:nvSpPr>
        <p:spPr/>
        <p:txBody>
          <a:bodyPr/>
          <a:lstStyle/>
          <a:p>
            <a:fld id="{1D93BD3E-1E9A-4970-A6F7-E7AC52762E0C}" type="slidenum">
              <a:rPr lang="en-US" smtClean="0"/>
              <a:pPr/>
              <a:t>36</a:t>
            </a:fld>
            <a:endParaRPr lang="en-US"/>
          </a:p>
        </p:txBody>
      </p:sp>
      <p:pic>
        <p:nvPicPr>
          <p:cNvPr id="16" name="Picture 15">
            <a:extLst>
              <a:ext uri="{FF2B5EF4-FFF2-40B4-BE49-F238E27FC236}">
                <a16:creationId xmlns:a16="http://schemas.microsoft.com/office/drawing/2014/main" id="{A9DE877D-62CF-2117-E65C-9598A1EB8A74}"/>
              </a:ext>
            </a:extLst>
          </p:cNvPr>
          <p:cNvPicPr>
            <a:picLocks noChangeAspect="1"/>
          </p:cNvPicPr>
          <p:nvPr/>
        </p:nvPicPr>
        <p:blipFill>
          <a:blip r:embed="rId5">
            <a:extLst>
              <a:ext uri="{28A0092B-C50C-407E-A947-70E740481C1C}">
                <a14:useLocalDpi xmlns:a14="http://schemas.microsoft.com/office/drawing/2010/main" val="0"/>
              </a:ext>
            </a:extLst>
          </a:blip>
          <a:srcRect l="6511" r="7934"/>
          <a:stretch/>
        </p:blipFill>
        <p:spPr>
          <a:xfrm>
            <a:off x="5547852" y="1110558"/>
            <a:ext cx="3596148" cy="2521987"/>
          </a:xfrm>
          <a:prstGeom prst="rect">
            <a:avLst/>
          </a:prstGeom>
        </p:spPr>
      </p:pic>
      <p:pic>
        <p:nvPicPr>
          <p:cNvPr id="17" name="Picture 16">
            <a:extLst>
              <a:ext uri="{FF2B5EF4-FFF2-40B4-BE49-F238E27FC236}">
                <a16:creationId xmlns:a16="http://schemas.microsoft.com/office/drawing/2014/main" id="{310A89FA-E621-2FB7-56F7-202675C92D3F}"/>
              </a:ext>
            </a:extLst>
          </p:cNvPr>
          <p:cNvPicPr>
            <a:picLocks noChangeAspect="1"/>
          </p:cNvPicPr>
          <p:nvPr/>
        </p:nvPicPr>
        <p:blipFill>
          <a:blip r:embed="rId6">
            <a:extLst>
              <a:ext uri="{28A0092B-C50C-407E-A947-70E740481C1C}">
                <a14:useLocalDpi xmlns:a14="http://schemas.microsoft.com/office/drawing/2010/main" val="0"/>
              </a:ext>
            </a:extLst>
          </a:blip>
          <a:srcRect l="6510" r="9397"/>
          <a:stretch/>
        </p:blipFill>
        <p:spPr>
          <a:xfrm>
            <a:off x="5547851" y="3618448"/>
            <a:ext cx="3534701" cy="2521987"/>
          </a:xfrm>
          <a:prstGeom prst="rect">
            <a:avLst/>
          </a:prstGeom>
        </p:spPr>
      </p:pic>
    </p:spTree>
    <p:extLst>
      <p:ext uri="{BB962C8B-B14F-4D97-AF65-F5344CB8AC3E}">
        <p14:creationId xmlns:p14="http://schemas.microsoft.com/office/powerpoint/2010/main" val="1040425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13861B-261D-7419-A619-542286DB68CF}"/>
              </a:ext>
            </a:extLst>
          </p:cNvPr>
          <p:cNvPicPr>
            <a:picLocks noChangeAspect="1"/>
          </p:cNvPicPr>
          <p:nvPr/>
        </p:nvPicPr>
        <p:blipFill>
          <a:blip r:embed="rId2"/>
          <a:stretch>
            <a:fillRect/>
          </a:stretch>
        </p:blipFill>
        <p:spPr>
          <a:xfrm>
            <a:off x="383315" y="3425464"/>
            <a:ext cx="8455885" cy="2926334"/>
          </a:xfrm>
          <a:prstGeom prst="rect">
            <a:avLst/>
          </a:prstGeom>
        </p:spPr>
      </p:pic>
      <p:pic>
        <p:nvPicPr>
          <p:cNvPr id="5" name="Picture 4">
            <a:extLst>
              <a:ext uri="{FF2B5EF4-FFF2-40B4-BE49-F238E27FC236}">
                <a16:creationId xmlns:a16="http://schemas.microsoft.com/office/drawing/2014/main" id="{B00D4A1C-11F8-1DC4-6EA6-76AF3255D65F}"/>
              </a:ext>
            </a:extLst>
          </p:cNvPr>
          <p:cNvPicPr>
            <a:picLocks noChangeAspect="1"/>
          </p:cNvPicPr>
          <p:nvPr/>
        </p:nvPicPr>
        <p:blipFill>
          <a:blip r:embed="rId3"/>
          <a:stretch>
            <a:fillRect/>
          </a:stretch>
        </p:blipFill>
        <p:spPr>
          <a:xfrm>
            <a:off x="431951" y="601675"/>
            <a:ext cx="8492464" cy="3017782"/>
          </a:xfrm>
          <a:prstGeom prst="rect">
            <a:avLst/>
          </a:prstGeom>
        </p:spPr>
      </p:pic>
      <p:sp>
        <p:nvSpPr>
          <p:cNvPr id="2" name="Title 1">
            <a:extLst>
              <a:ext uri="{FF2B5EF4-FFF2-40B4-BE49-F238E27FC236}">
                <a16:creationId xmlns:a16="http://schemas.microsoft.com/office/drawing/2014/main" id="{07AB1977-3865-45B3-9599-8F41569C143C}"/>
              </a:ext>
            </a:extLst>
          </p:cNvPr>
          <p:cNvSpPr>
            <a:spLocks noGrp="1"/>
          </p:cNvSpPr>
          <p:nvPr>
            <p:ph type="title"/>
          </p:nvPr>
        </p:nvSpPr>
        <p:spPr/>
        <p:txBody>
          <a:bodyPr/>
          <a:lstStyle/>
          <a:p>
            <a:r>
              <a:rPr lang="en-US" sz="2800"/>
              <a:t>Hourly Average Regulation Comparison</a:t>
            </a:r>
          </a:p>
        </p:txBody>
      </p:sp>
      <p:sp>
        <p:nvSpPr>
          <p:cNvPr id="4" name="Slide Number Placeholder 3">
            <a:extLst>
              <a:ext uri="{FF2B5EF4-FFF2-40B4-BE49-F238E27FC236}">
                <a16:creationId xmlns:a16="http://schemas.microsoft.com/office/drawing/2014/main" id="{6DAA8D61-CF4D-452E-81E4-E76A2F6D825D}"/>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4" name="TextBox 13">
            <a:extLst>
              <a:ext uri="{FF2B5EF4-FFF2-40B4-BE49-F238E27FC236}">
                <a16:creationId xmlns:a16="http://schemas.microsoft.com/office/drawing/2014/main" id="{24D6BE37-DEA6-3670-6CDD-1D024B7C26A5}"/>
              </a:ext>
            </a:extLst>
          </p:cNvPr>
          <p:cNvSpPr txBox="1"/>
          <p:nvPr/>
        </p:nvSpPr>
        <p:spPr>
          <a:xfrm>
            <a:off x="1043594" y="1119992"/>
            <a:ext cx="3763926" cy="646331"/>
          </a:xfrm>
          <a:prstGeom prst="rect">
            <a:avLst/>
          </a:prstGeom>
          <a:noFill/>
        </p:spPr>
        <p:txBody>
          <a:bodyPr wrap="square" rtlCol="0">
            <a:spAutoFit/>
          </a:bodyPr>
          <a:lstStyle/>
          <a:p>
            <a:r>
              <a:rPr lang="en-US" sz="1200">
                <a:solidFill>
                  <a:schemeClr val="accent6"/>
                </a:solidFill>
              </a:rPr>
              <a:t>Reg-Up 2026: </a:t>
            </a:r>
          </a:p>
          <a:p>
            <a:r>
              <a:rPr lang="en-US" sz="1200">
                <a:solidFill>
                  <a:schemeClr val="accent6"/>
                </a:solidFill>
              </a:rPr>
              <a:t>On avg. </a:t>
            </a:r>
            <a:r>
              <a:rPr lang="en-US" sz="1200">
                <a:solidFill>
                  <a:schemeClr val="accent4"/>
                </a:solidFill>
              </a:rPr>
              <a:t>74 MW</a:t>
            </a:r>
            <a:r>
              <a:rPr lang="en-US" sz="1200">
                <a:solidFill>
                  <a:schemeClr val="accent6"/>
                </a:solidFill>
              </a:rPr>
              <a:t> increase from prev. year</a:t>
            </a:r>
          </a:p>
          <a:p>
            <a:r>
              <a:rPr lang="en-US" sz="1200">
                <a:solidFill>
                  <a:schemeClr val="accent6"/>
                </a:solidFill>
              </a:rPr>
              <a:t>Largest increase is in </a:t>
            </a:r>
            <a:r>
              <a:rPr lang="en-US" sz="1200">
                <a:solidFill>
                  <a:schemeClr val="accent4"/>
                </a:solidFill>
              </a:rPr>
              <a:t>Jun*</a:t>
            </a:r>
            <a:r>
              <a:rPr lang="en-US" sz="1200">
                <a:solidFill>
                  <a:schemeClr val="accent6"/>
                </a:solidFill>
              </a:rPr>
              <a:t> by </a:t>
            </a:r>
            <a:r>
              <a:rPr lang="en-US" sz="1200">
                <a:solidFill>
                  <a:schemeClr val="accent4"/>
                </a:solidFill>
              </a:rPr>
              <a:t>120 </a:t>
            </a:r>
            <a:r>
              <a:rPr lang="en-US" sz="1200">
                <a:solidFill>
                  <a:schemeClr val="accent6"/>
                </a:solidFill>
              </a:rPr>
              <a:t>MW</a:t>
            </a:r>
          </a:p>
        </p:txBody>
      </p:sp>
      <p:sp>
        <p:nvSpPr>
          <p:cNvPr id="15" name="TextBox 14">
            <a:extLst>
              <a:ext uri="{FF2B5EF4-FFF2-40B4-BE49-F238E27FC236}">
                <a16:creationId xmlns:a16="http://schemas.microsoft.com/office/drawing/2014/main" id="{74407FEF-C5B6-D5EA-3EE3-34B6C56666FC}"/>
              </a:ext>
            </a:extLst>
          </p:cNvPr>
          <p:cNvSpPr txBox="1"/>
          <p:nvPr/>
        </p:nvSpPr>
        <p:spPr>
          <a:xfrm>
            <a:off x="1043594" y="3881031"/>
            <a:ext cx="3763926" cy="738664"/>
          </a:xfrm>
          <a:prstGeom prst="rect">
            <a:avLst/>
          </a:prstGeom>
          <a:noFill/>
        </p:spPr>
        <p:txBody>
          <a:bodyPr wrap="square" rtlCol="0">
            <a:spAutoFit/>
          </a:bodyPr>
          <a:lstStyle/>
          <a:p>
            <a:r>
              <a:rPr lang="en-US" sz="1400">
                <a:solidFill>
                  <a:schemeClr val="accent6"/>
                </a:solidFill>
              </a:rPr>
              <a:t>Reg-Down 2026: </a:t>
            </a:r>
          </a:p>
          <a:p>
            <a:r>
              <a:rPr lang="en-US" sz="1400">
                <a:solidFill>
                  <a:schemeClr val="accent6"/>
                </a:solidFill>
              </a:rPr>
              <a:t>On avg. </a:t>
            </a:r>
            <a:r>
              <a:rPr lang="en-US" sz="1400">
                <a:solidFill>
                  <a:schemeClr val="accent4"/>
                </a:solidFill>
              </a:rPr>
              <a:t>33 MW</a:t>
            </a:r>
            <a:r>
              <a:rPr lang="en-US" sz="1400">
                <a:solidFill>
                  <a:schemeClr val="accent6"/>
                </a:solidFill>
              </a:rPr>
              <a:t> increase from prev. year</a:t>
            </a:r>
          </a:p>
          <a:p>
            <a:r>
              <a:rPr lang="en-US" sz="1400">
                <a:solidFill>
                  <a:schemeClr val="accent6"/>
                </a:solidFill>
              </a:rPr>
              <a:t>Largest increase is in </a:t>
            </a:r>
            <a:r>
              <a:rPr lang="en-US" sz="1400">
                <a:solidFill>
                  <a:schemeClr val="accent4"/>
                </a:solidFill>
              </a:rPr>
              <a:t>May </a:t>
            </a:r>
            <a:r>
              <a:rPr lang="en-US" sz="1400">
                <a:solidFill>
                  <a:schemeClr val="accent6"/>
                </a:solidFill>
              </a:rPr>
              <a:t>by </a:t>
            </a:r>
            <a:r>
              <a:rPr lang="en-US" sz="1400">
                <a:solidFill>
                  <a:schemeClr val="accent4"/>
                </a:solidFill>
              </a:rPr>
              <a:t>70 </a:t>
            </a:r>
            <a:r>
              <a:rPr lang="en-US" sz="1400">
                <a:solidFill>
                  <a:schemeClr val="accent6"/>
                </a:solidFill>
              </a:rPr>
              <a:t>MW</a:t>
            </a:r>
          </a:p>
        </p:txBody>
      </p:sp>
    </p:spTree>
    <p:extLst>
      <p:ext uri="{BB962C8B-B14F-4D97-AF65-F5344CB8AC3E}">
        <p14:creationId xmlns:p14="http://schemas.microsoft.com/office/powerpoint/2010/main" val="52694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C887A911-B0A7-4B59-A7D8-8A3EF8810F9A}"/>
              </a:ext>
            </a:extLst>
          </p:cNvPr>
          <p:cNvGraphicFramePr>
            <a:graphicFrameLocks/>
          </p:cNvGraphicFramePr>
          <p:nvPr/>
        </p:nvGraphicFramePr>
        <p:xfrm>
          <a:off x="212142" y="629044"/>
          <a:ext cx="8719715" cy="3080227"/>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C4E71C9C-515A-E990-D561-5FC377131D2A}"/>
              </a:ext>
            </a:extLst>
          </p:cNvPr>
          <p:cNvPicPr>
            <a:picLocks noChangeAspect="1"/>
          </p:cNvPicPr>
          <p:nvPr/>
        </p:nvPicPr>
        <p:blipFill>
          <a:blip r:embed="rId4"/>
          <a:stretch>
            <a:fillRect/>
          </a:stretch>
        </p:blipFill>
        <p:spPr>
          <a:xfrm>
            <a:off x="408911" y="3496409"/>
            <a:ext cx="8522947" cy="2962913"/>
          </a:xfrm>
          <a:prstGeom prst="rect">
            <a:avLst/>
          </a:prstGeom>
        </p:spPr>
      </p:pic>
      <p:sp>
        <p:nvSpPr>
          <p:cNvPr id="2" name="Title 1">
            <a:extLst>
              <a:ext uri="{FF2B5EF4-FFF2-40B4-BE49-F238E27FC236}">
                <a16:creationId xmlns:a16="http://schemas.microsoft.com/office/drawing/2014/main" id="{19046D9E-EB17-4961-848A-CEC90EE18845}"/>
              </a:ext>
            </a:extLst>
          </p:cNvPr>
          <p:cNvSpPr>
            <a:spLocks noGrp="1"/>
          </p:cNvSpPr>
          <p:nvPr>
            <p:ph type="title"/>
          </p:nvPr>
        </p:nvSpPr>
        <p:spPr/>
        <p:txBody>
          <a:bodyPr/>
          <a:lstStyle/>
          <a:p>
            <a:r>
              <a:rPr lang="en-US" sz="2800"/>
              <a:t>Regulation Comparison January</a:t>
            </a:r>
          </a:p>
        </p:txBody>
      </p:sp>
      <p:sp>
        <p:nvSpPr>
          <p:cNvPr id="4" name="Slide Number Placeholder 3">
            <a:extLst>
              <a:ext uri="{FF2B5EF4-FFF2-40B4-BE49-F238E27FC236}">
                <a16:creationId xmlns:a16="http://schemas.microsoft.com/office/drawing/2014/main" id="{837EC8A6-DA02-4E2B-A1CC-3C73719BFE3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5E93F93B-B2F0-8583-22D4-320854DBFEE8}"/>
              </a:ext>
            </a:extLst>
          </p:cNvPr>
          <p:cNvSpPr txBox="1"/>
          <p:nvPr/>
        </p:nvSpPr>
        <p:spPr>
          <a:xfrm>
            <a:off x="1181320" y="1020062"/>
            <a:ext cx="3944681" cy="738664"/>
          </a:xfrm>
          <a:prstGeom prst="rect">
            <a:avLst/>
          </a:prstGeom>
          <a:noFill/>
        </p:spPr>
        <p:txBody>
          <a:bodyPr wrap="square" rtlCol="0">
            <a:spAutoFit/>
          </a:bodyPr>
          <a:lstStyle/>
          <a:p>
            <a:r>
              <a:rPr lang="en-US" sz="1400">
                <a:solidFill>
                  <a:schemeClr val="accent6"/>
                </a:solidFill>
              </a:rPr>
              <a:t>2026 Reg-Up: </a:t>
            </a:r>
          </a:p>
          <a:p>
            <a:r>
              <a:rPr lang="en-US" sz="1400">
                <a:solidFill>
                  <a:schemeClr val="accent6"/>
                </a:solidFill>
              </a:rPr>
              <a:t>Range: </a:t>
            </a:r>
            <a:r>
              <a:rPr lang="en-US" sz="1400">
                <a:solidFill>
                  <a:schemeClr val="accent4"/>
                </a:solidFill>
              </a:rPr>
              <a:t>294 – 694</a:t>
            </a:r>
            <a:r>
              <a:rPr lang="en-US" sz="1400">
                <a:solidFill>
                  <a:schemeClr val="accent6"/>
                </a:solidFill>
              </a:rPr>
              <a:t> MW;</a:t>
            </a:r>
          </a:p>
          <a:p>
            <a:r>
              <a:rPr lang="en-US" sz="1400">
                <a:solidFill>
                  <a:schemeClr val="accent6"/>
                </a:solidFill>
              </a:rPr>
              <a:t>Avg: </a:t>
            </a:r>
            <a:r>
              <a:rPr lang="en-US" sz="1400">
                <a:solidFill>
                  <a:schemeClr val="accent4"/>
                </a:solidFill>
              </a:rPr>
              <a:t>445</a:t>
            </a:r>
            <a:r>
              <a:rPr lang="en-US" sz="1400">
                <a:solidFill>
                  <a:schemeClr val="accent6"/>
                </a:solidFill>
              </a:rPr>
              <a:t> MW (</a:t>
            </a:r>
            <a:r>
              <a:rPr lang="en-US" sz="1400">
                <a:solidFill>
                  <a:schemeClr val="accent4"/>
                </a:solidFill>
              </a:rPr>
              <a:t>66</a:t>
            </a:r>
            <a:r>
              <a:rPr lang="en-US" sz="1400">
                <a:solidFill>
                  <a:schemeClr val="accent6"/>
                </a:solidFill>
              </a:rPr>
              <a:t> MW increase from prev. year)</a:t>
            </a:r>
          </a:p>
        </p:txBody>
      </p:sp>
      <p:sp>
        <p:nvSpPr>
          <p:cNvPr id="18" name="TextBox 17">
            <a:extLst>
              <a:ext uri="{FF2B5EF4-FFF2-40B4-BE49-F238E27FC236}">
                <a16:creationId xmlns:a16="http://schemas.microsoft.com/office/drawing/2014/main" id="{48274366-7E0E-EED7-1723-4ADEB5FE6B9F}"/>
              </a:ext>
            </a:extLst>
          </p:cNvPr>
          <p:cNvSpPr txBox="1"/>
          <p:nvPr/>
        </p:nvSpPr>
        <p:spPr>
          <a:xfrm>
            <a:off x="5126001" y="4080467"/>
            <a:ext cx="3944681" cy="738664"/>
          </a:xfrm>
          <a:prstGeom prst="rect">
            <a:avLst/>
          </a:prstGeom>
          <a:noFill/>
        </p:spPr>
        <p:txBody>
          <a:bodyPr wrap="square" rtlCol="0">
            <a:spAutoFit/>
          </a:bodyPr>
          <a:lstStyle/>
          <a:p>
            <a:r>
              <a:rPr lang="en-US" sz="1400">
                <a:solidFill>
                  <a:schemeClr val="accent6"/>
                </a:solidFill>
              </a:rPr>
              <a:t>2026 Reg-Down: </a:t>
            </a:r>
          </a:p>
          <a:p>
            <a:r>
              <a:rPr lang="en-US" sz="1400">
                <a:solidFill>
                  <a:schemeClr val="accent6"/>
                </a:solidFill>
              </a:rPr>
              <a:t>Range: </a:t>
            </a:r>
            <a:r>
              <a:rPr lang="en-US" sz="1400">
                <a:solidFill>
                  <a:schemeClr val="accent4"/>
                </a:solidFill>
              </a:rPr>
              <a:t>243 – 649</a:t>
            </a:r>
            <a:r>
              <a:rPr lang="en-US" sz="1400">
                <a:solidFill>
                  <a:schemeClr val="accent6"/>
                </a:solidFill>
              </a:rPr>
              <a:t> MW;</a:t>
            </a:r>
          </a:p>
          <a:p>
            <a:r>
              <a:rPr lang="en-US" sz="1400">
                <a:solidFill>
                  <a:schemeClr val="accent6"/>
                </a:solidFill>
              </a:rPr>
              <a:t>Avg: </a:t>
            </a:r>
            <a:r>
              <a:rPr lang="en-US" sz="1400">
                <a:solidFill>
                  <a:schemeClr val="accent4"/>
                </a:solidFill>
              </a:rPr>
              <a:t>381</a:t>
            </a:r>
            <a:r>
              <a:rPr lang="en-US" sz="1400">
                <a:solidFill>
                  <a:schemeClr val="accent6"/>
                </a:solidFill>
              </a:rPr>
              <a:t> MW (</a:t>
            </a:r>
            <a:r>
              <a:rPr lang="en-US" sz="1400">
                <a:solidFill>
                  <a:schemeClr val="accent4"/>
                </a:solidFill>
              </a:rPr>
              <a:t>14</a:t>
            </a:r>
            <a:r>
              <a:rPr lang="en-US" sz="1400">
                <a:solidFill>
                  <a:schemeClr val="accent6"/>
                </a:solidFill>
              </a:rPr>
              <a:t> MW increase from prev. year)</a:t>
            </a:r>
          </a:p>
        </p:txBody>
      </p:sp>
    </p:spTree>
    <p:extLst>
      <p:ext uri="{BB962C8B-B14F-4D97-AF65-F5344CB8AC3E}">
        <p14:creationId xmlns:p14="http://schemas.microsoft.com/office/powerpoint/2010/main" val="3969486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3E4FC6-72DC-8650-0242-D417329F1C59}"/>
              </a:ext>
            </a:extLst>
          </p:cNvPr>
          <p:cNvPicPr>
            <a:picLocks noChangeAspect="1"/>
          </p:cNvPicPr>
          <p:nvPr/>
        </p:nvPicPr>
        <p:blipFill>
          <a:blip r:embed="rId2"/>
          <a:stretch>
            <a:fillRect/>
          </a:stretch>
        </p:blipFill>
        <p:spPr>
          <a:xfrm>
            <a:off x="494176" y="3350362"/>
            <a:ext cx="8371307" cy="3225064"/>
          </a:xfrm>
          <a:prstGeom prst="rect">
            <a:avLst/>
          </a:prstGeom>
        </p:spPr>
      </p:pic>
      <p:pic>
        <p:nvPicPr>
          <p:cNvPr id="6" name="Picture 5">
            <a:extLst>
              <a:ext uri="{FF2B5EF4-FFF2-40B4-BE49-F238E27FC236}">
                <a16:creationId xmlns:a16="http://schemas.microsoft.com/office/drawing/2014/main" id="{6DDE26BE-0974-3B47-885F-2D3E857FC346}"/>
              </a:ext>
            </a:extLst>
          </p:cNvPr>
          <p:cNvPicPr>
            <a:picLocks noChangeAspect="1"/>
          </p:cNvPicPr>
          <p:nvPr/>
        </p:nvPicPr>
        <p:blipFill>
          <a:blip r:embed="rId3"/>
          <a:stretch>
            <a:fillRect/>
          </a:stretch>
        </p:blipFill>
        <p:spPr>
          <a:xfrm>
            <a:off x="494176" y="604287"/>
            <a:ext cx="8346147" cy="2981202"/>
          </a:xfrm>
          <a:prstGeom prst="rect">
            <a:avLst/>
          </a:prstGeom>
        </p:spPr>
      </p:pic>
      <p:sp>
        <p:nvSpPr>
          <p:cNvPr id="2" name="Title 1">
            <a:extLst>
              <a:ext uri="{FF2B5EF4-FFF2-40B4-BE49-F238E27FC236}">
                <a16:creationId xmlns:a16="http://schemas.microsoft.com/office/drawing/2014/main" id="{19046D9E-EB17-4961-848A-CEC90EE18845}"/>
              </a:ext>
            </a:extLst>
          </p:cNvPr>
          <p:cNvSpPr>
            <a:spLocks noGrp="1"/>
          </p:cNvSpPr>
          <p:nvPr>
            <p:ph type="title"/>
          </p:nvPr>
        </p:nvSpPr>
        <p:spPr/>
        <p:txBody>
          <a:bodyPr/>
          <a:lstStyle/>
          <a:p>
            <a:r>
              <a:rPr lang="en-US" sz="2800"/>
              <a:t>Regulation Comparison March</a:t>
            </a:r>
          </a:p>
        </p:txBody>
      </p:sp>
      <p:sp>
        <p:nvSpPr>
          <p:cNvPr id="4" name="Slide Number Placeholder 3">
            <a:extLst>
              <a:ext uri="{FF2B5EF4-FFF2-40B4-BE49-F238E27FC236}">
                <a16:creationId xmlns:a16="http://schemas.microsoft.com/office/drawing/2014/main" id="{837EC8A6-DA02-4E2B-A1CC-3C73719BFE3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16" name="TextBox 15">
            <a:extLst>
              <a:ext uri="{FF2B5EF4-FFF2-40B4-BE49-F238E27FC236}">
                <a16:creationId xmlns:a16="http://schemas.microsoft.com/office/drawing/2014/main" id="{3064D6E8-984D-FC13-53E9-B410B57888F0}"/>
              </a:ext>
            </a:extLst>
          </p:cNvPr>
          <p:cNvSpPr txBox="1"/>
          <p:nvPr/>
        </p:nvSpPr>
        <p:spPr>
          <a:xfrm>
            <a:off x="1130113" y="972391"/>
            <a:ext cx="3944681" cy="738664"/>
          </a:xfrm>
          <a:prstGeom prst="rect">
            <a:avLst/>
          </a:prstGeom>
          <a:noFill/>
        </p:spPr>
        <p:txBody>
          <a:bodyPr wrap="square" rtlCol="0">
            <a:spAutoFit/>
          </a:bodyPr>
          <a:lstStyle/>
          <a:p>
            <a:r>
              <a:rPr lang="en-US" sz="1400">
                <a:solidFill>
                  <a:schemeClr val="accent6"/>
                </a:solidFill>
              </a:rPr>
              <a:t>2026 Reg-Up: </a:t>
            </a:r>
          </a:p>
          <a:p>
            <a:r>
              <a:rPr lang="en-US" sz="1400">
                <a:solidFill>
                  <a:schemeClr val="accent6"/>
                </a:solidFill>
              </a:rPr>
              <a:t>Range: </a:t>
            </a:r>
            <a:r>
              <a:rPr lang="en-US" sz="1400">
                <a:solidFill>
                  <a:schemeClr val="accent4"/>
                </a:solidFill>
              </a:rPr>
              <a:t>292 – 896</a:t>
            </a:r>
            <a:r>
              <a:rPr lang="en-US" sz="1400">
                <a:solidFill>
                  <a:schemeClr val="accent6"/>
                </a:solidFill>
              </a:rPr>
              <a:t> MW;</a:t>
            </a:r>
          </a:p>
          <a:p>
            <a:r>
              <a:rPr lang="en-US" sz="1400">
                <a:solidFill>
                  <a:schemeClr val="accent6"/>
                </a:solidFill>
              </a:rPr>
              <a:t>Avg: </a:t>
            </a:r>
            <a:r>
              <a:rPr lang="en-US" sz="1400">
                <a:solidFill>
                  <a:schemeClr val="accent4"/>
                </a:solidFill>
              </a:rPr>
              <a:t>540</a:t>
            </a:r>
            <a:r>
              <a:rPr lang="en-US" sz="1400">
                <a:solidFill>
                  <a:schemeClr val="accent6"/>
                </a:solidFill>
              </a:rPr>
              <a:t> MW (</a:t>
            </a:r>
            <a:r>
              <a:rPr lang="en-US" sz="1400">
                <a:solidFill>
                  <a:schemeClr val="accent4"/>
                </a:solidFill>
              </a:rPr>
              <a:t>78</a:t>
            </a:r>
            <a:r>
              <a:rPr lang="en-US" sz="1400">
                <a:solidFill>
                  <a:schemeClr val="accent6"/>
                </a:solidFill>
              </a:rPr>
              <a:t> MW increase from prev. year)</a:t>
            </a:r>
          </a:p>
        </p:txBody>
      </p:sp>
      <p:sp>
        <p:nvSpPr>
          <p:cNvPr id="8" name="TextBox 7">
            <a:extLst>
              <a:ext uri="{FF2B5EF4-FFF2-40B4-BE49-F238E27FC236}">
                <a16:creationId xmlns:a16="http://schemas.microsoft.com/office/drawing/2014/main" id="{4391D3EB-09B1-9167-D409-993CF2B241D0}"/>
              </a:ext>
            </a:extLst>
          </p:cNvPr>
          <p:cNvSpPr txBox="1"/>
          <p:nvPr/>
        </p:nvSpPr>
        <p:spPr>
          <a:xfrm>
            <a:off x="978600" y="3715413"/>
            <a:ext cx="3944681" cy="954107"/>
          </a:xfrm>
          <a:prstGeom prst="rect">
            <a:avLst/>
          </a:prstGeom>
          <a:noFill/>
        </p:spPr>
        <p:txBody>
          <a:bodyPr wrap="square" rtlCol="0">
            <a:spAutoFit/>
          </a:bodyPr>
          <a:lstStyle/>
          <a:p>
            <a:r>
              <a:rPr lang="en-US" sz="1400">
                <a:solidFill>
                  <a:schemeClr val="accent6"/>
                </a:solidFill>
              </a:rPr>
              <a:t>2026 Reg-Down: </a:t>
            </a:r>
          </a:p>
          <a:p>
            <a:r>
              <a:rPr lang="en-US" sz="1400">
                <a:solidFill>
                  <a:schemeClr val="accent6"/>
                </a:solidFill>
              </a:rPr>
              <a:t>Range: </a:t>
            </a:r>
            <a:r>
              <a:rPr lang="en-US" sz="1400">
                <a:solidFill>
                  <a:schemeClr val="accent4"/>
                </a:solidFill>
              </a:rPr>
              <a:t>286 – 687</a:t>
            </a:r>
            <a:r>
              <a:rPr lang="en-US" sz="1400">
                <a:solidFill>
                  <a:schemeClr val="accent6"/>
                </a:solidFill>
              </a:rPr>
              <a:t> MW;</a:t>
            </a:r>
          </a:p>
          <a:p>
            <a:r>
              <a:rPr lang="en-US" sz="1400">
                <a:solidFill>
                  <a:schemeClr val="accent6"/>
                </a:solidFill>
              </a:rPr>
              <a:t>Avg: </a:t>
            </a:r>
            <a:r>
              <a:rPr lang="en-US" sz="1400">
                <a:solidFill>
                  <a:schemeClr val="accent4"/>
                </a:solidFill>
              </a:rPr>
              <a:t>453</a:t>
            </a:r>
            <a:r>
              <a:rPr lang="en-US" sz="1400">
                <a:solidFill>
                  <a:schemeClr val="accent6"/>
                </a:solidFill>
              </a:rPr>
              <a:t> MW (</a:t>
            </a:r>
            <a:r>
              <a:rPr lang="en-US" sz="1400">
                <a:solidFill>
                  <a:schemeClr val="accent4"/>
                </a:solidFill>
              </a:rPr>
              <a:t>21</a:t>
            </a:r>
            <a:r>
              <a:rPr lang="en-US" sz="1400">
                <a:solidFill>
                  <a:schemeClr val="accent6"/>
                </a:solidFill>
              </a:rPr>
              <a:t> MW increase</a:t>
            </a:r>
          </a:p>
          <a:p>
            <a:r>
              <a:rPr lang="en-US" sz="1400">
                <a:solidFill>
                  <a:schemeClr val="accent6"/>
                </a:solidFill>
              </a:rPr>
              <a:t>from prev. year)</a:t>
            </a:r>
          </a:p>
        </p:txBody>
      </p:sp>
    </p:spTree>
    <p:extLst>
      <p:ext uri="{BB962C8B-B14F-4D97-AF65-F5344CB8AC3E}">
        <p14:creationId xmlns:p14="http://schemas.microsoft.com/office/powerpoint/2010/main" val="1097996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24290-2FC3-7D37-D346-BD25FBF70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6D41C-FE7A-9894-5813-A2518C4BBDCD}"/>
              </a:ext>
            </a:extLst>
          </p:cNvPr>
          <p:cNvSpPr>
            <a:spLocks noGrp="1"/>
          </p:cNvSpPr>
          <p:nvPr>
            <p:ph type="title"/>
          </p:nvPr>
        </p:nvSpPr>
        <p:spPr/>
        <p:txBody>
          <a:bodyPr/>
          <a:lstStyle/>
          <a:p>
            <a:r>
              <a:rPr lang="en-US" sz="2400"/>
              <a:t>PUC’s Findings Related To AS Methodology</a:t>
            </a:r>
          </a:p>
        </p:txBody>
      </p:sp>
      <p:graphicFrame>
        <p:nvGraphicFramePr>
          <p:cNvPr id="5" name="Content Placeholder 4">
            <a:extLst>
              <a:ext uri="{FF2B5EF4-FFF2-40B4-BE49-F238E27FC236}">
                <a16:creationId xmlns:a16="http://schemas.microsoft.com/office/drawing/2014/main" id="{E54CC48C-B5AF-FBF0-278B-A179C210C461}"/>
              </a:ext>
            </a:extLst>
          </p:cNvPr>
          <p:cNvGraphicFramePr>
            <a:graphicFrameLocks noGrp="1"/>
          </p:cNvGraphicFramePr>
          <p:nvPr>
            <p:ph idx="1"/>
          </p:nvPr>
        </p:nvGraphicFramePr>
        <p:xfrm>
          <a:off x="304800" y="855663"/>
          <a:ext cx="8686800" cy="546100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4233086594"/>
                    </a:ext>
                  </a:extLst>
                </a:gridCol>
                <a:gridCol w="3797832">
                  <a:extLst>
                    <a:ext uri="{9D8B030D-6E8A-4147-A177-3AD203B41FA5}">
                      <a16:colId xmlns:a16="http://schemas.microsoft.com/office/drawing/2014/main" val="3558780894"/>
                    </a:ext>
                  </a:extLst>
                </a:gridCol>
                <a:gridCol w="2983968">
                  <a:extLst>
                    <a:ext uri="{9D8B030D-6E8A-4147-A177-3AD203B41FA5}">
                      <a16:colId xmlns:a16="http://schemas.microsoft.com/office/drawing/2014/main" val="1036638462"/>
                    </a:ext>
                  </a:extLst>
                </a:gridCol>
              </a:tblGrid>
              <a:tr h="370840">
                <a:tc>
                  <a:txBody>
                    <a:bodyPr/>
                    <a:lstStyle/>
                    <a:p>
                      <a:pPr algn="ctr"/>
                      <a:r>
                        <a:rPr lang="en-US" cap="small" baseline="0"/>
                        <a:t>Topic</a:t>
                      </a:r>
                    </a:p>
                  </a:txBody>
                  <a:tcPr/>
                </a:tc>
                <a:tc>
                  <a:txBody>
                    <a:bodyPr/>
                    <a:lstStyle/>
                    <a:p>
                      <a:pPr algn="ctr"/>
                      <a:r>
                        <a:rPr lang="en-US" cap="small" baseline="0"/>
                        <a:t>Finding</a:t>
                      </a:r>
                    </a:p>
                  </a:txBody>
                  <a:tcPr/>
                </a:tc>
                <a:tc>
                  <a:txBody>
                    <a:bodyPr/>
                    <a:lstStyle/>
                    <a:p>
                      <a:pPr algn="ctr"/>
                      <a:r>
                        <a:rPr lang="en-US" cap="small" baseline="0"/>
                        <a:t>Next Steps</a:t>
                      </a:r>
                    </a:p>
                  </a:txBody>
                  <a:tcPr/>
                </a:tc>
                <a:extLst>
                  <a:ext uri="{0D108BD9-81ED-4DB2-BD59-A6C34878D82A}">
                    <a16:rowId xmlns:a16="http://schemas.microsoft.com/office/drawing/2014/main" val="510776947"/>
                  </a:ext>
                </a:extLst>
              </a:tr>
              <a:tr h="348297">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a:t>PROVIDING ADEQUATE INCENTIVES FOR DISPATCHABLE GENERATION </a:t>
                      </a:r>
                    </a:p>
                  </a:txBody>
                  <a:tcPr anchor="ctr"/>
                </a:tc>
                <a:tc>
                  <a:txBody>
                    <a:bodyPr/>
                    <a:lstStyle/>
                    <a:p>
                      <a:r>
                        <a:rPr lang="en-US" sz="1000" kern="1200">
                          <a:solidFill>
                            <a:schemeClr val="dk1"/>
                          </a:solidFill>
                          <a:latin typeface="+mn-lt"/>
                          <a:ea typeface="+mn-ea"/>
                          <a:cs typeface="+mn-cs"/>
                        </a:rPr>
                        <a:t>The reliability standard rule (16 TAC § 25.508) has defined a process for assessing and ensuring resource adequacy. </a:t>
                      </a:r>
                      <a:endParaRPr lang="en-US" sz="1000">
                        <a:solidFill>
                          <a:schemeClr val="accent6"/>
                        </a:solidFill>
                      </a:endParaRPr>
                    </a:p>
                  </a:txBody>
                  <a:tcPr/>
                </a:tc>
                <a:tc>
                  <a:txBody>
                    <a:bodyPr/>
                    <a:lstStyle/>
                    <a:p>
                      <a:r>
                        <a:rPr lang="en-US" sz="1000" kern="1200">
                          <a:solidFill>
                            <a:schemeClr val="dk1"/>
                          </a:solidFill>
                          <a:latin typeface="+mn-lt"/>
                          <a:ea typeface="+mn-ea"/>
                          <a:cs typeface="+mn-cs"/>
                        </a:rPr>
                        <a:t>The first holistic reliability standard assessment in 2026 will include an assessment of whether incentives are adequate to support a sustainable level of dispatchable generation, and ERCOT should incorporate the impact of new market features such as Texas Energy Fund, DRRS, and real-time co-optimization plus batteries (RTC+B) into this assessment. </a:t>
                      </a:r>
                      <a:endParaRPr lang="en-US" sz="1000">
                        <a:solidFill>
                          <a:schemeClr val="accent6"/>
                        </a:solidFill>
                      </a:endParaRPr>
                    </a:p>
                  </a:txBody>
                  <a:tcPr/>
                </a:tc>
                <a:extLst>
                  <a:ext uri="{0D108BD9-81ED-4DB2-BD59-A6C34878D82A}">
                    <a16:rowId xmlns:a16="http://schemas.microsoft.com/office/drawing/2014/main" val="587894008"/>
                  </a:ext>
                </a:extLst>
              </a:tr>
              <a:tr h="370840">
                <a:tc>
                  <a:txBody>
                    <a:bodyPr/>
                    <a:lstStyle/>
                    <a:p>
                      <a:pPr algn="ctr"/>
                      <a:r>
                        <a:rPr lang="en-US" sz="1000"/>
                        <a:t>APPROPRIATE CRITERION FOR AS PROCUREMENT QUANTITIES</a:t>
                      </a:r>
                    </a:p>
                  </a:txBody>
                  <a:tcPr anchor="ctr"/>
                </a:tc>
                <a:tc>
                  <a:txBody>
                    <a:bodyPr/>
                    <a:lstStyle/>
                    <a:p>
                      <a:r>
                        <a:rPr lang="en-US" sz="1000" kern="1200">
                          <a:solidFill>
                            <a:schemeClr val="dk1"/>
                          </a:solidFill>
                          <a:latin typeface="+mn-lt"/>
                          <a:ea typeface="+mn-ea"/>
                          <a:cs typeface="+mn-cs"/>
                        </a:rPr>
                        <a:t>ERCOT's current posture of maintaining AS quantities that minimize the chance of Entering the pre-emergency operational condition of an Operational Watch should be maintained in order to balance system improvements made since Winter Storm Uri until additional data is available to support further Commission evaluation of this operating posture.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develop the capability to provide current estimates of costs and</a:t>
                      </a:r>
                    </a:p>
                    <a:p>
                      <a:r>
                        <a:rPr lang="en-US" sz="1000" kern="1200">
                          <a:solidFill>
                            <a:schemeClr val="dk1"/>
                          </a:solidFill>
                          <a:latin typeface="+mn-lt"/>
                          <a:ea typeface="+mn-ea"/>
                          <a:cs typeface="+mn-cs"/>
                        </a:rPr>
                        <a:t>probabilities of experiencing a Watch, Emergency Alert, and Load Shed for several potential alternative target reserve levels </a:t>
                      </a:r>
                      <a:r>
                        <a:rPr lang="en-US" sz="1000" b="1" kern="1200">
                          <a:solidFill>
                            <a:schemeClr val="dk1"/>
                          </a:solidFill>
                          <a:latin typeface="+mn-lt"/>
                          <a:ea typeface="+mn-ea"/>
                          <a:cs typeface="+mn-cs"/>
                        </a:rPr>
                        <a:t>as soon as practicable and no later than to support the Commission setting an objective, data-based procurement criteria for the 2027 AS Methodology. </a:t>
                      </a:r>
                      <a:endParaRPr lang="en-US" sz="1000" b="1">
                        <a:solidFill>
                          <a:schemeClr val="accent6"/>
                        </a:solidFill>
                      </a:endParaRPr>
                    </a:p>
                  </a:txBody>
                  <a:tcPr/>
                </a:tc>
                <a:extLst>
                  <a:ext uri="{0D108BD9-81ED-4DB2-BD59-A6C34878D82A}">
                    <a16:rowId xmlns:a16="http://schemas.microsoft.com/office/drawing/2014/main" val="3478867392"/>
                  </a:ext>
                </a:extLst>
              </a:tr>
              <a:tr h="370840">
                <a:tc>
                  <a:txBody>
                    <a:bodyPr/>
                    <a:lstStyle/>
                    <a:p>
                      <a:pPr algn="ctr"/>
                      <a:r>
                        <a:rPr lang="en-US" sz="1000"/>
                        <a:t>PROBABALISTIC MODELING TO DETERMINE AS QUANTITIES</a:t>
                      </a:r>
                    </a:p>
                  </a:txBody>
                  <a:tcPr anchor="ctr"/>
                </a:tc>
                <a:tc>
                  <a:txBody>
                    <a:bodyPr/>
                    <a:lstStyle/>
                    <a:p>
                      <a:r>
                        <a:rPr lang="en-US" sz="1000" kern="1200">
                          <a:solidFill>
                            <a:schemeClr val="dk1"/>
                          </a:solidFill>
                          <a:latin typeface="+mn-lt"/>
                          <a:ea typeface="+mn-ea"/>
                          <a:cs typeface="+mn-cs"/>
                        </a:rPr>
                        <a:t>ERCOT's current practice to determine AS quantities relies on a statistical analysis using</a:t>
                      </a:r>
                    </a:p>
                    <a:p>
                      <a:r>
                        <a:rPr lang="en-US" sz="1000" kern="1200">
                          <a:solidFill>
                            <a:schemeClr val="dk1"/>
                          </a:solidFill>
                          <a:latin typeface="+mn-lt"/>
                          <a:ea typeface="+mn-ea"/>
                          <a:cs typeface="+mn-cs"/>
                        </a:rPr>
                        <a:t>historical operating conditions and outcomes. This methodology is no longer sufficient as myriad changes to the wholesale markets and operating conditions continue to impact reasonable forecasting needs. Changes such as incorporation of an unknown amount of TEF-supported capacity, how new large loads are integrated into grid operations, or the impact of new market designs present uncertainty for forecasting tools based exclusively on historical data.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develop a suitable probabilistic, forward-looking modeling capability, </a:t>
                      </a:r>
                      <a:r>
                        <a:rPr lang="en-US" sz="1000" b="1" kern="1200">
                          <a:solidFill>
                            <a:schemeClr val="dk1"/>
                          </a:solidFill>
                          <a:latin typeface="+mn-lt"/>
                          <a:ea typeface="+mn-ea"/>
                          <a:cs typeface="+mn-cs"/>
                        </a:rPr>
                        <a:t>provide regular updates to TAC, and present options that can be incorporated no later than the 2027 AS Methodology. </a:t>
                      </a:r>
                    </a:p>
                  </a:txBody>
                  <a:tcPr/>
                </a:tc>
                <a:extLst>
                  <a:ext uri="{0D108BD9-81ED-4DB2-BD59-A6C34878D82A}">
                    <a16:rowId xmlns:a16="http://schemas.microsoft.com/office/drawing/2014/main" val="2769905903"/>
                  </a:ext>
                </a:extLst>
              </a:tr>
              <a:tr h="370840">
                <a:tc>
                  <a:txBody>
                    <a:bodyPr/>
                    <a:lstStyle/>
                    <a:p>
                      <a:pPr algn="ctr"/>
                      <a:r>
                        <a:rPr lang="en-US" sz="1000"/>
                        <a:t>DYNAMIC DETERMINATION OF AS QUANTITIES </a:t>
                      </a:r>
                    </a:p>
                  </a:txBody>
                  <a:tcPr anchor="ctr"/>
                </a:tc>
                <a:tc>
                  <a:txBody>
                    <a:bodyPr/>
                    <a:lstStyle/>
                    <a:p>
                      <a:r>
                        <a:rPr lang="en-US" sz="1000" kern="1200">
                          <a:solidFill>
                            <a:schemeClr val="dk1"/>
                          </a:solidFill>
                          <a:latin typeface="+mn-lt"/>
                          <a:ea typeface="+mn-ea"/>
                          <a:cs typeface="+mn-cs"/>
                        </a:rPr>
                        <a:t>Tradeoffs exist between the certainty provided to market participants by calculating AS quantities primarily on an annual basis (as is done  currently) and the efficiency of calculating some portion of AS quantities closer to the operating day. </a:t>
                      </a:r>
                      <a:endParaRPr lang="en-US" sz="1000">
                        <a:solidFill>
                          <a:schemeClr val="accent6"/>
                        </a:solidFill>
                      </a:endParaRPr>
                    </a:p>
                  </a:txBody>
                  <a:tcPr/>
                </a:tc>
                <a:tc>
                  <a:txBody>
                    <a:bodyPr/>
                    <a:lstStyle/>
                    <a:p>
                      <a:r>
                        <a:rPr lang="en-US" sz="1000" kern="1200">
                          <a:solidFill>
                            <a:schemeClr val="dk1"/>
                          </a:solidFill>
                          <a:latin typeface="+mn-lt"/>
                          <a:ea typeface="+mn-ea"/>
                          <a:cs typeface="+mn-cs"/>
                        </a:rPr>
                        <a:t>ERCOT should work with stakeholders to explore a dynamic AS methodology that best</a:t>
                      </a:r>
                    </a:p>
                    <a:p>
                      <a:r>
                        <a:rPr lang="en-US" sz="1000" kern="1200">
                          <a:solidFill>
                            <a:schemeClr val="dk1"/>
                          </a:solidFill>
                          <a:latin typeface="+mn-lt"/>
                          <a:ea typeface="+mn-ea"/>
                          <a:cs typeface="+mn-cs"/>
                        </a:rPr>
                        <a:t>Balances these trade-offs. </a:t>
                      </a:r>
                    </a:p>
                  </a:txBody>
                  <a:tcPr/>
                </a:tc>
                <a:extLst>
                  <a:ext uri="{0D108BD9-81ED-4DB2-BD59-A6C34878D82A}">
                    <a16:rowId xmlns:a16="http://schemas.microsoft.com/office/drawing/2014/main" val="1018600177"/>
                  </a:ext>
                </a:extLst>
              </a:tr>
            </a:tbl>
          </a:graphicData>
        </a:graphic>
      </p:graphicFrame>
      <p:sp>
        <p:nvSpPr>
          <p:cNvPr id="4" name="Slide Number Placeholder 3">
            <a:extLst>
              <a:ext uri="{FF2B5EF4-FFF2-40B4-BE49-F238E27FC236}">
                <a16:creationId xmlns:a16="http://schemas.microsoft.com/office/drawing/2014/main" id="{ACAD0E14-A2EA-EBFC-B154-07602528B953}"/>
              </a:ext>
            </a:extLst>
          </p:cNvPr>
          <p:cNvSpPr>
            <a:spLocks noGrp="1"/>
          </p:cNvSpPr>
          <p:nvPr>
            <p:ph type="sldNum" sz="quarter" idx="4"/>
          </p:nvPr>
        </p:nvSpPr>
        <p:spPr/>
        <p:txBody>
          <a:bodyPr/>
          <a:lstStyle/>
          <a:p>
            <a:fld id="{1D93BD3E-1E9A-4970-A6F7-E7AC52762E0C}" type="slidenum">
              <a:rPr lang="en-US" smtClean="0"/>
              <a:pPr/>
              <a:t>4</a:t>
            </a:fld>
            <a:endParaRPr lang="en-US"/>
          </a:p>
        </p:txBody>
      </p:sp>
    </p:spTree>
    <p:extLst>
      <p:ext uri="{BB962C8B-B14F-4D97-AF65-F5344CB8AC3E}">
        <p14:creationId xmlns:p14="http://schemas.microsoft.com/office/powerpoint/2010/main" val="2145112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58DA66-4512-5D7C-7F2B-486D912B3D4B}"/>
              </a:ext>
            </a:extLst>
          </p:cNvPr>
          <p:cNvPicPr>
            <a:picLocks noChangeAspect="1"/>
          </p:cNvPicPr>
          <p:nvPr/>
        </p:nvPicPr>
        <p:blipFill>
          <a:blip r:embed="rId2"/>
          <a:stretch>
            <a:fillRect/>
          </a:stretch>
        </p:blipFill>
        <p:spPr>
          <a:xfrm>
            <a:off x="409575" y="3429000"/>
            <a:ext cx="8455885" cy="2987299"/>
          </a:xfrm>
          <a:prstGeom prst="rect">
            <a:avLst/>
          </a:prstGeom>
        </p:spPr>
      </p:pic>
      <p:pic>
        <p:nvPicPr>
          <p:cNvPr id="11" name="Picture 10">
            <a:extLst>
              <a:ext uri="{FF2B5EF4-FFF2-40B4-BE49-F238E27FC236}">
                <a16:creationId xmlns:a16="http://schemas.microsoft.com/office/drawing/2014/main" id="{F822F5AD-F70D-8941-AE17-ECB27FA02DBC}"/>
              </a:ext>
            </a:extLst>
          </p:cNvPr>
          <p:cNvPicPr>
            <a:picLocks noChangeAspect="1"/>
          </p:cNvPicPr>
          <p:nvPr/>
        </p:nvPicPr>
        <p:blipFill>
          <a:blip r:embed="rId3"/>
          <a:stretch>
            <a:fillRect/>
          </a:stretch>
        </p:blipFill>
        <p:spPr>
          <a:xfrm>
            <a:off x="296432" y="658419"/>
            <a:ext cx="8455885" cy="2987299"/>
          </a:xfrm>
          <a:prstGeom prst="rect">
            <a:avLst/>
          </a:prstGeom>
        </p:spPr>
      </p:pic>
      <p:sp>
        <p:nvSpPr>
          <p:cNvPr id="2" name="Title 1">
            <a:extLst>
              <a:ext uri="{FF2B5EF4-FFF2-40B4-BE49-F238E27FC236}">
                <a16:creationId xmlns:a16="http://schemas.microsoft.com/office/drawing/2014/main" id="{19046D9E-EB17-4961-848A-CEC90EE18845}"/>
              </a:ext>
            </a:extLst>
          </p:cNvPr>
          <p:cNvSpPr>
            <a:spLocks noGrp="1"/>
          </p:cNvSpPr>
          <p:nvPr>
            <p:ph type="title"/>
          </p:nvPr>
        </p:nvSpPr>
        <p:spPr/>
        <p:txBody>
          <a:bodyPr/>
          <a:lstStyle/>
          <a:p>
            <a:r>
              <a:rPr lang="en-US" sz="2800"/>
              <a:t>Regulation Comparison May</a:t>
            </a:r>
          </a:p>
        </p:txBody>
      </p:sp>
      <p:sp>
        <p:nvSpPr>
          <p:cNvPr id="4" name="Slide Number Placeholder 3">
            <a:extLst>
              <a:ext uri="{FF2B5EF4-FFF2-40B4-BE49-F238E27FC236}">
                <a16:creationId xmlns:a16="http://schemas.microsoft.com/office/drawing/2014/main" id="{837EC8A6-DA02-4E2B-A1CC-3C73719BFE35}"/>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8" name="TextBox 7">
            <a:extLst>
              <a:ext uri="{FF2B5EF4-FFF2-40B4-BE49-F238E27FC236}">
                <a16:creationId xmlns:a16="http://schemas.microsoft.com/office/drawing/2014/main" id="{435E976A-E130-9D6C-06BC-6D57B76B5A27}"/>
              </a:ext>
            </a:extLst>
          </p:cNvPr>
          <p:cNvSpPr txBox="1"/>
          <p:nvPr/>
        </p:nvSpPr>
        <p:spPr>
          <a:xfrm>
            <a:off x="837506" y="973661"/>
            <a:ext cx="3944681" cy="738664"/>
          </a:xfrm>
          <a:prstGeom prst="rect">
            <a:avLst/>
          </a:prstGeom>
          <a:noFill/>
        </p:spPr>
        <p:txBody>
          <a:bodyPr wrap="square" rtlCol="0">
            <a:spAutoFit/>
          </a:bodyPr>
          <a:lstStyle/>
          <a:p>
            <a:r>
              <a:rPr lang="en-US" sz="1400">
                <a:solidFill>
                  <a:schemeClr val="accent6"/>
                </a:solidFill>
              </a:rPr>
              <a:t>2026 Reg-Up: </a:t>
            </a:r>
          </a:p>
          <a:p>
            <a:r>
              <a:rPr lang="en-US" sz="1400">
                <a:solidFill>
                  <a:schemeClr val="accent6"/>
                </a:solidFill>
              </a:rPr>
              <a:t>Range: </a:t>
            </a:r>
            <a:r>
              <a:rPr lang="en-US" sz="1400">
                <a:solidFill>
                  <a:schemeClr val="accent4"/>
                </a:solidFill>
              </a:rPr>
              <a:t>304 – 944</a:t>
            </a:r>
            <a:r>
              <a:rPr lang="en-US" sz="1400">
                <a:solidFill>
                  <a:schemeClr val="accent6"/>
                </a:solidFill>
              </a:rPr>
              <a:t> MW;</a:t>
            </a:r>
          </a:p>
          <a:p>
            <a:r>
              <a:rPr lang="en-US" sz="1400">
                <a:solidFill>
                  <a:schemeClr val="accent6"/>
                </a:solidFill>
              </a:rPr>
              <a:t>Avg: </a:t>
            </a:r>
            <a:r>
              <a:rPr lang="en-US" sz="1400">
                <a:solidFill>
                  <a:schemeClr val="accent4"/>
                </a:solidFill>
              </a:rPr>
              <a:t>546</a:t>
            </a:r>
            <a:r>
              <a:rPr lang="en-US" sz="1400">
                <a:solidFill>
                  <a:schemeClr val="accent6"/>
                </a:solidFill>
              </a:rPr>
              <a:t> MW (</a:t>
            </a:r>
            <a:r>
              <a:rPr lang="en-US" sz="1400">
                <a:solidFill>
                  <a:schemeClr val="accent4"/>
                </a:solidFill>
              </a:rPr>
              <a:t>84</a:t>
            </a:r>
            <a:r>
              <a:rPr lang="en-US" sz="1400">
                <a:solidFill>
                  <a:schemeClr val="accent6"/>
                </a:solidFill>
              </a:rPr>
              <a:t> MW increase from prev. year)</a:t>
            </a:r>
          </a:p>
        </p:txBody>
      </p:sp>
      <p:sp>
        <p:nvSpPr>
          <p:cNvPr id="9" name="TextBox 8">
            <a:extLst>
              <a:ext uri="{FF2B5EF4-FFF2-40B4-BE49-F238E27FC236}">
                <a16:creationId xmlns:a16="http://schemas.microsoft.com/office/drawing/2014/main" id="{930EB903-A467-9717-7318-944F0CA5F169}"/>
              </a:ext>
            </a:extLst>
          </p:cNvPr>
          <p:cNvSpPr txBox="1"/>
          <p:nvPr/>
        </p:nvSpPr>
        <p:spPr>
          <a:xfrm>
            <a:off x="947234" y="3765391"/>
            <a:ext cx="2644529" cy="954107"/>
          </a:xfrm>
          <a:prstGeom prst="rect">
            <a:avLst/>
          </a:prstGeom>
          <a:noFill/>
        </p:spPr>
        <p:txBody>
          <a:bodyPr wrap="square" rtlCol="0">
            <a:spAutoFit/>
          </a:bodyPr>
          <a:lstStyle/>
          <a:p>
            <a:r>
              <a:rPr lang="en-US" sz="1400">
                <a:solidFill>
                  <a:schemeClr val="accent6"/>
                </a:solidFill>
              </a:rPr>
              <a:t>2026 Reg-Down: </a:t>
            </a:r>
          </a:p>
          <a:p>
            <a:r>
              <a:rPr lang="en-US" sz="1400">
                <a:solidFill>
                  <a:schemeClr val="accent6"/>
                </a:solidFill>
              </a:rPr>
              <a:t>Range: </a:t>
            </a:r>
            <a:r>
              <a:rPr lang="en-US" sz="1400">
                <a:solidFill>
                  <a:schemeClr val="accent4"/>
                </a:solidFill>
              </a:rPr>
              <a:t>261 – 728</a:t>
            </a:r>
            <a:r>
              <a:rPr lang="en-US" sz="1400">
                <a:solidFill>
                  <a:schemeClr val="accent6"/>
                </a:solidFill>
              </a:rPr>
              <a:t> MW;</a:t>
            </a:r>
          </a:p>
          <a:p>
            <a:r>
              <a:rPr lang="en-US" sz="1400">
                <a:solidFill>
                  <a:schemeClr val="accent6"/>
                </a:solidFill>
              </a:rPr>
              <a:t>Avg: </a:t>
            </a:r>
            <a:r>
              <a:rPr lang="en-US" sz="1400">
                <a:solidFill>
                  <a:schemeClr val="accent4"/>
                </a:solidFill>
              </a:rPr>
              <a:t>497</a:t>
            </a:r>
            <a:r>
              <a:rPr lang="en-US" sz="1400">
                <a:solidFill>
                  <a:schemeClr val="accent6"/>
                </a:solidFill>
              </a:rPr>
              <a:t> MW (</a:t>
            </a:r>
            <a:r>
              <a:rPr lang="en-US" sz="1400">
                <a:solidFill>
                  <a:schemeClr val="accent4"/>
                </a:solidFill>
              </a:rPr>
              <a:t>68</a:t>
            </a:r>
            <a:r>
              <a:rPr lang="en-US" sz="1400">
                <a:solidFill>
                  <a:schemeClr val="accent6"/>
                </a:solidFill>
              </a:rPr>
              <a:t> MW increase </a:t>
            </a:r>
          </a:p>
          <a:p>
            <a:r>
              <a:rPr lang="en-US" sz="1400">
                <a:solidFill>
                  <a:schemeClr val="accent6"/>
                </a:solidFill>
              </a:rPr>
              <a:t>from prev. year)</a:t>
            </a:r>
          </a:p>
        </p:txBody>
      </p:sp>
    </p:spTree>
    <p:extLst>
      <p:ext uri="{BB962C8B-B14F-4D97-AF65-F5344CB8AC3E}">
        <p14:creationId xmlns:p14="http://schemas.microsoft.com/office/powerpoint/2010/main" val="3128320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D93BD3E-1E9A-4970-A6F7-E7AC52762E0C}" type="slidenum">
              <a:rPr lang="en-US" smtClean="0"/>
              <a:pPr/>
              <a:t>41</a:t>
            </a:fld>
            <a:endParaRPr lang="en-US"/>
          </a:p>
        </p:txBody>
      </p:sp>
      <p:sp>
        <p:nvSpPr>
          <p:cNvPr id="5" name="Content Placeholder 4"/>
          <p:cNvSpPr>
            <a:spLocks noGrp="1"/>
          </p:cNvSpPr>
          <p:nvPr>
            <p:ph idx="16"/>
          </p:nvPr>
        </p:nvSpPr>
        <p:spPr>
          <a:xfrm>
            <a:off x="1428750" y="2791587"/>
            <a:ext cx="6286500" cy="1198626"/>
          </a:xfrm>
        </p:spPr>
        <p:txBody>
          <a:bodyPr/>
          <a:lstStyle/>
          <a:p>
            <a:r>
              <a:rPr lang="en-US"/>
              <a:t>Responsive Reserve Service</a:t>
            </a:r>
          </a:p>
        </p:txBody>
      </p:sp>
    </p:spTree>
    <p:extLst>
      <p:ext uri="{BB962C8B-B14F-4D97-AF65-F5344CB8AC3E}">
        <p14:creationId xmlns:p14="http://schemas.microsoft.com/office/powerpoint/2010/main" val="2100082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9084B-745A-D928-1531-7522F0415C5D}"/>
              </a:ext>
            </a:extLst>
          </p:cNvPr>
          <p:cNvSpPr>
            <a:spLocks noGrp="1"/>
          </p:cNvSpPr>
          <p:nvPr>
            <p:ph type="title"/>
          </p:nvPr>
        </p:nvSpPr>
        <p:spPr/>
        <p:txBody>
          <a:bodyPr/>
          <a:lstStyle/>
          <a:p>
            <a:r>
              <a:rPr lang="en-US" sz="2800"/>
              <a:t>Responsive Reserve Service (RRS) Methodology</a:t>
            </a:r>
            <a:endParaRPr lang="en-US"/>
          </a:p>
        </p:txBody>
      </p:sp>
      <p:sp>
        <p:nvSpPr>
          <p:cNvPr id="3" name="Content Placeholder 2">
            <a:extLst>
              <a:ext uri="{FF2B5EF4-FFF2-40B4-BE49-F238E27FC236}">
                <a16:creationId xmlns:a16="http://schemas.microsoft.com/office/drawing/2014/main" id="{5EBD8379-EEEB-01E6-B9E6-F2F7111B458D}"/>
              </a:ext>
            </a:extLst>
          </p:cNvPr>
          <p:cNvSpPr>
            <a:spLocks noGrp="1"/>
          </p:cNvSpPr>
          <p:nvPr>
            <p:ph idx="1"/>
          </p:nvPr>
        </p:nvSpPr>
        <p:spPr/>
        <p:txBody>
          <a:bodyPr/>
          <a:lstStyle/>
          <a:p>
            <a:r>
              <a:rPr lang="en-US" sz="1600"/>
              <a:t>NERC’s preliminary BAL-003 Interconnection Frequency Response Obligation (IFRO) assessment for ERCOT for the 2026 Operating Year (OY) has not yet been published. Therefore, this analysis used the minimum RRS-PFR limit of 1,365 MW for 2025.</a:t>
            </a:r>
          </a:p>
          <a:p>
            <a:endParaRPr lang="en-US" sz="1600"/>
          </a:p>
          <a:p>
            <a:pPr algn="just"/>
            <a:r>
              <a:rPr lang="en-US" sz="1600"/>
              <a:t>The preliminary RRS quantities for January 2026 through May 2026 in subsequent slides have been computed using </a:t>
            </a:r>
            <a:r>
              <a:rPr lang="en-US" sz="1600" u="sng"/>
              <a:t>2024 and 2025 system inertia conditions</a:t>
            </a:r>
            <a:r>
              <a:rPr lang="en-US" sz="1600"/>
              <a:t> and </a:t>
            </a:r>
            <a:r>
              <a:rPr lang="en-US" sz="1600" u="sng"/>
              <a:t>2025 RRS table</a:t>
            </a:r>
            <a:r>
              <a:rPr lang="en-US" sz="1600"/>
              <a:t>.</a:t>
            </a:r>
          </a:p>
          <a:p>
            <a:pPr lvl="1"/>
            <a:r>
              <a:rPr lang="en-US" sz="1600"/>
              <a:t>The RRS table tracks RRS requirements for different inertia conditions. This table uses a minimum RRS-PFR limit of 1,365 MW for 2025, and the table will be updated for 2026. </a:t>
            </a:r>
          </a:p>
          <a:p>
            <a:endParaRPr lang="en-US"/>
          </a:p>
        </p:txBody>
      </p:sp>
      <p:sp>
        <p:nvSpPr>
          <p:cNvPr id="4" name="Slide Number Placeholder 3">
            <a:extLst>
              <a:ext uri="{FF2B5EF4-FFF2-40B4-BE49-F238E27FC236}">
                <a16:creationId xmlns:a16="http://schemas.microsoft.com/office/drawing/2014/main" id="{F90B1E51-6A26-B9C8-6B27-4922CC31B676}"/>
              </a:ext>
            </a:extLst>
          </p:cNvPr>
          <p:cNvSpPr>
            <a:spLocks noGrp="1"/>
          </p:cNvSpPr>
          <p:nvPr>
            <p:ph type="sldNum" sz="quarter" idx="4"/>
          </p:nvPr>
        </p:nvSpPr>
        <p:spPr/>
        <p:txBody>
          <a:bodyPr/>
          <a:lstStyle/>
          <a:p>
            <a:fld id="{1D93BD3E-1E9A-4970-A6F7-E7AC52762E0C}" type="slidenum">
              <a:rPr lang="en-US" smtClean="0"/>
              <a:pPr/>
              <a:t>42</a:t>
            </a:fld>
            <a:endParaRPr lang="en-US"/>
          </a:p>
        </p:txBody>
      </p:sp>
    </p:spTree>
    <p:extLst>
      <p:ext uri="{BB962C8B-B14F-4D97-AF65-F5344CB8AC3E}">
        <p14:creationId xmlns:p14="http://schemas.microsoft.com/office/powerpoint/2010/main" val="1222925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sz="2800"/>
              <a:t>2025 RRS Table</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43</a:t>
            </a:fld>
            <a:endParaRPr lang="en-US">
              <a:solidFill>
                <a:prstClr val="black">
                  <a:tint val="75000"/>
                </a:prstClr>
              </a:solidFill>
            </a:endParaRPr>
          </a:p>
        </p:txBody>
      </p:sp>
      <p:graphicFrame>
        <p:nvGraphicFramePr>
          <p:cNvPr id="3" name="Table 2">
            <a:extLst>
              <a:ext uri="{FF2B5EF4-FFF2-40B4-BE49-F238E27FC236}">
                <a16:creationId xmlns:a16="http://schemas.microsoft.com/office/drawing/2014/main" id="{127E9C3A-F147-E1AB-6E22-9195445BF1E4}"/>
              </a:ext>
            </a:extLst>
          </p:cNvPr>
          <p:cNvGraphicFramePr>
            <a:graphicFrameLocks noGrp="1"/>
          </p:cNvGraphicFramePr>
          <p:nvPr/>
        </p:nvGraphicFramePr>
        <p:xfrm>
          <a:off x="278892" y="855406"/>
          <a:ext cx="7936877" cy="2186078"/>
        </p:xfrm>
        <a:graphic>
          <a:graphicData uri="http://schemas.openxmlformats.org/drawingml/2006/table">
            <a:tbl>
              <a:tblPr/>
              <a:tblGrid>
                <a:gridCol w="610529">
                  <a:extLst>
                    <a:ext uri="{9D8B030D-6E8A-4147-A177-3AD203B41FA5}">
                      <a16:colId xmlns:a16="http://schemas.microsoft.com/office/drawing/2014/main" val="20000"/>
                    </a:ext>
                  </a:extLst>
                </a:gridCol>
                <a:gridCol w="610529">
                  <a:extLst>
                    <a:ext uri="{9D8B030D-6E8A-4147-A177-3AD203B41FA5}">
                      <a16:colId xmlns:a16="http://schemas.microsoft.com/office/drawing/2014/main" val="20001"/>
                    </a:ext>
                  </a:extLst>
                </a:gridCol>
                <a:gridCol w="610529">
                  <a:extLst>
                    <a:ext uri="{9D8B030D-6E8A-4147-A177-3AD203B41FA5}">
                      <a16:colId xmlns:a16="http://schemas.microsoft.com/office/drawing/2014/main" val="20002"/>
                    </a:ext>
                  </a:extLst>
                </a:gridCol>
                <a:gridCol w="610529">
                  <a:extLst>
                    <a:ext uri="{9D8B030D-6E8A-4147-A177-3AD203B41FA5}">
                      <a16:colId xmlns:a16="http://schemas.microsoft.com/office/drawing/2014/main" val="20003"/>
                    </a:ext>
                  </a:extLst>
                </a:gridCol>
                <a:gridCol w="610529">
                  <a:extLst>
                    <a:ext uri="{9D8B030D-6E8A-4147-A177-3AD203B41FA5}">
                      <a16:colId xmlns:a16="http://schemas.microsoft.com/office/drawing/2014/main" val="20004"/>
                    </a:ext>
                  </a:extLst>
                </a:gridCol>
                <a:gridCol w="610529">
                  <a:extLst>
                    <a:ext uri="{9D8B030D-6E8A-4147-A177-3AD203B41FA5}">
                      <a16:colId xmlns:a16="http://schemas.microsoft.com/office/drawing/2014/main" val="20005"/>
                    </a:ext>
                  </a:extLst>
                </a:gridCol>
                <a:gridCol w="610529">
                  <a:extLst>
                    <a:ext uri="{9D8B030D-6E8A-4147-A177-3AD203B41FA5}">
                      <a16:colId xmlns:a16="http://schemas.microsoft.com/office/drawing/2014/main" val="20006"/>
                    </a:ext>
                  </a:extLst>
                </a:gridCol>
                <a:gridCol w="610529">
                  <a:extLst>
                    <a:ext uri="{9D8B030D-6E8A-4147-A177-3AD203B41FA5}">
                      <a16:colId xmlns:a16="http://schemas.microsoft.com/office/drawing/2014/main" val="20007"/>
                    </a:ext>
                  </a:extLst>
                </a:gridCol>
                <a:gridCol w="610529">
                  <a:extLst>
                    <a:ext uri="{9D8B030D-6E8A-4147-A177-3AD203B41FA5}">
                      <a16:colId xmlns:a16="http://schemas.microsoft.com/office/drawing/2014/main" val="20008"/>
                    </a:ext>
                  </a:extLst>
                </a:gridCol>
                <a:gridCol w="610529">
                  <a:extLst>
                    <a:ext uri="{9D8B030D-6E8A-4147-A177-3AD203B41FA5}">
                      <a16:colId xmlns:a16="http://schemas.microsoft.com/office/drawing/2014/main" val="20009"/>
                    </a:ext>
                  </a:extLst>
                </a:gridCol>
                <a:gridCol w="610529">
                  <a:extLst>
                    <a:ext uri="{9D8B030D-6E8A-4147-A177-3AD203B41FA5}">
                      <a16:colId xmlns:a16="http://schemas.microsoft.com/office/drawing/2014/main" val="20010"/>
                    </a:ext>
                  </a:extLst>
                </a:gridCol>
                <a:gridCol w="610529">
                  <a:extLst>
                    <a:ext uri="{9D8B030D-6E8A-4147-A177-3AD203B41FA5}">
                      <a16:colId xmlns:a16="http://schemas.microsoft.com/office/drawing/2014/main" val="20011"/>
                    </a:ext>
                  </a:extLst>
                </a:gridCol>
                <a:gridCol w="610529">
                  <a:extLst>
                    <a:ext uri="{9D8B030D-6E8A-4147-A177-3AD203B41FA5}">
                      <a16:colId xmlns:a16="http://schemas.microsoft.com/office/drawing/2014/main" val="20012"/>
                    </a:ext>
                  </a:extLst>
                </a:gridCol>
              </a:tblGrid>
              <a:tr h="303274">
                <a:tc>
                  <a:txBody>
                    <a:bodyPr/>
                    <a:lstStyle/>
                    <a:p>
                      <a:pPr algn="ctr" rtl="0" fontAlgn="ctr"/>
                      <a:r>
                        <a:rPr lang="en-US" sz="1000" b="1" i="0" u="none" strike="noStrike">
                          <a:solidFill>
                            <a:srgbClr val="FFFFFF"/>
                          </a:solidFill>
                          <a:effectLst/>
                          <a:latin typeface="Arial" panose="020B0604020202020204" pitchFamily="34" charset="0"/>
                        </a:rPr>
                        <a:t>Scenario</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2</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3</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4</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5</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6</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7</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8</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9</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10</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11</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12</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65760">
                <a:tc>
                  <a:txBody>
                    <a:bodyPr/>
                    <a:lstStyle/>
                    <a:p>
                      <a:pPr algn="ctr" rtl="0" fontAlgn="ctr"/>
                      <a:r>
                        <a:rPr lang="en-US" sz="900" b="1" i="0" u="none" strike="noStrike">
                          <a:solidFill>
                            <a:srgbClr val="000000"/>
                          </a:solidFill>
                          <a:effectLst/>
                          <a:latin typeface="Arial" panose="020B0604020202020204" pitchFamily="34" charset="0"/>
                        </a:rPr>
                        <a:t>LR/PFR</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2.35:1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2.06:1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1.94:1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1.83:1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1.74:1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1.65:1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1.44:1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1.39:1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1.33:1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r h="365760">
                <a:tc>
                  <a:txBody>
                    <a:bodyPr/>
                    <a:lstStyle/>
                    <a:p>
                      <a:pPr algn="ctr" rtl="0" fontAlgn="ctr"/>
                      <a:r>
                        <a:rPr lang="en-US" sz="900" b="1" i="0" u="none" strike="noStrike">
                          <a:solidFill>
                            <a:srgbClr val="000000"/>
                          </a:solidFill>
                          <a:effectLst/>
                          <a:latin typeface="Arial" panose="020B0604020202020204" pitchFamily="34" charset="0"/>
                        </a:rPr>
                        <a:t>Inertia (GW∙s)</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130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365760">
                <a:tc>
                  <a:txBody>
                    <a:bodyPr/>
                    <a:lstStyle/>
                    <a:p>
                      <a:pPr algn="ctr" rtl="0" fontAlgn="ctr"/>
                      <a:r>
                        <a:rPr lang="en-US" sz="900" b="1" i="0" u="none" strike="noStrike">
                          <a:solidFill>
                            <a:srgbClr val="000000"/>
                          </a:solidFill>
                          <a:effectLst/>
                          <a:latin typeface="Arial" panose="020B0604020202020204" pitchFamily="34" charset="0"/>
                        </a:rPr>
                        <a:t>PFR Req.</a:t>
                      </a:r>
                      <a:r>
                        <a:rPr lang="en-US" sz="900" b="1" i="0" u="none" strike="noStrike" baseline="0">
                          <a:solidFill>
                            <a:srgbClr val="000000"/>
                          </a:solidFill>
                          <a:effectLst/>
                          <a:latin typeface="Arial" panose="020B0604020202020204" pitchFamily="34" charset="0"/>
                        </a:rPr>
                        <a:t> </a:t>
                      </a:r>
                      <a:r>
                        <a:rPr lang="en-US" sz="900" b="1" i="0" u="none" strike="noStrike">
                          <a:solidFill>
                            <a:srgbClr val="000000"/>
                          </a:solidFill>
                          <a:effectLst/>
                          <a:latin typeface="Arial" panose="020B0604020202020204" pitchFamily="34" charset="0"/>
                        </a:rPr>
                        <a:t>(no LR)</a:t>
                      </a:r>
                    </a:p>
                    <a:p>
                      <a:pPr algn="ctr" rtl="0" fontAlgn="ctr"/>
                      <a:r>
                        <a:rPr lang="en-US" sz="900" b="1" i="0" u="none" strike="noStrike">
                          <a:solidFill>
                            <a:srgbClr val="000000"/>
                          </a:solidFill>
                          <a:effectLst/>
                          <a:latin typeface="Arial" panose="020B0604020202020204" pitchFamily="34" charset="0"/>
                        </a:rPr>
                        <a:t>(MW)</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5,960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5,563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5,200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4,892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4,622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4,329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4,114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3,920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3,744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3,522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3,314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3,139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3"/>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Curr</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0" i="0" u="none" strike="noStrike">
                          <a:solidFill>
                            <a:srgbClr val="000000"/>
                          </a:solidFill>
                          <a:effectLst/>
                          <a:latin typeface="+mn-lt"/>
                        </a:rPr>
                        <a:t>3,320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3,273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3,227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3,183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3,145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3,031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2,982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2,941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2,863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2,767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2,699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Upd</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bl>
          </a:graphicData>
        </a:graphic>
      </p:graphicFrame>
      <p:graphicFrame>
        <p:nvGraphicFramePr>
          <p:cNvPr id="7" name="Table 6">
            <a:extLst>
              <a:ext uri="{FF2B5EF4-FFF2-40B4-BE49-F238E27FC236}">
                <a16:creationId xmlns:a16="http://schemas.microsoft.com/office/drawing/2014/main" id="{1B7AE894-EA2A-B2A5-82C4-1209BB1A7C8A}"/>
              </a:ext>
            </a:extLst>
          </p:cNvPr>
          <p:cNvGraphicFramePr>
            <a:graphicFrameLocks noGrp="1"/>
          </p:cNvGraphicFramePr>
          <p:nvPr/>
        </p:nvGraphicFramePr>
        <p:xfrm>
          <a:off x="278892" y="3218255"/>
          <a:ext cx="8577072" cy="2105305"/>
        </p:xfrm>
        <a:graphic>
          <a:graphicData uri="http://schemas.openxmlformats.org/drawingml/2006/table">
            <a:tbl>
              <a:tblPr/>
              <a:tblGrid>
                <a:gridCol w="612648">
                  <a:extLst>
                    <a:ext uri="{9D8B030D-6E8A-4147-A177-3AD203B41FA5}">
                      <a16:colId xmlns:a16="http://schemas.microsoft.com/office/drawing/2014/main" val="20000"/>
                    </a:ext>
                  </a:extLst>
                </a:gridCol>
                <a:gridCol w="612648">
                  <a:extLst>
                    <a:ext uri="{9D8B030D-6E8A-4147-A177-3AD203B41FA5}">
                      <a16:colId xmlns:a16="http://schemas.microsoft.com/office/drawing/2014/main" val="20001"/>
                    </a:ext>
                  </a:extLst>
                </a:gridCol>
                <a:gridCol w="612648">
                  <a:extLst>
                    <a:ext uri="{9D8B030D-6E8A-4147-A177-3AD203B41FA5}">
                      <a16:colId xmlns:a16="http://schemas.microsoft.com/office/drawing/2014/main" val="20002"/>
                    </a:ext>
                  </a:extLst>
                </a:gridCol>
                <a:gridCol w="612648">
                  <a:extLst>
                    <a:ext uri="{9D8B030D-6E8A-4147-A177-3AD203B41FA5}">
                      <a16:colId xmlns:a16="http://schemas.microsoft.com/office/drawing/2014/main" val="20003"/>
                    </a:ext>
                  </a:extLst>
                </a:gridCol>
                <a:gridCol w="612648">
                  <a:extLst>
                    <a:ext uri="{9D8B030D-6E8A-4147-A177-3AD203B41FA5}">
                      <a16:colId xmlns:a16="http://schemas.microsoft.com/office/drawing/2014/main" val="20004"/>
                    </a:ext>
                  </a:extLst>
                </a:gridCol>
                <a:gridCol w="612648">
                  <a:extLst>
                    <a:ext uri="{9D8B030D-6E8A-4147-A177-3AD203B41FA5}">
                      <a16:colId xmlns:a16="http://schemas.microsoft.com/office/drawing/2014/main" val="20005"/>
                    </a:ext>
                  </a:extLst>
                </a:gridCol>
                <a:gridCol w="612648">
                  <a:extLst>
                    <a:ext uri="{9D8B030D-6E8A-4147-A177-3AD203B41FA5}">
                      <a16:colId xmlns:a16="http://schemas.microsoft.com/office/drawing/2014/main" val="20006"/>
                    </a:ext>
                  </a:extLst>
                </a:gridCol>
                <a:gridCol w="612648">
                  <a:extLst>
                    <a:ext uri="{9D8B030D-6E8A-4147-A177-3AD203B41FA5}">
                      <a16:colId xmlns:a16="http://schemas.microsoft.com/office/drawing/2014/main" val="20007"/>
                    </a:ext>
                  </a:extLst>
                </a:gridCol>
                <a:gridCol w="612648">
                  <a:extLst>
                    <a:ext uri="{9D8B030D-6E8A-4147-A177-3AD203B41FA5}">
                      <a16:colId xmlns:a16="http://schemas.microsoft.com/office/drawing/2014/main" val="20008"/>
                    </a:ext>
                  </a:extLst>
                </a:gridCol>
                <a:gridCol w="612648">
                  <a:extLst>
                    <a:ext uri="{9D8B030D-6E8A-4147-A177-3AD203B41FA5}">
                      <a16:colId xmlns:a16="http://schemas.microsoft.com/office/drawing/2014/main" val="20009"/>
                    </a:ext>
                  </a:extLst>
                </a:gridCol>
                <a:gridCol w="612648">
                  <a:extLst>
                    <a:ext uri="{9D8B030D-6E8A-4147-A177-3AD203B41FA5}">
                      <a16:colId xmlns:a16="http://schemas.microsoft.com/office/drawing/2014/main" val="20010"/>
                    </a:ext>
                  </a:extLst>
                </a:gridCol>
                <a:gridCol w="612648">
                  <a:extLst>
                    <a:ext uri="{9D8B030D-6E8A-4147-A177-3AD203B41FA5}">
                      <a16:colId xmlns:a16="http://schemas.microsoft.com/office/drawing/2014/main" val="20011"/>
                    </a:ext>
                  </a:extLst>
                </a:gridCol>
                <a:gridCol w="612648">
                  <a:extLst>
                    <a:ext uri="{9D8B030D-6E8A-4147-A177-3AD203B41FA5}">
                      <a16:colId xmlns:a16="http://schemas.microsoft.com/office/drawing/2014/main" val="20012"/>
                    </a:ext>
                  </a:extLst>
                </a:gridCol>
                <a:gridCol w="612648">
                  <a:extLst>
                    <a:ext uri="{9D8B030D-6E8A-4147-A177-3AD203B41FA5}">
                      <a16:colId xmlns:a16="http://schemas.microsoft.com/office/drawing/2014/main" val="20013"/>
                    </a:ext>
                  </a:extLst>
                </a:gridCol>
              </a:tblGrid>
              <a:tr h="252721">
                <a:tc>
                  <a:txBody>
                    <a:bodyPr/>
                    <a:lstStyle/>
                    <a:p>
                      <a:pPr algn="ctr" rtl="0" fontAlgn="ctr"/>
                      <a:r>
                        <a:rPr lang="en-US" sz="1000" b="1" i="0" u="none" strike="noStrike">
                          <a:solidFill>
                            <a:srgbClr val="FFFFFF"/>
                          </a:solidFill>
                          <a:effectLst/>
                          <a:latin typeface="Arial" panose="020B0604020202020204" pitchFamily="34" charset="0"/>
                        </a:rPr>
                        <a:t>Scenario</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fontAlgn="ctr"/>
                      <a:r>
                        <a:rPr lang="en-US" sz="1000" b="1" i="0" u="none" strike="noStrike">
                          <a:solidFill>
                            <a:srgbClr val="FFFFFF"/>
                          </a:solidFill>
                          <a:effectLst/>
                          <a:latin typeface="Arial" panose="020B0604020202020204" pitchFamily="34" charset="0"/>
                        </a:rPr>
                        <a:t>13</a:t>
                      </a:r>
                    </a:p>
                  </a:txBody>
                  <a:tcPr marL="8284" marR="8284" marT="828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14</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15</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16</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17</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18</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19</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20</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21</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22</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23</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24</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algn="ctr" defTabSz="685800" rtl="0" eaLnBrk="1" fontAlgn="ctr" latinLnBrk="0" hangingPunct="1"/>
                      <a:r>
                        <a:rPr lang="en-US" sz="1000" b="1" i="0" u="none" strike="noStrike" kern="1200">
                          <a:solidFill>
                            <a:srgbClr val="FFFFFF"/>
                          </a:solidFill>
                          <a:effectLst/>
                          <a:latin typeface="Arial" panose="020B0604020202020204" pitchFamily="34" charset="0"/>
                          <a:ea typeface="+mn-ea"/>
                          <a:cs typeface="+mn-cs"/>
                        </a:rPr>
                        <a:t>25</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365760">
                <a:tc>
                  <a:txBody>
                    <a:bodyPr/>
                    <a:lstStyle/>
                    <a:p>
                      <a:pPr marL="0" algn="ctr" defTabSz="685800" rtl="0" eaLnBrk="1" fontAlgn="ctr" latinLnBrk="0" hangingPunct="1"/>
                      <a:r>
                        <a:rPr lang="en-US" sz="900" b="1" i="0" u="none" strike="noStrike" kern="1200">
                          <a:solidFill>
                            <a:srgbClr val="000000"/>
                          </a:solidFill>
                          <a:effectLst/>
                          <a:latin typeface="Arial" panose="020B0604020202020204" pitchFamily="34" charset="0"/>
                          <a:ea typeface="+mn-ea"/>
                          <a:cs typeface="+mn-cs"/>
                        </a:rPr>
                        <a:t>LR/PFR</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1.28:1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1.24:1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1.19:1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1.15:1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1.08:1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1.04:1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1.01:1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1:1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r h="334943">
                <a:tc>
                  <a:txBody>
                    <a:bodyPr/>
                    <a:lstStyle/>
                    <a:p>
                      <a:pPr marL="0" algn="ctr" defTabSz="685800" rtl="0" eaLnBrk="1" fontAlgn="ctr" latinLnBrk="0" hangingPunct="1"/>
                      <a:r>
                        <a:rPr lang="en-US" sz="900" b="1" i="0" u="none" strike="noStrike" kern="1200">
                          <a:solidFill>
                            <a:srgbClr val="000000"/>
                          </a:solidFill>
                          <a:effectLst/>
                          <a:latin typeface="Arial" panose="020B0604020202020204" pitchFamily="34" charset="0"/>
                          <a:ea typeface="+mn-ea"/>
                          <a:cs typeface="+mn-cs"/>
                        </a:rPr>
                        <a:t>Inertia (GW∙s)</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250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300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320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340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350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360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370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2"/>
                  </a:ext>
                </a:extLst>
              </a:tr>
              <a:tr h="365760">
                <a:tc>
                  <a:txBody>
                    <a:bodyPr/>
                    <a:lstStyle/>
                    <a:p>
                      <a:pPr marL="0" algn="ctr" defTabSz="685800" rtl="0" eaLnBrk="1" fontAlgn="ctr" latinLnBrk="0" hangingPunct="1"/>
                      <a:r>
                        <a:rPr lang="en-US" sz="900" b="1" i="0" u="none" strike="noStrike" kern="1200">
                          <a:solidFill>
                            <a:srgbClr val="000000"/>
                          </a:solidFill>
                          <a:effectLst/>
                          <a:latin typeface="Arial" panose="020B0604020202020204" pitchFamily="34" charset="0"/>
                          <a:ea typeface="+mn-ea"/>
                          <a:cs typeface="+mn-cs"/>
                        </a:rPr>
                        <a:t>PFR Req. (no LR) (MW) </a:t>
                      </a:r>
                    </a:p>
                  </a:txBody>
                  <a:tcPr marL="8881" marR="8881" marT="88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3,004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2,890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2,784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2,686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2,595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2,510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2,421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2,353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2,119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2,068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3"/>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Curr</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0" i="0" u="none" strike="noStrike">
                          <a:solidFill>
                            <a:srgbClr val="000000"/>
                          </a:solidFill>
                          <a:effectLst/>
                          <a:latin typeface="+mn-lt"/>
                        </a:rPr>
                        <a:t>2,645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2,595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2,558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2,514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2,463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2,425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2,380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000000"/>
                          </a:solidFill>
                          <a:effectLst/>
                          <a:latin typeface="+mn-lt"/>
                        </a:rPr>
                        <a:t>2,343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2,290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2,230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2,173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2,119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0" i="0" u="none" strike="noStrike">
                          <a:solidFill>
                            <a:srgbClr val="FF0000"/>
                          </a:solidFill>
                          <a:effectLst/>
                          <a:latin typeface="+mn-lt"/>
                        </a:rPr>
                        <a:t>2,068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4"/>
                  </a:ext>
                </a:extLst>
              </a:tr>
              <a:tr h="365760">
                <a:tc>
                  <a:txBody>
                    <a:bodyPr/>
                    <a:lstStyle/>
                    <a:p>
                      <a:pPr algn="ctr" rtl="0" fontAlgn="ctr"/>
                      <a:r>
                        <a:rPr lang="en-US" sz="900" b="1" i="0" u="none" strike="noStrike">
                          <a:solidFill>
                            <a:srgbClr val="FF0000"/>
                          </a:solidFill>
                          <a:effectLst/>
                          <a:latin typeface="Arial" panose="020B0604020202020204" pitchFamily="34" charset="0"/>
                        </a:rPr>
                        <a:t>**</a:t>
                      </a:r>
                      <a:r>
                        <a:rPr lang="en-US" sz="900" b="1" i="0" u="none" strike="noStrike">
                          <a:solidFill>
                            <a:srgbClr val="000000"/>
                          </a:solidFill>
                          <a:effectLst/>
                          <a:latin typeface="Arial" panose="020B0604020202020204" pitchFamily="34" charset="0"/>
                        </a:rPr>
                        <a:t>RRS </a:t>
                      </a:r>
                      <a:r>
                        <a:rPr lang="en-US" sz="900" b="1" i="0" u="none" strike="noStrike" err="1">
                          <a:solidFill>
                            <a:srgbClr val="000000"/>
                          </a:solidFill>
                          <a:effectLst/>
                          <a:latin typeface="Arial" panose="020B0604020202020204" pitchFamily="34" charset="0"/>
                        </a:rPr>
                        <a:t>Upd</a:t>
                      </a:r>
                      <a:r>
                        <a:rPr lang="en-US" sz="900" b="1" i="0" u="none" strike="noStrike">
                          <a:solidFill>
                            <a:srgbClr val="000000"/>
                          </a:solidFill>
                          <a:effectLst/>
                          <a:latin typeface="Arial" panose="020B0604020202020204" pitchFamily="34" charset="0"/>
                        </a:rPr>
                        <a:t> IFRO (MW)</a:t>
                      </a:r>
                      <a:endParaRPr lang="en-US" sz="900" b="1" i="0" u="none" strike="noStrike">
                        <a:solidFill>
                          <a:srgbClr val="FF0000"/>
                        </a:solidFill>
                        <a:effectLst/>
                        <a:latin typeface="Arial" panose="020B0604020202020204" pitchFamily="34" charset="0"/>
                      </a:endParaRP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CBCB"/>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00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ctr" rtl="0" fontAlgn="ctr"/>
                      <a:r>
                        <a:rPr lang="en-US" sz="1100" b="1" i="0" u="none" strike="noStrike">
                          <a:solidFill>
                            <a:srgbClr val="FF0000"/>
                          </a:solidFill>
                          <a:effectLst/>
                          <a:latin typeface="+mn-lt"/>
                        </a:rPr>
                        <a: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0005"/>
                  </a:ext>
                </a:extLst>
              </a:tr>
            </a:tbl>
          </a:graphicData>
        </a:graphic>
      </p:graphicFrame>
      <p:sp>
        <p:nvSpPr>
          <p:cNvPr id="8" name="Rectangle 7">
            <a:extLst>
              <a:ext uri="{FF2B5EF4-FFF2-40B4-BE49-F238E27FC236}">
                <a16:creationId xmlns:a16="http://schemas.microsoft.com/office/drawing/2014/main" id="{445936F4-2A09-0FE5-E7F3-3D9E08B3C64B}"/>
              </a:ext>
            </a:extLst>
          </p:cNvPr>
          <p:cNvSpPr/>
          <p:nvPr/>
        </p:nvSpPr>
        <p:spPr>
          <a:xfrm>
            <a:off x="301752" y="5352040"/>
            <a:ext cx="8531352" cy="615553"/>
          </a:xfrm>
          <a:prstGeom prst="rect">
            <a:avLst/>
          </a:prstGeom>
        </p:spPr>
        <p:txBody>
          <a:bodyPr wrap="square">
            <a:spAutoFit/>
          </a:bodyPr>
          <a:lstStyle/>
          <a:p>
            <a:r>
              <a:rPr lang="en-US" sz="1200">
                <a:solidFill>
                  <a:srgbClr val="FF0000"/>
                </a:solidFill>
              </a:rPr>
              <a:t>*</a:t>
            </a:r>
            <a:r>
              <a:rPr lang="en-US" sz="1000"/>
              <a:t>RRS quantity is calculated for RCC of 2,805 with limit of 60% limit on LRs and min RRS-PFR limit of 1,365 MW. </a:t>
            </a:r>
          </a:p>
          <a:p>
            <a:r>
              <a:rPr lang="en-US" sz="1200">
                <a:solidFill>
                  <a:srgbClr val="FF0000"/>
                </a:solidFill>
              </a:rPr>
              <a:t>**</a:t>
            </a:r>
            <a:r>
              <a:rPr lang="en-US" sz="1000"/>
              <a:t>The 2026 IFRO assessment has not yet been reported back from NERC, preventing the calculation of RRS quantity.</a:t>
            </a:r>
          </a:p>
          <a:p>
            <a:r>
              <a:rPr lang="en-US" sz="1000">
                <a:solidFill>
                  <a:srgbClr val="FF0000"/>
                </a:solidFill>
              </a:rPr>
              <a:t>***</a:t>
            </a:r>
            <a:r>
              <a:rPr lang="en-US" sz="1000"/>
              <a:t>Red font in table above identifies study scenario where RRS needed &lt; 2,300 MW. RRS requirement during these is based on the applicable floor.</a:t>
            </a:r>
          </a:p>
        </p:txBody>
      </p:sp>
    </p:spTree>
    <p:extLst>
      <p:ext uri="{BB962C8B-B14F-4D97-AF65-F5344CB8AC3E}">
        <p14:creationId xmlns:p14="http://schemas.microsoft.com/office/powerpoint/2010/main" val="1331502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852720-977B-9979-82BE-54BBED7F0388}"/>
              </a:ext>
            </a:extLst>
          </p:cNvPr>
          <p:cNvPicPr>
            <a:picLocks noChangeAspect="1"/>
          </p:cNvPicPr>
          <p:nvPr/>
        </p:nvPicPr>
        <p:blipFill>
          <a:blip r:embed="rId2"/>
          <a:stretch>
            <a:fillRect/>
          </a:stretch>
        </p:blipFill>
        <p:spPr>
          <a:xfrm>
            <a:off x="178754" y="950761"/>
            <a:ext cx="8800241" cy="4956478"/>
          </a:xfrm>
          <a:prstGeom prst="rect">
            <a:avLst/>
          </a:prstGeom>
        </p:spPr>
      </p:pic>
      <p:sp>
        <p:nvSpPr>
          <p:cNvPr id="2" name="Title 1">
            <a:extLst>
              <a:ext uri="{FF2B5EF4-FFF2-40B4-BE49-F238E27FC236}">
                <a16:creationId xmlns:a16="http://schemas.microsoft.com/office/drawing/2014/main" id="{2A51AA58-C98D-6744-EF53-1DBF2105F7C0}"/>
              </a:ext>
            </a:extLst>
          </p:cNvPr>
          <p:cNvSpPr>
            <a:spLocks noGrp="1"/>
          </p:cNvSpPr>
          <p:nvPr>
            <p:ph type="title"/>
          </p:nvPr>
        </p:nvSpPr>
        <p:spPr/>
        <p:txBody>
          <a:bodyPr/>
          <a:lstStyle/>
          <a:p>
            <a:r>
              <a:rPr lang="en-US" sz="2800"/>
              <a:t>Hourly Average RRS Comparison</a:t>
            </a:r>
          </a:p>
        </p:txBody>
      </p:sp>
      <p:sp>
        <p:nvSpPr>
          <p:cNvPr id="4" name="Slide Number Placeholder 3">
            <a:extLst>
              <a:ext uri="{FF2B5EF4-FFF2-40B4-BE49-F238E27FC236}">
                <a16:creationId xmlns:a16="http://schemas.microsoft.com/office/drawing/2014/main" id="{EF9A77F9-1E3B-BB9D-2343-FDEEFC5A809A}"/>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273C9F22-16E5-FD31-A5D3-502F20F9B636}"/>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30232D05-76F4-73CB-BF04-8B8AD0E72DA7}"/>
              </a:ext>
            </a:extLst>
          </p:cNvPr>
          <p:cNvSpPr txBox="1"/>
          <p:nvPr/>
        </p:nvSpPr>
        <p:spPr>
          <a:xfrm>
            <a:off x="5606980" y="1660295"/>
            <a:ext cx="3500621" cy="954107"/>
          </a:xfrm>
          <a:prstGeom prst="rect">
            <a:avLst/>
          </a:prstGeom>
          <a:noFill/>
        </p:spPr>
        <p:txBody>
          <a:bodyPr wrap="square" rtlCol="0">
            <a:spAutoFit/>
          </a:bodyPr>
          <a:lstStyle/>
          <a:p>
            <a:r>
              <a:rPr lang="en-US" sz="1400">
                <a:solidFill>
                  <a:schemeClr val="accent6"/>
                </a:solidFill>
              </a:rPr>
              <a:t>2026 RRS: </a:t>
            </a:r>
          </a:p>
          <a:p>
            <a:r>
              <a:rPr lang="en-US" sz="1400">
                <a:solidFill>
                  <a:schemeClr val="accent6"/>
                </a:solidFill>
              </a:rPr>
              <a:t>On avg. </a:t>
            </a:r>
            <a:r>
              <a:rPr lang="en-US" sz="1400">
                <a:solidFill>
                  <a:schemeClr val="accent4"/>
                </a:solidFill>
              </a:rPr>
              <a:t>26 </a:t>
            </a:r>
            <a:r>
              <a:rPr lang="en-US" sz="1400">
                <a:solidFill>
                  <a:schemeClr val="accent6"/>
                </a:solidFill>
              </a:rPr>
              <a:t>MW decrease from prev. year</a:t>
            </a:r>
          </a:p>
          <a:p>
            <a:r>
              <a:rPr lang="en-US" sz="1400">
                <a:solidFill>
                  <a:schemeClr val="accent6"/>
                </a:solidFill>
              </a:rPr>
              <a:t>Largest increase is in </a:t>
            </a:r>
            <a:r>
              <a:rPr lang="en-US" sz="1400">
                <a:solidFill>
                  <a:schemeClr val="accent4"/>
                </a:solidFill>
              </a:rPr>
              <a:t>Mar</a:t>
            </a:r>
            <a:r>
              <a:rPr lang="en-US" sz="1400">
                <a:solidFill>
                  <a:schemeClr val="accent6"/>
                </a:solidFill>
              </a:rPr>
              <a:t> by </a:t>
            </a:r>
            <a:r>
              <a:rPr lang="en-US" sz="1400">
                <a:solidFill>
                  <a:schemeClr val="accent4"/>
                </a:solidFill>
              </a:rPr>
              <a:t>46 </a:t>
            </a:r>
            <a:r>
              <a:rPr lang="en-US" sz="1400">
                <a:solidFill>
                  <a:schemeClr val="accent6"/>
                </a:solidFill>
              </a:rPr>
              <a:t>MW</a:t>
            </a:r>
          </a:p>
          <a:p>
            <a:r>
              <a:rPr lang="en-US" sz="1400">
                <a:solidFill>
                  <a:schemeClr val="accent6"/>
                </a:solidFill>
              </a:rPr>
              <a:t>Largest decrease is in </a:t>
            </a:r>
            <a:r>
              <a:rPr lang="en-US" sz="1400">
                <a:solidFill>
                  <a:schemeClr val="accent4"/>
                </a:solidFill>
              </a:rPr>
              <a:t>Jan</a:t>
            </a:r>
            <a:r>
              <a:rPr lang="en-US" sz="1400">
                <a:solidFill>
                  <a:schemeClr val="accent6"/>
                </a:solidFill>
              </a:rPr>
              <a:t> by </a:t>
            </a:r>
            <a:r>
              <a:rPr lang="en-US" sz="1400">
                <a:solidFill>
                  <a:schemeClr val="accent4"/>
                </a:solidFill>
              </a:rPr>
              <a:t>212 </a:t>
            </a:r>
            <a:r>
              <a:rPr lang="en-US" sz="1400">
                <a:solidFill>
                  <a:schemeClr val="accent6"/>
                </a:solidFill>
              </a:rPr>
              <a:t>MW</a:t>
            </a:r>
          </a:p>
        </p:txBody>
      </p:sp>
    </p:spTree>
    <p:extLst>
      <p:ext uri="{BB962C8B-B14F-4D97-AF65-F5344CB8AC3E}">
        <p14:creationId xmlns:p14="http://schemas.microsoft.com/office/powerpoint/2010/main" val="81141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ox and whisker chart&#10;&#10;AI-generated content may be incorrect.">
            <a:extLst>
              <a:ext uri="{FF2B5EF4-FFF2-40B4-BE49-F238E27FC236}">
                <a16:creationId xmlns:a16="http://schemas.microsoft.com/office/drawing/2014/main" id="{EC76F576-4067-BED8-1966-7B23CFCF1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50" y="1646341"/>
            <a:ext cx="7936204" cy="4224537"/>
          </a:xfrm>
          <a:prstGeom prst="rect">
            <a:avLst/>
          </a:prstGeom>
        </p:spPr>
      </p:pic>
      <p:sp>
        <p:nvSpPr>
          <p:cNvPr id="2" name="Title 1"/>
          <p:cNvSpPr>
            <a:spLocks noGrp="1"/>
          </p:cNvSpPr>
          <p:nvPr>
            <p:ph type="title"/>
          </p:nvPr>
        </p:nvSpPr>
        <p:spPr>
          <a:xfrm>
            <a:off x="381000" y="243682"/>
            <a:ext cx="8458200" cy="541626"/>
          </a:xfrm>
        </p:spPr>
        <p:txBody>
          <a:bodyPr/>
          <a:lstStyle/>
          <a:p>
            <a:r>
              <a:rPr lang="en-US" sz="2800"/>
              <a:t>Total Inertia (2015 – 2025.06*)</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45</a:t>
            </a:fld>
            <a:endParaRPr lang="en-US">
              <a:solidFill>
                <a:prstClr val="black">
                  <a:tint val="75000"/>
                </a:prstClr>
              </a:solidFill>
            </a:endParaRPr>
          </a:p>
        </p:txBody>
      </p:sp>
      <p:sp>
        <p:nvSpPr>
          <p:cNvPr id="8" name="TextBox 7">
            <a:extLst>
              <a:ext uri="{FF2B5EF4-FFF2-40B4-BE49-F238E27FC236}">
                <a16:creationId xmlns:a16="http://schemas.microsoft.com/office/drawing/2014/main" id="{9857CE7D-E4ED-0DFA-2E9F-FAF803E5880A}"/>
              </a:ext>
            </a:extLst>
          </p:cNvPr>
          <p:cNvSpPr txBox="1"/>
          <p:nvPr/>
        </p:nvSpPr>
        <p:spPr>
          <a:xfrm>
            <a:off x="800092" y="856566"/>
            <a:ext cx="7448557" cy="707886"/>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accent2"/>
                </a:solidFill>
              </a:rPr>
              <a:t>The average inertia in 2024 was comparable to 2023, but currently 2025 is trending lower than in 2023.</a:t>
            </a:r>
          </a:p>
        </p:txBody>
      </p:sp>
      <p:sp>
        <p:nvSpPr>
          <p:cNvPr id="9" name="TextBox 8">
            <a:extLst>
              <a:ext uri="{FF2B5EF4-FFF2-40B4-BE49-F238E27FC236}">
                <a16:creationId xmlns:a16="http://schemas.microsoft.com/office/drawing/2014/main" id="{4AA5D3E5-2B11-E85D-F811-C29484C2202A}"/>
              </a:ext>
            </a:extLst>
          </p:cNvPr>
          <p:cNvSpPr txBox="1"/>
          <p:nvPr/>
        </p:nvSpPr>
        <p:spPr>
          <a:xfrm>
            <a:off x="2364644" y="5905297"/>
            <a:ext cx="4960844" cy="369332"/>
          </a:xfrm>
          <a:prstGeom prst="rect">
            <a:avLst/>
          </a:prstGeom>
          <a:noFill/>
        </p:spPr>
        <p:txBody>
          <a:bodyPr wrap="square" rtlCol="0">
            <a:spAutoFit/>
          </a:bodyPr>
          <a:lstStyle/>
          <a:p>
            <a:pPr algn="ctr"/>
            <a:r>
              <a:rPr lang="en-US">
                <a:latin typeface="Franklin Gothic Medium" panose="020B0603020102020204" pitchFamily="34" charset="0"/>
              </a:rPr>
              <a:t>[Total inertia for 2015 - 2025.06*]</a:t>
            </a:r>
          </a:p>
        </p:txBody>
      </p:sp>
      <p:pic>
        <p:nvPicPr>
          <p:cNvPr id="3" name="Picture 2">
            <a:extLst>
              <a:ext uri="{FF2B5EF4-FFF2-40B4-BE49-F238E27FC236}">
                <a16:creationId xmlns:a16="http://schemas.microsoft.com/office/drawing/2014/main" id="{0CAC054C-8DA1-53D0-8A26-7DFEFF28E585}"/>
              </a:ext>
            </a:extLst>
          </p:cNvPr>
          <p:cNvPicPr>
            <a:picLocks noChangeAspect="1"/>
          </p:cNvPicPr>
          <p:nvPr/>
        </p:nvPicPr>
        <p:blipFill>
          <a:blip r:embed="rId4"/>
          <a:stretch>
            <a:fillRect/>
          </a:stretch>
        </p:blipFill>
        <p:spPr>
          <a:xfrm>
            <a:off x="3275542" y="6200775"/>
            <a:ext cx="6000750" cy="361950"/>
          </a:xfrm>
          <a:prstGeom prst="rect">
            <a:avLst/>
          </a:prstGeom>
        </p:spPr>
      </p:pic>
    </p:spTree>
    <p:extLst>
      <p:ext uri="{BB962C8B-B14F-4D97-AF65-F5344CB8AC3E}">
        <p14:creationId xmlns:p14="http://schemas.microsoft.com/office/powerpoint/2010/main" val="32387387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73BB36-DC60-2190-3006-1A8208E9014C}"/>
              </a:ext>
            </a:extLst>
          </p:cNvPr>
          <p:cNvPicPr>
            <a:picLocks noChangeAspect="1"/>
          </p:cNvPicPr>
          <p:nvPr/>
        </p:nvPicPr>
        <p:blipFill>
          <a:blip r:embed="rId2"/>
          <a:stretch>
            <a:fillRect/>
          </a:stretch>
        </p:blipFill>
        <p:spPr>
          <a:xfrm>
            <a:off x="243451" y="1090968"/>
            <a:ext cx="8961897" cy="4980864"/>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a:t>RRS Comparison January</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4EA0C1DB-142D-DF10-B49A-B98D5FCAC428}"/>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1" name="TextBox 10">
            <a:extLst>
              <a:ext uri="{FF2B5EF4-FFF2-40B4-BE49-F238E27FC236}">
                <a16:creationId xmlns:a16="http://schemas.microsoft.com/office/drawing/2014/main" id="{EE17E792-7EA9-A4EE-38BE-A0FFB8F1B050}"/>
              </a:ext>
            </a:extLst>
          </p:cNvPr>
          <p:cNvSpPr txBox="1"/>
          <p:nvPr/>
        </p:nvSpPr>
        <p:spPr>
          <a:xfrm>
            <a:off x="1113464" y="1627253"/>
            <a:ext cx="4248578" cy="738664"/>
          </a:xfrm>
          <a:prstGeom prst="rect">
            <a:avLst/>
          </a:prstGeom>
          <a:noFill/>
        </p:spPr>
        <p:txBody>
          <a:bodyPr wrap="square" rtlCol="0">
            <a:spAutoFit/>
          </a:bodyPr>
          <a:lstStyle/>
          <a:p>
            <a:r>
              <a:rPr lang="en-US" sz="1400">
                <a:solidFill>
                  <a:schemeClr val="accent6"/>
                </a:solidFill>
              </a:rPr>
              <a:t>2026 RRS: </a:t>
            </a:r>
          </a:p>
          <a:p>
            <a:r>
              <a:rPr lang="en-US" sz="1400">
                <a:solidFill>
                  <a:schemeClr val="accent6"/>
                </a:solidFill>
              </a:rPr>
              <a:t>Range: </a:t>
            </a:r>
            <a:r>
              <a:rPr lang="en-US" sz="1400">
                <a:solidFill>
                  <a:schemeClr val="accent4"/>
                </a:solidFill>
              </a:rPr>
              <a:t>2,558 – 2,767</a:t>
            </a:r>
            <a:r>
              <a:rPr lang="en-US" sz="1400">
                <a:solidFill>
                  <a:schemeClr val="accent6"/>
                </a:solidFill>
              </a:rPr>
              <a:t> MW;</a:t>
            </a:r>
          </a:p>
          <a:p>
            <a:r>
              <a:rPr lang="en-US" sz="1400">
                <a:solidFill>
                  <a:schemeClr val="accent6"/>
                </a:solidFill>
              </a:rPr>
              <a:t>Avg: </a:t>
            </a:r>
            <a:r>
              <a:rPr lang="en-US" sz="1400">
                <a:solidFill>
                  <a:schemeClr val="accent4"/>
                </a:solidFill>
              </a:rPr>
              <a:t>2,680</a:t>
            </a:r>
            <a:r>
              <a:rPr lang="en-US" sz="1400">
                <a:solidFill>
                  <a:schemeClr val="accent6"/>
                </a:solidFill>
              </a:rPr>
              <a:t> MW (</a:t>
            </a:r>
            <a:r>
              <a:rPr lang="en-US" sz="1400">
                <a:solidFill>
                  <a:schemeClr val="accent4"/>
                </a:solidFill>
              </a:rPr>
              <a:t>212</a:t>
            </a:r>
            <a:r>
              <a:rPr lang="en-US" sz="1400">
                <a:solidFill>
                  <a:schemeClr val="accent6"/>
                </a:solidFill>
              </a:rPr>
              <a:t> MW decrease from prev. year)</a:t>
            </a:r>
          </a:p>
        </p:txBody>
      </p:sp>
    </p:spTree>
    <p:extLst>
      <p:ext uri="{BB962C8B-B14F-4D97-AF65-F5344CB8AC3E}">
        <p14:creationId xmlns:p14="http://schemas.microsoft.com/office/powerpoint/2010/main" val="2749137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5B2FD6-CAFE-60A5-DE7D-F385372E9778}"/>
              </a:ext>
            </a:extLst>
          </p:cNvPr>
          <p:cNvPicPr>
            <a:picLocks noChangeAspect="1"/>
          </p:cNvPicPr>
          <p:nvPr/>
        </p:nvPicPr>
        <p:blipFill>
          <a:blip r:embed="rId2"/>
          <a:stretch>
            <a:fillRect/>
          </a:stretch>
        </p:blipFill>
        <p:spPr>
          <a:xfrm>
            <a:off x="231258" y="1048292"/>
            <a:ext cx="8986283" cy="5066215"/>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a:t>RRS Comparison March</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242D9A1C-6AB9-9284-C023-D7FE4B7E7E8B}"/>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3E844C22-2DFA-58CD-55B1-251A2E74E2A3}"/>
              </a:ext>
            </a:extLst>
          </p:cNvPr>
          <p:cNvSpPr txBox="1"/>
          <p:nvPr/>
        </p:nvSpPr>
        <p:spPr>
          <a:xfrm>
            <a:off x="981790" y="1539471"/>
            <a:ext cx="4230061" cy="738664"/>
          </a:xfrm>
          <a:prstGeom prst="rect">
            <a:avLst/>
          </a:prstGeom>
          <a:noFill/>
        </p:spPr>
        <p:txBody>
          <a:bodyPr wrap="square" rtlCol="0">
            <a:spAutoFit/>
          </a:bodyPr>
          <a:lstStyle/>
          <a:p>
            <a:r>
              <a:rPr lang="en-US" sz="1400">
                <a:solidFill>
                  <a:schemeClr val="accent6"/>
                </a:solidFill>
              </a:rPr>
              <a:t>2026 RRS: </a:t>
            </a:r>
          </a:p>
          <a:p>
            <a:r>
              <a:rPr lang="en-US" sz="1400">
                <a:solidFill>
                  <a:schemeClr val="accent6"/>
                </a:solidFill>
              </a:rPr>
              <a:t>Range: </a:t>
            </a:r>
            <a:r>
              <a:rPr lang="en-US" sz="1400">
                <a:solidFill>
                  <a:schemeClr val="accent4"/>
                </a:solidFill>
              </a:rPr>
              <a:t>2,982 – 3,183</a:t>
            </a:r>
            <a:r>
              <a:rPr lang="en-US" sz="1400">
                <a:solidFill>
                  <a:schemeClr val="accent6"/>
                </a:solidFill>
              </a:rPr>
              <a:t> MW;</a:t>
            </a:r>
          </a:p>
          <a:p>
            <a:r>
              <a:rPr lang="en-US" sz="1400">
                <a:solidFill>
                  <a:schemeClr val="accent6"/>
                </a:solidFill>
              </a:rPr>
              <a:t>Avg: </a:t>
            </a:r>
            <a:r>
              <a:rPr lang="en-US" sz="1400">
                <a:solidFill>
                  <a:schemeClr val="accent4"/>
                </a:solidFill>
              </a:rPr>
              <a:t>3,111</a:t>
            </a:r>
            <a:r>
              <a:rPr lang="en-US" sz="1400">
                <a:solidFill>
                  <a:schemeClr val="accent6"/>
                </a:solidFill>
              </a:rPr>
              <a:t> MW (</a:t>
            </a:r>
            <a:r>
              <a:rPr lang="en-US" sz="1400">
                <a:solidFill>
                  <a:schemeClr val="accent4"/>
                </a:solidFill>
              </a:rPr>
              <a:t>46</a:t>
            </a:r>
            <a:r>
              <a:rPr lang="en-US" sz="1400">
                <a:solidFill>
                  <a:schemeClr val="accent6"/>
                </a:solidFill>
              </a:rPr>
              <a:t> MW increase from prev. year)</a:t>
            </a:r>
          </a:p>
        </p:txBody>
      </p:sp>
    </p:spTree>
    <p:extLst>
      <p:ext uri="{BB962C8B-B14F-4D97-AF65-F5344CB8AC3E}">
        <p14:creationId xmlns:p14="http://schemas.microsoft.com/office/powerpoint/2010/main" val="290496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B4031C-A215-CC86-8966-865AF8192071}"/>
              </a:ext>
            </a:extLst>
          </p:cNvPr>
          <p:cNvPicPr>
            <a:picLocks noChangeAspect="1"/>
          </p:cNvPicPr>
          <p:nvPr/>
        </p:nvPicPr>
        <p:blipFill>
          <a:blip r:embed="rId2"/>
          <a:stretch>
            <a:fillRect/>
          </a:stretch>
        </p:blipFill>
        <p:spPr>
          <a:xfrm>
            <a:off x="231258" y="1048292"/>
            <a:ext cx="8986283" cy="5066215"/>
          </a:xfrm>
          <a:prstGeom prst="rect">
            <a:avLst/>
          </a:prstGeom>
        </p:spPr>
      </p:pic>
      <p:sp>
        <p:nvSpPr>
          <p:cNvPr id="2" name="Title 1">
            <a:extLst>
              <a:ext uri="{FF2B5EF4-FFF2-40B4-BE49-F238E27FC236}">
                <a16:creationId xmlns:a16="http://schemas.microsoft.com/office/drawing/2014/main" id="{8ACD1E3D-321C-D3B3-5936-E8B1DC39E517}"/>
              </a:ext>
            </a:extLst>
          </p:cNvPr>
          <p:cNvSpPr>
            <a:spLocks noGrp="1"/>
          </p:cNvSpPr>
          <p:nvPr>
            <p:ph type="title"/>
          </p:nvPr>
        </p:nvSpPr>
        <p:spPr/>
        <p:txBody>
          <a:bodyPr/>
          <a:lstStyle/>
          <a:p>
            <a:r>
              <a:rPr lang="en-US" sz="2800"/>
              <a:t>RRS Comparison May</a:t>
            </a:r>
          </a:p>
        </p:txBody>
      </p:sp>
      <p:sp>
        <p:nvSpPr>
          <p:cNvPr id="4" name="Slide Number Placeholder 3">
            <a:extLst>
              <a:ext uri="{FF2B5EF4-FFF2-40B4-BE49-F238E27FC236}">
                <a16:creationId xmlns:a16="http://schemas.microsoft.com/office/drawing/2014/main" id="{F30E9BB0-5617-DB73-256D-02D0DA8E0DBF}"/>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93BD3E-1E9A-4970-A6F7-E7AC52762E0C}" type="slidenum">
              <a:rPr kumimoji="0" lang="en-US" b="0" i="0" u="none" strike="noStrike" kern="1200" cap="none" spc="0" normalizeH="0" baseline="0" noProof="0" smtClean="0">
                <a:ln>
                  <a:noFill/>
                </a:ln>
                <a:solidFill>
                  <a:schemeClr val="bg2">
                    <a:lumMod val="50000"/>
                  </a:scheme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b="0" i="0" u="none" strike="noStrike" kern="1200" cap="none" spc="0" normalizeH="0" baseline="0" noProof="0">
              <a:ln>
                <a:noFill/>
              </a:ln>
              <a:solidFill>
                <a:schemeClr val="bg2">
                  <a:lumMod val="50000"/>
                </a:schemeClr>
              </a:solidFill>
              <a:effectLst/>
              <a:uLnTx/>
              <a:uFillTx/>
              <a:latin typeface="Arial"/>
              <a:ea typeface="+mn-ea"/>
              <a:cs typeface="+mn-cs"/>
            </a:endParaRPr>
          </a:p>
        </p:txBody>
      </p:sp>
      <p:sp>
        <p:nvSpPr>
          <p:cNvPr id="3" name="TextBox 2">
            <a:extLst>
              <a:ext uri="{FF2B5EF4-FFF2-40B4-BE49-F238E27FC236}">
                <a16:creationId xmlns:a16="http://schemas.microsoft.com/office/drawing/2014/main" id="{A0F8858C-185E-D07E-73A8-D6153744F891}"/>
              </a:ext>
            </a:extLst>
          </p:cNvPr>
          <p:cNvSpPr txBox="1"/>
          <p:nvPr/>
        </p:nvSpPr>
        <p:spPr>
          <a:xfrm>
            <a:off x="2140299" y="6167657"/>
            <a:ext cx="69333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*2026 RRS quantities are calculated using the 2025 </a:t>
            </a:r>
            <a:r>
              <a:rPr lang="en-US" sz="1200"/>
              <a:t>minimum RRS-PFR limits </a:t>
            </a:r>
            <a:r>
              <a:rPr kumimoji="0" lang="en-US" sz="1200" b="0" i="0" u="none" strike="noStrike" kern="1200" cap="none" spc="0" normalizeH="0" baseline="0" noProof="0">
                <a:ln>
                  <a:noFill/>
                </a:ln>
                <a:solidFill>
                  <a:prstClr val="black"/>
                </a:solidFill>
                <a:effectLst/>
                <a:uLnTx/>
                <a:uFillTx/>
                <a:latin typeface="Arial"/>
                <a:ea typeface="+mn-ea"/>
                <a:cs typeface="+mn-cs"/>
              </a:rPr>
              <a:t>(to be updated).</a:t>
            </a:r>
          </a:p>
        </p:txBody>
      </p:sp>
      <p:sp>
        <p:nvSpPr>
          <p:cNvPr id="10" name="TextBox 9">
            <a:extLst>
              <a:ext uri="{FF2B5EF4-FFF2-40B4-BE49-F238E27FC236}">
                <a16:creationId xmlns:a16="http://schemas.microsoft.com/office/drawing/2014/main" id="{28E0D396-9C6F-46D8-EDD8-33048CD1F153}"/>
              </a:ext>
            </a:extLst>
          </p:cNvPr>
          <p:cNvSpPr txBox="1"/>
          <p:nvPr/>
        </p:nvSpPr>
        <p:spPr>
          <a:xfrm>
            <a:off x="1054942" y="1517525"/>
            <a:ext cx="4125285" cy="738664"/>
          </a:xfrm>
          <a:prstGeom prst="rect">
            <a:avLst/>
          </a:prstGeom>
          <a:noFill/>
        </p:spPr>
        <p:txBody>
          <a:bodyPr wrap="square" rtlCol="0">
            <a:spAutoFit/>
          </a:bodyPr>
          <a:lstStyle/>
          <a:p>
            <a:r>
              <a:rPr lang="en-US" sz="1400">
                <a:solidFill>
                  <a:schemeClr val="accent6"/>
                </a:solidFill>
              </a:rPr>
              <a:t>2026 RRS: </a:t>
            </a:r>
          </a:p>
          <a:p>
            <a:r>
              <a:rPr lang="en-US" sz="1400">
                <a:solidFill>
                  <a:schemeClr val="accent6"/>
                </a:solidFill>
              </a:rPr>
              <a:t>Range: </a:t>
            </a:r>
            <a:r>
              <a:rPr lang="en-US" sz="1400">
                <a:solidFill>
                  <a:schemeClr val="accent4"/>
                </a:solidFill>
              </a:rPr>
              <a:t>2,558 – 2,699</a:t>
            </a:r>
            <a:r>
              <a:rPr lang="en-US" sz="1400">
                <a:solidFill>
                  <a:schemeClr val="accent6"/>
                </a:solidFill>
              </a:rPr>
              <a:t> MW;</a:t>
            </a:r>
          </a:p>
          <a:p>
            <a:r>
              <a:rPr lang="en-US" sz="1400">
                <a:solidFill>
                  <a:schemeClr val="accent6"/>
                </a:solidFill>
              </a:rPr>
              <a:t>Avg: </a:t>
            </a:r>
            <a:r>
              <a:rPr lang="en-US" sz="1400">
                <a:solidFill>
                  <a:schemeClr val="accent4"/>
                </a:solidFill>
              </a:rPr>
              <a:t>2,649</a:t>
            </a:r>
            <a:r>
              <a:rPr lang="en-US" sz="1400">
                <a:solidFill>
                  <a:schemeClr val="accent6"/>
                </a:solidFill>
              </a:rPr>
              <a:t> MW (</a:t>
            </a:r>
            <a:r>
              <a:rPr lang="en-US" sz="1400">
                <a:solidFill>
                  <a:schemeClr val="accent4"/>
                </a:solidFill>
              </a:rPr>
              <a:t>14</a:t>
            </a:r>
            <a:r>
              <a:rPr lang="en-US" sz="1400">
                <a:solidFill>
                  <a:schemeClr val="accent6"/>
                </a:solidFill>
              </a:rPr>
              <a:t> MW increase from prev. year)</a:t>
            </a:r>
          </a:p>
        </p:txBody>
      </p:sp>
    </p:spTree>
    <p:extLst>
      <p:ext uri="{BB962C8B-B14F-4D97-AF65-F5344CB8AC3E}">
        <p14:creationId xmlns:p14="http://schemas.microsoft.com/office/powerpoint/2010/main" val="445387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D93BD3E-1E9A-4970-A6F7-E7AC52762E0C}" type="slidenum">
              <a:rPr lang="en-US" smtClean="0"/>
              <a:pPr/>
              <a:t>49</a:t>
            </a:fld>
            <a:endParaRPr lang="en-US"/>
          </a:p>
        </p:txBody>
      </p:sp>
      <p:sp>
        <p:nvSpPr>
          <p:cNvPr id="18" name="Content Placeholder 17">
            <a:extLst>
              <a:ext uri="{FF2B5EF4-FFF2-40B4-BE49-F238E27FC236}">
                <a16:creationId xmlns:a16="http://schemas.microsoft.com/office/drawing/2014/main" id="{6355D24C-CA22-83E1-92FB-665913C14413}"/>
              </a:ext>
            </a:extLst>
          </p:cNvPr>
          <p:cNvSpPr>
            <a:spLocks noGrp="1"/>
          </p:cNvSpPr>
          <p:nvPr>
            <p:ph idx="13"/>
          </p:nvPr>
        </p:nvSpPr>
        <p:spPr>
          <a:xfrm>
            <a:off x="4636008" y="243682"/>
            <a:ext cx="4206240" cy="6163296"/>
          </a:xfrm>
          <a:solidFill>
            <a:schemeClr val="bg1">
              <a:lumMod val="95000"/>
            </a:schemeClr>
          </a:solidFill>
          <a:ln w="28575">
            <a:solidFill>
              <a:schemeClr val="accent1"/>
            </a:solidFill>
          </a:ln>
        </p:spPr>
        <p:txBody>
          <a:bodyPr/>
          <a:lstStyle/>
          <a:p>
            <a:pPr marL="0" indent="0">
              <a:buNone/>
            </a:pPr>
            <a:r>
              <a:rPr lang="en-US" sz="1400" b="1" u="sng" cap="all">
                <a:solidFill>
                  <a:schemeClr val="tx1"/>
                </a:solidFill>
              </a:rPr>
              <a:t>Potential 2026 Methodology Review Timeline </a:t>
            </a:r>
          </a:p>
          <a:p>
            <a:pPr>
              <a:buFont typeface="Wingdings" panose="05000000000000000000" pitchFamily="2" charset="2"/>
              <a:buChar char="ü"/>
            </a:pPr>
            <a:r>
              <a:rPr lang="en-US" sz="1600">
                <a:solidFill>
                  <a:schemeClr val="accent2"/>
                </a:solidFill>
              </a:rPr>
              <a:t>April 23, 2025 – TAC Kickoff</a:t>
            </a:r>
          </a:p>
          <a:p>
            <a:endParaRPr lang="en-US" sz="1600">
              <a:solidFill>
                <a:schemeClr val="accent2"/>
              </a:solidFill>
            </a:endParaRPr>
          </a:p>
          <a:p>
            <a:pPr>
              <a:buFont typeface="Wingdings" panose="05000000000000000000" pitchFamily="2" charset="2"/>
              <a:buChar char="ü"/>
            </a:pPr>
            <a:r>
              <a:rPr lang="en-US" sz="1600">
                <a:solidFill>
                  <a:schemeClr val="accent2"/>
                </a:solidFill>
              </a:rPr>
              <a:t>May 19, 2025 – Workshop #1</a:t>
            </a:r>
          </a:p>
          <a:p>
            <a:pPr>
              <a:buFont typeface="Wingdings" panose="05000000000000000000" pitchFamily="2" charset="2"/>
              <a:buChar char="ü"/>
            </a:pPr>
            <a:r>
              <a:rPr lang="en-US" sz="1600">
                <a:solidFill>
                  <a:schemeClr val="accent2"/>
                </a:solidFill>
              </a:rPr>
              <a:t>June 20, 2025 – PDCWG</a:t>
            </a:r>
          </a:p>
          <a:p>
            <a:endParaRPr lang="en-US" sz="1600">
              <a:solidFill>
                <a:schemeClr val="accent2"/>
              </a:solidFill>
            </a:endParaRPr>
          </a:p>
          <a:p>
            <a:pPr>
              <a:buFont typeface="Wingdings" panose="05000000000000000000" pitchFamily="2" charset="2"/>
              <a:buChar char="ü"/>
            </a:pPr>
            <a:r>
              <a:rPr lang="en-US" sz="1600">
                <a:solidFill>
                  <a:schemeClr val="accent2"/>
                </a:solidFill>
              </a:rPr>
              <a:t>June 30th – Workshop #2 </a:t>
            </a:r>
          </a:p>
          <a:p>
            <a:r>
              <a:rPr lang="en-US" sz="1600">
                <a:solidFill>
                  <a:schemeClr val="accent2"/>
                </a:solidFill>
              </a:rPr>
              <a:t>July 07, 2025 – WMWG (Proposed)</a:t>
            </a:r>
          </a:p>
          <a:p>
            <a:r>
              <a:rPr lang="en-US" sz="1600">
                <a:solidFill>
                  <a:schemeClr val="accent2"/>
                </a:solidFill>
              </a:rPr>
              <a:t>July 15, 2025 – OWG (Proposed)</a:t>
            </a:r>
          </a:p>
          <a:p>
            <a:r>
              <a:rPr lang="en-US" sz="1600">
                <a:solidFill>
                  <a:schemeClr val="accent2"/>
                </a:solidFill>
              </a:rPr>
              <a:t>July 22, 2025– PDCWG (Proposed)</a:t>
            </a:r>
          </a:p>
          <a:p>
            <a:endParaRPr lang="en-US" sz="1600">
              <a:solidFill>
                <a:schemeClr val="accent2"/>
              </a:solidFill>
            </a:endParaRPr>
          </a:p>
          <a:p>
            <a:r>
              <a:rPr lang="en-US" sz="1600">
                <a:solidFill>
                  <a:schemeClr val="accent2"/>
                </a:solidFill>
              </a:rPr>
              <a:t>August 04, 2025 – Workshop # 3 </a:t>
            </a:r>
            <a:r>
              <a:rPr lang="en-US" sz="1600">
                <a:solidFill>
                  <a:schemeClr val="accent3"/>
                </a:solidFill>
              </a:rPr>
              <a:t>(New)</a:t>
            </a:r>
          </a:p>
          <a:p>
            <a:r>
              <a:rPr lang="en-US" sz="1600">
                <a:solidFill>
                  <a:schemeClr val="accent2"/>
                </a:solidFill>
              </a:rPr>
              <a:t>August 06, 2025 – WMS</a:t>
            </a:r>
            <a:endParaRPr lang="en-US" sz="1600">
              <a:solidFill>
                <a:srgbClr val="FF0000"/>
              </a:solidFill>
            </a:endParaRPr>
          </a:p>
          <a:p>
            <a:r>
              <a:rPr lang="en-US" sz="1600">
                <a:solidFill>
                  <a:schemeClr val="accent2"/>
                </a:solidFill>
              </a:rPr>
              <a:t>August 07, 2025 – ROS</a:t>
            </a:r>
          </a:p>
          <a:p>
            <a:r>
              <a:rPr lang="en-US" sz="1600">
                <a:solidFill>
                  <a:schemeClr val="accent2"/>
                </a:solidFill>
              </a:rPr>
              <a:t>August 27, 2025 – TAC</a:t>
            </a:r>
          </a:p>
          <a:p>
            <a:endParaRPr lang="en-US" sz="1600">
              <a:solidFill>
                <a:schemeClr val="accent2"/>
              </a:solidFill>
            </a:endParaRPr>
          </a:p>
          <a:p>
            <a:r>
              <a:rPr lang="en-US" sz="1600">
                <a:solidFill>
                  <a:schemeClr val="accent2"/>
                </a:solidFill>
              </a:rPr>
              <a:t>September 23, 2025 – </a:t>
            </a:r>
            <a:r>
              <a:rPr lang="en-US" sz="1600" err="1">
                <a:solidFill>
                  <a:schemeClr val="accent2"/>
                </a:solidFill>
              </a:rPr>
              <a:t>BoD</a:t>
            </a:r>
            <a:r>
              <a:rPr lang="en-US" sz="1600">
                <a:solidFill>
                  <a:schemeClr val="accent2"/>
                </a:solidFill>
              </a:rPr>
              <a:t> </a:t>
            </a:r>
          </a:p>
          <a:p>
            <a:r>
              <a:rPr lang="en-US" sz="1600">
                <a:solidFill>
                  <a:schemeClr val="accent2"/>
                </a:solidFill>
              </a:rPr>
              <a:t>Oct, Nov, Dec 2025 – PUC</a:t>
            </a:r>
            <a:endParaRPr lang="en-US">
              <a:solidFill>
                <a:srgbClr val="FF0000"/>
              </a:solidFill>
            </a:endParaRPr>
          </a:p>
        </p:txBody>
      </p:sp>
      <p:sp>
        <p:nvSpPr>
          <p:cNvPr id="14" name="Content Placeholder 13">
            <a:extLst>
              <a:ext uri="{FF2B5EF4-FFF2-40B4-BE49-F238E27FC236}">
                <a16:creationId xmlns:a16="http://schemas.microsoft.com/office/drawing/2014/main" id="{A12E6491-A96A-E5EE-A56D-2DB2E588B6B8}"/>
              </a:ext>
            </a:extLst>
          </p:cNvPr>
          <p:cNvSpPr>
            <a:spLocks noGrp="1"/>
          </p:cNvSpPr>
          <p:nvPr>
            <p:ph idx="1"/>
          </p:nvPr>
        </p:nvSpPr>
        <p:spPr>
          <a:xfrm>
            <a:off x="301753" y="896686"/>
            <a:ext cx="4206240" cy="5064627"/>
          </a:xfrm>
        </p:spPr>
        <p:txBody>
          <a:bodyPr/>
          <a:lstStyle/>
          <a:p>
            <a:r>
              <a:rPr lang="en-US" sz="1400"/>
              <a:t>ERCOT has now hosted two workshops related to the 2026 Ancillary Service Methodology.</a:t>
            </a:r>
          </a:p>
          <a:p>
            <a:endParaRPr lang="en-US" sz="1400"/>
          </a:p>
          <a:p>
            <a:r>
              <a:rPr lang="en-US" sz="1400"/>
              <a:t>The proposed timeline for this review is included in the image alongside. Per NPRR1222, which the ERCOT </a:t>
            </a:r>
            <a:r>
              <a:rPr lang="en-US" sz="1400" err="1"/>
              <a:t>BoD</a:t>
            </a:r>
            <a:r>
              <a:rPr lang="en-US" sz="1400"/>
              <a:t> approved, this timeline incorporates the PUC’s review/approval into the review process.</a:t>
            </a:r>
          </a:p>
          <a:p>
            <a:endParaRPr lang="en-US" sz="1400"/>
          </a:p>
          <a:p>
            <a:r>
              <a:rPr lang="en-US" sz="1400"/>
              <a:t>This year ERCOT will be sharing changes to the AS Methodology related to the use of a probabilistic method for quantifying AS </a:t>
            </a:r>
            <a:r>
              <a:rPr lang="en-US" sz="1400" err="1"/>
              <a:t>as</a:t>
            </a:r>
            <a:r>
              <a:rPr lang="en-US" sz="1400"/>
              <a:t> discussed in 2024. ERCOT plans to provide all relevant details on the proposed methodology during the workshops and working group discussions and provide just a summary of the proposed changes during the August/September discussions. </a:t>
            </a:r>
          </a:p>
          <a:p>
            <a:endParaRPr lang="en-US" sz="1400"/>
          </a:p>
          <a:p>
            <a:r>
              <a:rPr lang="en-US" sz="1400"/>
              <a:t>Interested Stakeholders are requested to attend the workshop and working group meetings to provide any feedback on the AS Methodology.</a:t>
            </a:r>
          </a:p>
          <a:p>
            <a:endParaRPr lang="en-US" sz="1400"/>
          </a:p>
          <a:p>
            <a:endParaRPr lang="en-US" sz="1400"/>
          </a:p>
          <a:p>
            <a:pPr marL="0" indent="0">
              <a:buNone/>
            </a:pPr>
            <a:endParaRPr lang="en-US"/>
          </a:p>
          <a:p>
            <a:pPr marL="0" indent="0">
              <a:buNone/>
            </a:pPr>
            <a:endParaRPr lang="en-US"/>
          </a:p>
        </p:txBody>
      </p:sp>
      <p:sp>
        <p:nvSpPr>
          <p:cNvPr id="17" name="Title 16">
            <a:extLst>
              <a:ext uri="{FF2B5EF4-FFF2-40B4-BE49-F238E27FC236}">
                <a16:creationId xmlns:a16="http://schemas.microsoft.com/office/drawing/2014/main" id="{C65DD900-E414-0671-DEAA-9C5C01A85DEC}"/>
              </a:ext>
            </a:extLst>
          </p:cNvPr>
          <p:cNvSpPr>
            <a:spLocks noGrp="1"/>
          </p:cNvSpPr>
          <p:nvPr>
            <p:ph type="title"/>
          </p:nvPr>
        </p:nvSpPr>
        <p:spPr/>
        <p:txBody>
          <a:bodyPr/>
          <a:lstStyle/>
          <a:p>
            <a:r>
              <a:rPr lang="en-US"/>
              <a:t>AS Study Timeline</a:t>
            </a:r>
          </a:p>
        </p:txBody>
      </p:sp>
    </p:spTree>
    <p:extLst>
      <p:ext uri="{BB962C8B-B14F-4D97-AF65-F5344CB8AC3E}">
        <p14:creationId xmlns:p14="http://schemas.microsoft.com/office/powerpoint/2010/main" val="907656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654BF-02EA-7C6C-4879-47D907B09068}"/>
              </a:ext>
            </a:extLst>
          </p:cNvPr>
          <p:cNvSpPr>
            <a:spLocks noGrp="1"/>
          </p:cNvSpPr>
          <p:nvPr>
            <p:ph type="title"/>
          </p:nvPr>
        </p:nvSpPr>
        <p:spPr/>
        <p:txBody>
          <a:bodyPr/>
          <a:lstStyle/>
          <a:p>
            <a:r>
              <a:rPr lang="en-US" sz="2800"/>
              <a:t>Recap: Full Statistical Analysis </a:t>
            </a:r>
            <a:r>
              <a:rPr lang="en-US" sz="2800">
                <a:solidFill>
                  <a:schemeClr val="accent6"/>
                </a:solidFill>
              </a:rPr>
              <a:t>OPEN</a:t>
            </a:r>
            <a:r>
              <a:rPr lang="en-US" sz="2800"/>
              <a:t> Questions</a:t>
            </a:r>
          </a:p>
        </p:txBody>
      </p:sp>
      <p:sp>
        <p:nvSpPr>
          <p:cNvPr id="3" name="Content Placeholder 2">
            <a:extLst>
              <a:ext uri="{FF2B5EF4-FFF2-40B4-BE49-F238E27FC236}">
                <a16:creationId xmlns:a16="http://schemas.microsoft.com/office/drawing/2014/main" id="{C2C7C62E-1719-3429-7BEA-ECBE3D6D947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BE8B3B6-4616-4D68-7AAA-BC9318D14ACC}"/>
              </a:ext>
            </a:extLst>
          </p:cNvPr>
          <p:cNvSpPr>
            <a:spLocks noGrp="1"/>
          </p:cNvSpPr>
          <p:nvPr>
            <p:ph type="sldNum" sz="quarter" idx="4"/>
          </p:nvPr>
        </p:nvSpPr>
        <p:spPr/>
        <p:txBody>
          <a:bodyPr/>
          <a:lstStyle/>
          <a:p>
            <a:fld id="{1D93BD3E-1E9A-4970-A6F7-E7AC52762E0C}" type="slidenum">
              <a:rPr lang="en-US" smtClean="0"/>
              <a:pPr/>
              <a:t>5</a:t>
            </a:fld>
            <a:endParaRPr lang="en-US"/>
          </a:p>
        </p:txBody>
      </p:sp>
      <p:graphicFrame>
        <p:nvGraphicFramePr>
          <p:cNvPr id="5" name="Table 5">
            <a:extLst>
              <a:ext uri="{FF2B5EF4-FFF2-40B4-BE49-F238E27FC236}">
                <a16:creationId xmlns:a16="http://schemas.microsoft.com/office/drawing/2014/main" id="{2EED7C3D-280E-5E4D-CCE3-4A521D9E318F}"/>
              </a:ext>
            </a:extLst>
          </p:cNvPr>
          <p:cNvGraphicFramePr>
            <a:graphicFrameLocks noGrp="1"/>
          </p:cNvGraphicFramePr>
          <p:nvPr/>
        </p:nvGraphicFramePr>
        <p:xfrm>
          <a:off x="249936" y="855406"/>
          <a:ext cx="8686800" cy="4575181"/>
        </p:xfrm>
        <a:graphic>
          <a:graphicData uri="http://schemas.openxmlformats.org/drawingml/2006/table">
            <a:tbl>
              <a:tblPr bandRow="1">
                <a:tableStyleId>{5C22544A-7EE6-4342-B048-85BDC9FD1C3A}</a:tableStyleId>
              </a:tblPr>
              <a:tblGrid>
                <a:gridCol w="3657600">
                  <a:extLst>
                    <a:ext uri="{9D8B030D-6E8A-4147-A177-3AD203B41FA5}">
                      <a16:colId xmlns:a16="http://schemas.microsoft.com/office/drawing/2014/main" val="4034910984"/>
                    </a:ext>
                  </a:extLst>
                </a:gridCol>
                <a:gridCol w="5029200">
                  <a:extLst>
                    <a:ext uri="{9D8B030D-6E8A-4147-A177-3AD203B41FA5}">
                      <a16:colId xmlns:a16="http://schemas.microsoft.com/office/drawing/2014/main" val="3811440896"/>
                    </a:ext>
                  </a:extLst>
                </a:gridCol>
              </a:tblGrid>
              <a:tr h="399421">
                <a:tc>
                  <a:txBody>
                    <a:bodyPr/>
                    <a:lstStyle/>
                    <a:p>
                      <a:pPr marL="0" indent="0">
                        <a:buFont typeface="Arial" panose="020B0604020202020204" pitchFamily="34" charset="0"/>
                        <a:buNone/>
                        <a:tabLst>
                          <a:tab pos="171450" algn="l"/>
                        </a:tabLst>
                      </a:pPr>
                      <a:r>
                        <a:rPr lang="en-US" sz="1000" kern="1200">
                          <a:solidFill>
                            <a:schemeClr val="dk1"/>
                          </a:solidFill>
                          <a:effectLst/>
                          <a:latin typeface="+mn-lt"/>
                          <a:ea typeface="+mn-ea"/>
                          <a:cs typeface="+mn-cs"/>
                        </a:rPr>
                        <a:t>How should the </a:t>
                      </a:r>
                      <a:r>
                        <a:rPr lang="en-US" sz="1000" kern="1200">
                          <a:solidFill>
                            <a:schemeClr val="accent6"/>
                          </a:solidFill>
                          <a:effectLst/>
                          <a:latin typeface="+mn-lt"/>
                          <a:ea typeface="+mn-ea"/>
                          <a:cs typeface="+mn-cs"/>
                        </a:rPr>
                        <a:t>available headroom/capacity </a:t>
                      </a:r>
                      <a:r>
                        <a:rPr lang="en-US" sz="1000" kern="1200">
                          <a:solidFill>
                            <a:schemeClr val="dk1"/>
                          </a:solidFill>
                          <a:effectLst/>
                          <a:latin typeface="+mn-lt"/>
                          <a:ea typeface="+mn-ea"/>
                          <a:cs typeface="+mn-cs"/>
                        </a:rPr>
                        <a:t>that is not providing AS be accounted in this analysis? </a:t>
                      </a:r>
                    </a:p>
                  </a:txBody>
                  <a:tcPr/>
                </a:tc>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For example, weather forecast errors typically cause corresponding errors in load, wind, and solar forecasts, but are generator trips correlated to forecast errors, also?</a:t>
                      </a:r>
                    </a:p>
                    <a:p>
                      <a:pPr marL="0" indent="0">
                        <a:buFont typeface="Arial" panose="020B0604020202020204" pitchFamily="34" charset="0"/>
                        <a:buNone/>
                      </a:pPr>
                      <a:r>
                        <a:rPr lang="en-US" sz="1000" kern="1200">
                          <a:solidFill>
                            <a:schemeClr val="dk1"/>
                          </a:solidFill>
                          <a:effectLst/>
                          <a:latin typeface="+mn-lt"/>
                          <a:ea typeface="+mn-ea"/>
                          <a:cs typeface="+mn-cs"/>
                        </a:rPr>
                        <a:t>Further, should </a:t>
                      </a:r>
                      <a:r>
                        <a:rPr lang="en-US" sz="1000" b="1" kern="1200">
                          <a:solidFill>
                            <a:schemeClr val="tx1"/>
                          </a:solidFill>
                          <a:effectLst/>
                          <a:latin typeface="+mn-lt"/>
                          <a:ea typeface="+mn-ea"/>
                          <a:cs typeface="+mn-cs"/>
                        </a:rPr>
                        <a:t>historic headroom capacity </a:t>
                      </a:r>
                      <a:r>
                        <a:rPr lang="en-US" sz="1000" kern="1200">
                          <a:solidFill>
                            <a:schemeClr val="dk1"/>
                          </a:solidFill>
                          <a:effectLst/>
                          <a:latin typeface="+mn-lt"/>
                          <a:ea typeface="+mn-ea"/>
                          <a:cs typeface="+mn-cs"/>
                        </a:rPr>
                        <a:t>be accounted for in this analysis? If so, is the historic headroom capacity of the online generation fleet correlated to other factors? </a:t>
                      </a:r>
                      <a:endParaRPr lang="en-US" sz="1000"/>
                    </a:p>
                  </a:txBody>
                  <a:tcPr/>
                </a:tc>
                <a:extLst>
                  <a:ext uri="{0D108BD9-81ED-4DB2-BD59-A6C34878D82A}">
                    <a16:rowId xmlns:a16="http://schemas.microsoft.com/office/drawing/2014/main" val="1716414623"/>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How should increases in variability and uncertainty </a:t>
                      </a:r>
                      <a:r>
                        <a:rPr lang="en-US" sz="1000" b="0" kern="1200">
                          <a:solidFill>
                            <a:schemeClr val="accent6"/>
                          </a:solidFill>
                          <a:effectLst/>
                          <a:latin typeface="+mn-lt"/>
                          <a:ea typeface="+mn-ea"/>
                          <a:cs typeface="+mn-cs"/>
                        </a:rPr>
                        <a:t>due to wind, solar, and load growth</a:t>
                      </a:r>
                      <a:r>
                        <a:rPr lang="en-US" sz="1000" kern="1200">
                          <a:solidFill>
                            <a:schemeClr val="dk1"/>
                          </a:solidFill>
                          <a:effectLst/>
                          <a:latin typeface="+mn-lt"/>
                          <a:ea typeface="+mn-ea"/>
                          <a:cs typeface="+mn-cs"/>
                        </a:rPr>
                        <a:t>, as well as future changes in generator commitment patterns be accounted for in the methodology?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a:solidFill>
                            <a:schemeClr val="dk1"/>
                          </a:solidFill>
                          <a:effectLst/>
                          <a:latin typeface="+mn-lt"/>
                          <a:ea typeface="+mn-ea"/>
                          <a:cs typeface="+mn-cs"/>
                        </a:rPr>
                        <a:t>Historically, as the Intermittent Renewable Resource (IRR) fleet’s installed capacity has increased, both variability and uncertainty in net load have increased, and relying on historic error alone may not sufficient.</a:t>
                      </a:r>
                      <a:endParaRPr lang="en-US" sz="1000"/>
                    </a:p>
                  </a:txBody>
                  <a:tcPr/>
                </a:tc>
                <a:extLst>
                  <a:ext uri="{0D108BD9-81ED-4DB2-BD59-A6C34878D82A}">
                    <a16:rowId xmlns:a16="http://schemas.microsoft.com/office/drawing/2014/main" val="1825921964"/>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What </a:t>
                      </a:r>
                      <a:r>
                        <a:rPr lang="en-US" sz="1000" b="1" kern="1200">
                          <a:solidFill>
                            <a:schemeClr val="accent6"/>
                          </a:solidFill>
                          <a:effectLst/>
                          <a:latin typeface="+mn-lt"/>
                          <a:ea typeface="+mn-ea"/>
                          <a:cs typeface="+mn-cs"/>
                        </a:rPr>
                        <a:t>event/criteria </a:t>
                      </a:r>
                      <a:r>
                        <a:rPr lang="en-US" sz="1000" kern="1200">
                          <a:solidFill>
                            <a:schemeClr val="dk1"/>
                          </a:solidFill>
                          <a:effectLst/>
                          <a:latin typeface="+mn-lt"/>
                          <a:ea typeface="+mn-ea"/>
                          <a:cs typeface="+mn-cs"/>
                        </a:rPr>
                        <a:t>should each AS be setup to cover? </a:t>
                      </a:r>
                    </a:p>
                  </a:txBody>
                  <a:tcPr/>
                </a:tc>
                <a:tc>
                  <a:txBody>
                    <a:bodyPr/>
                    <a:lstStyle/>
                    <a:p>
                      <a:r>
                        <a:rPr lang="en-US" sz="1000" kern="1200">
                          <a:solidFill>
                            <a:schemeClr val="dk1"/>
                          </a:solidFill>
                          <a:effectLst/>
                          <a:latin typeface="+mn-lt"/>
                          <a:ea typeface="+mn-ea"/>
                          <a:cs typeface="+mn-cs"/>
                        </a:rPr>
                        <a:t>Is the criteria simply a matter of </a:t>
                      </a:r>
                      <a:r>
                        <a:rPr lang="en-US" sz="1000" b="1" kern="1200">
                          <a:solidFill>
                            <a:schemeClr val="dk1"/>
                          </a:solidFill>
                          <a:effectLst/>
                          <a:latin typeface="+mn-lt"/>
                          <a:ea typeface="+mn-ea"/>
                          <a:cs typeface="+mn-cs"/>
                        </a:rPr>
                        <a:t>avoiding loss of load</a:t>
                      </a:r>
                      <a:r>
                        <a:rPr lang="en-US" sz="1000" kern="1200">
                          <a:solidFill>
                            <a:schemeClr val="dk1"/>
                          </a:solidFill>
                          <a:effectLst/>
                          <a:latin typeface="+mn-lt"/>
                          <a:ea typeface="+mn-ea"/>
                          <a:cs typeface="+mn-cs"/>
                        </a:rPr>
                        <a:t>? </a:t>
                      </a:r>
                    </a:p>
                    <a:p>
                      <a:r>
                        <a:rPr lang="en-US" sz="1000" kern="1200">
                          <a:solidFill>
                            <a:schemeClr val="dk1"/>
                          </a:solidFill>
                          <a:effectLst/>
                          <a:latin typeface="+mn-lt"/>
                          <a:ea typeface="+mn-ea"/>
                          <a:cs typeface="+mn-cs"/>
                        </a:rPr>
                        <a:t>Or should there be criteria related to </a:t>
                      </a:r>
                      <a:r>
                        <a:rPr lang="en-US" sz="1000" b="1" kern="1200">
                          <a:solidFill>
                            <a:schemeClr val="dk1"/>
                          </a:solidFill>
                          <a:effectLst/>
                          <a:latin typeface="+mn-lt"/>
                          <a:ea typeface="+mn-ea"/>
                          <a:cs typeface="+mn-cs"/>
                        </a:rPr>
                        <a:t>avoid entering into an Energy Emergency Alert (EEA) or a Watch</a:t>
                      </a:r>
                      <a:r>
                        <a:rPr lang="en-US" sz="1000" kern="1200">
                          <a:solidFill>
                            <a:schemeClr val="dk1"/>
                          </a:solidFill>
                          <a:effectLst/>
                          <a:latin typeface="+mn-lt"/>
                          <a:ea typeface="+mn-ea"/>
                          <a:cs typeface="+mn-cs"/>
                        </a:rPr>
                        <a:t> due to insufficient reserves? </a:t>
                      </a:r>
                    </a:p>
                    <a:p>
                      <a:r>
                        <a:rPr lang="en-US" sz="1000" kern="1200">
                          <a:solidFill>
                            <a:schemeClr val="dk1"/>
                          </a:solidFill>
                          <a:effectLst/>
                          <a:latin typeface="+mn-lt"/>
                          <a:ea typeface="+mn-ea"/>
                          <a:cs typeface="+mn-cs"/>
                        </a:rPr>
                        <a:t>How should </a:t>
                      </a:r>
                      <a:r>
                        <a:rPr lang="en-US" sz="1000" b="1" kern="1200">
                          <a:solidFill>
                            <a:schemeClr val="dk1"/>
                          </a:solidFill>
                          <a:effectLst/>
                          <a:latin typeface="+mn-lt"/>
                          <a:ea typeface="+mn-ea"/>
                          <a:cs typeface="+mn-cs"/>
                        </a:rPr>
                        <a:t>avoiding the need for manual operator actions be included </a:t>
                      </a:r>
                      <a:r>
                        <a:rPr lang="en-US" sz="1000" kern="1200">
                          <a:solidFill>
                            <a:schemeClr val="dk1"/>
                          </a:solidFill>
                          <a:effectLst/>
                          <a:latin typeface="+mn-lt"/>
                          <a:ea typeface="+mn-ea"/>
                          <a:cs typeface="+mn-cs"/>
                        </a:rPr>
                        <a:t>in the criteria?</a:t>
                      </a:r>
                    </a:p>
                  </a:txBody>
                  <a:tcPr/>
                </a:tc>
                <a:extLst>
                  <a:ext uri="{0D108BD9-81ED-4DB2-BD59-A6C34878D82A}">
                    <a16:rowId xmlns:a16="http://schemas.microsoft.com/office/drawing/2014/main" val="2918268861"/>
                  </a:ext>
                </a:extLst>
              </a:tr>
              <a:tr h="399421">
                <a:tc>
                  <a:txBody>
                    <a:bodyPr/>
                    <a:lstStyle/>
                    <a:p>
                      <a:pPr marL="0" indent="0">
                        <a:buFont typeface="Arial" panose="020B0604020202020204" pitchFamily="34" charset="0"/>
                        <a:buNone/>
                      </a:pPr>
                      <a:r>
                        <a:rPr lang="en-US" sz="1000" kern="1200">
                          <a:solidFill>
                            <a:schemeClr val="dk1"/>
                          </a:solidFill>
                          <a:effectLst/>
                          <a:latin typeface="+mn-lt"/>
                          <a:ea typeface="+mn-ea"/>
                          <a:cs typeface="+mn-cs"/>
                        </a:rPr>
                        <a:t>How should </a:t>
                      </a:r>
                      <a:r>
                        <a:rPr lang="en-US" sz="1000" kern="1200">
                          <a:solidFill>
                            <a:schemeClr val="accent6"/>
                          </a:solidFill>
                          <a:effectLst/>
                          <a:latin typeface="+mn-lt"/>
                          <a:ea typeface="+mn-ea"/>
                          <a:cs typeface="+mn-cs"/>
                        </a:rPr>
                        <a:t>temporal constraints </a:t>
                      </a:r>
                      <a:r>
                        <a:rPr lang="en-US" sz="1000" kern="1200">
                          <a:solidFill>
                            <a:schemeClr val="dk1"/>
                          </a:solidFill>
                          <a:effectLst/>
                          <a:latin typeface="+mn-lt"/>
                          <a:ea typeface="+mn-ea"/>
                          <a:cs typeface="+mn-cs"/>
                        </a:rPr>
                        <a:t>and </a:t>
                      </a:r>
                      <a:r>
                        <a:rPr lang="en-US" sz="1000" kern="1200">
                          <a:solidFill>
                            <a:schemeClr val="accent6"/>
                          </a:solidFill>
                          <a:effectLst/>
                          <a:latin typeface="+mn-lt"/>
                          <a:ea typeface="+mn-ea"/>
                          <a:cs typeface="+mn-cs"/>
                        </a:rPr>
                        <a:t>cumulative factors</a:t>
                      </a:r>
                      <a:r>
                        <a:rPr lang="en-US" sz="1000" kern="1200">
                          <a:solidFill>
                            <a:schemeClr val="dk1"/>
                          </a:solidFill>
                          <a:effectLst/>
                          <a:latin typeface="+mn-lt"/>
                          <a:ea typeface="+mn-ea"/>
                          <a:cs typeface="+mn-cs"/>
                        </a:rPr>
                        <a:t> be accounted? </a:t>
                      </a:r>
                    </a:p>
                  </a:txBody>
                  <a:tcPr/>
                </a:tc>
                <a:tc>
                  <a:txBody>
                    <a:bodyPr/>
                    <a:lstStyle/>
                    <a:p>
                      <a:r>
                        <a:rPr lang="en-US" sz="1000" kern="1200">
                          <a:solidFill>
                            <a:schemeClr val="dk1"/>
                          </a:solidFill>
                          <a:effectLst/>
                          <a:latin typeface="+mn-lt"/>
                          <a:ea typeface="+mn-ea"/>
                          <a:cs typeface="+mn-cs"/>
                        </a:rPr>
                        <a:t>The possibility of multiple generator trips across multiple hours (as occurred on May 13, 2022, for example) presents a risk that needs to be covered by AS.</a:t>
                      </a:r>
                      <a:r>
                        <a:rPr lang="en-US" sz="1000" i="1" kern="1200">
                          <a:solidFill>
                            <a:schemeClr val="dk1"/>
                          </a:solidFill>
                          <a:effectLst/>
                          <a:latin typeface="+mn-lt"/>
                          <a:ea typeface="+mn-ea"/>
                          <a:cs typeface="+mn-cs"/>
                        </a:rPr>
                        <a:t> </a:t>
                      </a:r>
                      <a:r>
                        <a:rPr lang="en-US" sz="1000" b="1" i="1" kern="1200">
                          <a:solidFill>
                            <a:schemeClr val="dk1"/>
                          </a:solidFill>
                          <a:effectLst/>
                          <a:latin typeface="+mn-lt"/>
                          <a:ea typeface="+mn-ea"/>
                          <a:cs typeface="+mn-cs"/>
                        </a:rPr>
                        <a:t>(Cumulative forced outages)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a:solidFill>
                            <a:schemeClr val="dk1"/>
                          </a:solidFill>
                          <a:effectLst/>
                          <a:latin typeface="+mn-lt"/>
                          <a:ea typeface="+mn-ea"/>
                          <a:cs typeface="+mn-cs"/>
                        </a:rPr>
                        <a:t>AS is needed until other generators can be started or until the conditions causing the need for the reserves from AS change. How should this be considered in the analysis? </a:t>
                      </a:r>
                      <a:r>
                        <a:rPr lang="en-US" sz="1000" b="1" kern="1200">
                          <a:solidFill>
                            <a:schemeClr val="dk1"/>
                          </a:solidFill>
                          <a:effectLst/>
                          <a:latin typeface="+mn-lt"/>
                          <a:ea typeface="+mn-ea"/>
                          <a:cs typeface="+mn-cs"/>
                        </a:rPr>
                        <a:t>(Event duration/temporal constraints)</a:t>
                      </a:r>
                      <a:endParaRPr lang="en-US" sz="1000" b="1"/>
                    </a:p>
                    <a:p>
                      <a:r>
                        <a:rPr lang="en-US" sz="1000" kern="1200">
                          <a:solidFill>
                            <a:schemeClr val="dk1"/>
                          </a:solidFill>
                          <a:effectLst/>
                          <a:latin typeface="+mn-lt"/>
                          <a:ea typeface="+mn-ea"/>
                          <a:cs typeface="+mn-cs"/>
                        </a:rPr>
                        <a:t>Increasingly, AS is being provided by duration-limited resources (battery energy storage). There is some risk that battery energy storage resources providing AS deplete their storage capacity during a multi-hour forecast error event, even if they are meeting all applicable requirements. Should not being able to charge be accounted as a risk in this analysis? </a:t>
                      </a:r>
                      <a:r>
                        <a:rPr lang="en-US" sz="1000" b="1" kern="1200">
                          <a:solidFill>
                            <a:schemeClr val="dk1"/>
                          </a:solidFill>
                          <a:effectLst/>
                          <a:latin typeface="+mn-lt"/>
                          <a:ea typeface="+mn-ea"/>
                          <a:cs typeface="+mn-cs"/>
                        </a:rPr>
                        <a:t>(lack of energy considerations)</a:t>
                      </a:r>
                    </a:p>
                  </a:txBody>
                  <a:tcPr/>
                </a:tc>
                <a:extLst>
                  <a:ext uri="{0D108BD9-81ED-4DB2-BD59-A6C34878D82A}">
                    <a16:rowId xmlns:a16="http://schemas.microsoft.com/office/drawing/2014/main" val="4160516380"/>
                  </a:ext>
                </a:extLst>
              </a:tr>
              <a:tr h="399421">
                <a:tc>
                  <a: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kern="1200">
                          <a:solidFill>
                            <a:schemeClr val="dk1"/>
                          </a:solidFill>
                          <a:effectLst/>
                          <a:latin typeface="+mn-lt"/>
                          <a:ea typeface="+mn-ea"/>
                          <a:cs typeface="+mn-cs"/>
                        </a:rPr>
                        <a:t>How much can other types of AS reserves be counted on to address risks for a given AS product? </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000" kern="1200">
                          <a:solidFill>
                            <a:schemeClr val="dk1"/>
                          </a:solidFill>
                          <a:effectLst/>
                          <a:latin typeface="+mn-lt"/>
                          <a:ea typeface="+mn-ea"/>
                          <a:cs typeface="+mn-cs"/>
                        </a:rPr>
                        <a:t>For example, should some or all of ECRS be counted towards meeting the reserve needs covered by Non-Spin?</a:t>
                      </a:r>
                    </a:p>
                  </a:txBody>
                  <a:tcPr/>
                </a:tc>
                <a:extLst>
                  <a:ext uri="{0D108BD9-81ED-4DB2-BD59-A6C34878D82A}">
                    <a16:rowId xmlns:a16="http://schemas.microsoft.com/office/drawing/2014/main" val="4218922487"/>
                  </a:ext>
                </a:extLst>
              </a:tr>
            </a:tbl>
          </a:graphicData>
        </a:graphic>
      </p:graphicFrame>
      <p:sp>
        <p:nvSpPr>
          <p:cNvPr id="7" name="TextBox 6">
            <a:extLst>
              <a:ext uri="{FF2B5EF4-FFF2-40B4-BE49-F238E27FC236}">
                <a16:creationId xmlns:a16="http://schemas.microsoft.com/office/drawing/2014/main" id="{95AB3843-7A7B-D655-4A90-5292FD922B8B}"/>
              </a:ext>
            </a:extLst>
          </p:cNvPr>
          <p:cNvSpPr txBox="1"/>
          <p:nvPr/>
        </p:nvSpPr>
        <p:spPr>
          <a:xfrm>
            <a:off x="20548" y="5451135"/>
            <a:ext cx="8722761" cy="1384995"/>
          </a:xfrm>
          <a:prstGeom prst="rect">
            <a:avLst/>
          </a:prstGeom>
          <a:solidFill>
            <a:schemeClr val="accent1">
              <a:lumMod val="20000"/>
              <a:lumOff val="80000"/>
            </a:schemeClr>
          </a:solidFill>
          <a:ln>
            <a:solidFill>
              <a:schemeClr val="tx1"/>
            </a:solidFill>
          </a:ln>
        </p:spPr>
        <p:txBody>
          <a:bodyPr wrap="square" rtlCol="0">
            <a:spAutoFit/>
          </a:bodyPr>
          <a:lstStyle/>
          <a:p>
            <a:r>
              <a:rPr lang="en-US" sz="1400" b="1"/>
              <a:t>Key Takeaway: </a:t>
            </a:r>
            <a:r>
              <a:rPr lang="en-US" sz="1400" i="1"/>
              <a:t>ERCOT is generally supportive of doing a “full statistical” probabilistic analysis to determine AS quantities. Several key questions that have to be carefully considered to setup the appropriate model for this analysis. Responses to these questions directly impact the volume of reserves procured and operational actions needed to continue operations. As an example, setting reserves too low could result in lower self commitment and tools like Unit Commitment may be necessary to cover the overall expected operational risk on such days. For proper balance Stakeholder and potentially policymaker input on these is essential.</a:t>
            </a:r>
          </a:p>
        </p:txBody>
      </p:sp>
    </p:spTree>
    <p:extLst>
      <p:ext uri="{BB962C8B-B14F-4D97-AF65-F5344CB8AC3E}">
        <p14:creationId xmlns:p14="http://schemas.microsoft.com/office/powerpoint/2010/main" val="372793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4" name="Slide Number Placeholder 3"/>
          <p:cNvSpPr>
            <a:spLocks noGrp="1"/>
          </p:cNvSpPr>
          <p:nvPr>
            <p:ph type="sldNum" sz="quarter" idx="4"/>
          </p:nvPr>
        </p:nvSpPr>
        <p:spPr/>
        <p:txBody>
          <a:bodyPr/>
          <a:lstStyle/>
          <a:p>
            <a:fld id="{1D93BD3E-1E9A-4970-A6F7-E7AC52762E0C}" type="slidenum">
              <a:rPr lang="en-US" smtClean="0"/>
              <a:pPr/>
              <a:t>50</a:t>
            </a:fld>
            <a:endParaRPr lang="en-US"/>
          </a:p>
        </p:txBody>
      </p:sp>
      <p:grpSp>
        <p:nvGrpSpPr>
          <p:cNvPr id="10" name="Group 9">
            <a:extLst>
              <a:ext uri="{FF2B5EF4-FFF2-40B4-BE49-F238E27FC236}">
                <a16:creationId xmlns:a16="http://schemas.microsoft.com/office/drawing/2014/main" id="{A8BCA165-8537-4668-8F20-0591F421F9EB}"/>
              </a:ext>
            </a:extLst>
          </p:cNvPr>
          <p:cNvGrpSpPr/>
          <p:nvPr/>
        </p:nvGrpSpPr>
        <p:grpSpPr>
          <a:xfrm>
            <a:off x="2263903" y="762000"/>
            <a:ext cx="4616194" cy="5315711"/>
            <a:chOff x="2263139" y="1542288"/>
            <a:chExt cx="4616194" cy="5315711"/>
          </a:xfrm>
        </p:grpSpPr>
        <p:pic>
          <p:nvPicPr>
            <p:cNvPr id="11" name="object 3">
              <a:extLst>
                <a:ext uri="{FF2B5EF4-FFF2-40B4-BE49-F238E27FC236}">
                  <a16:creationId xmlns:a16="http://schemas.microsoft.com/office/drawing/2014/main" id="{033B2242-14C8-4F81-B11B-295F51D20D1B}"/>
                </a:ext>
              </a:extLst>
            </p:cNvPr>
            <p:cNvPicPr/>
            <p:nvPr/>
          </p:nvPicPr>
          <p:blipFill>
            <a:blip r:embed="rId2" cstate="print"/>
            <a:stretch>
              <a:fillRect/>
            </a:stretch>
          </p:blipFill>
          <p:spPr>
            <a:xfrm>
              <a:off x="2263139" y="1542288"/>
              <a:ext cx="4616194" cy="5315711"/>
            </a:xfrm>
            <a:prstGeom prst="rect">
              <a:avLst/>
            </a:prstGeom>
          </p:spPr>
        </p:pic>
        <p:sp>
          <p:nvSpPr>
            <p:cNvPr id="12" name="object 4">
              <a:extLst>
                <a:ext uri="{FF2B5EF4-FFF2-40B4-BE49-F238E27FC236}">
                  <a16:creationId xmlns:a16="http://schemas.microsoft.com/office/drawing/2014/main" id="{1B63AB97-F12B-4540-9336-D6861CA8DF97}"/>
                </a:ext>
              </a:extLst>
            </p:cNvPr>
            <p:cNvSpPr txBox="1"/>
            <p:nvPr/>
          </p:nvSpPr>
          <p:spPr>
            <a:xfrm>
              <a:off x="3851846" y="2248916"/>
              <a:ext cx="1438275" cy="3074035"/>
            </a:xfrm>
            <a:prstGeom prst="rect">
              <a:avLst/>
            </a:prstGeom>
          </p:spPr>
          <p:txBody>
            <a:bodyPr vert="horz" wrap="square" lIns="0" tIns="12700" rIns="0" bIns="0" rtlCol="0">
              <a:spAutoFit/>
            </a:bodyPr>
            <a:lstStyle/>
            <a:p>
              <a:pPr marL="12700">
                <a:lnSpc>
                  <a:spcPct val="100000"/>
                </a:lnSpc>
                <a:spcBef>
                  <a:spcPts val="100"/>
                </a:spcBef>
              </a:pPr>
              <a:r>
                <a:rPr sz="20000" spc="-5">
                  <a:solidFill>
                    <a:srgbClr val="00AEC7"/>
                  </a:solidFill>
                  <a:latin typeface="Arial"/>
                  <a:cs typeface="Arial"/>
                </a:rPr>
                <a:t>?</a:t>
              </a:r>
              <a:endParaRPr sz="20000">
                <a:latin typeface="Arial"/>
                <a:cs typeface="Arial"/>
              </a:endParaRPr>
            </a:p>
          </p:txBody>
        </p:sp>
      </p:grpSp>
    </p:spTree>
    <p:extLst>
      <p:ext uri="{BB962C8B-B14F-4D97-AF65-F5344CB8AC3E}">
        <p14:creationId xmlns:p14="http://schemas.microsoft.com/office/powerpoint/2010/main" val="2981967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6B5B5A-E68A-62D7-07FE-AB17BC9BD4A2}"/>
              </a:ext>
            </a:extLst>
          </p:cNvPr>
          <p:cNvSpPr>
            <a:spLocks noGrp="1"/>
          </p:cNvSpPr>
          <p:nvPr>
            <p:ph type="ctrTitle"/>
          </p:nvPr>
        </p:nvSpPr>
        <p:spPr/>
        <p:txBody>
          <a:bodyPr/>
          <a:lstStyle/>
          <a:p>
            <a:r>
              <a:rPr lang="en-US"/>
              <a:t>Appendix</a:t>
            </a:r>
          </a:p>
        </p:txBody>
      </p:sp>
      <p:sp>
        <p:nvSpPr>
          <p:cNvPr id="6" name="Subtitle 5">
            <a:extLst>
              <a:ext uri="{FF2B5EF4-FFF2-40B4-BE49-F238E27FC236}">
                <a16:creationId xmlns:a16="http://schemas.microsoft.com/office/drawing/2014/main" id="{1F576029-E268-3085-C7CB-DE0D572487E8}"/>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D56D95E-13B9-2536-5F4B-C793350D7B16}"/>
              </a:ext>
            </a:extLst>
          </p:cNvPr>
          <p:cNvSpPr>
            <a:spLocks noGrp="1"/>
          </p:cNvSpPr>
          <p:nvPr>
            <p:ph type="sldNum" sz="quarter" idx="4"/>
          </p:nvPr>
        </p:nvSpPr>
        <p:spPr/>
        <p:txBody>
          <a:bodyPr/>
          <a:lstStyle/>
          <a:p>
            <a:fld id="{1D93BD3E-1E9A-4970-A6F7-E7AC52762E0C}" type="slidenum">
              <a:rPr lang="en-US" smtClean="0"/>
              <a:pPr/>
              <a:t>51</a:t>
            </a:fld>
            <a:endParaRPr lang="en-US"/>
          </a:p>
        </p:txBody>
      </p:sp>
    </p:spTree>
    <p:extLst>
      <p:ext uri="{BB962C8B-B14F-4D97-AF65-F5344CB8AC3E}">
        <p14:creationId xmlns:p14="http://schemas.microsoft.com/office/powerpoint/2010/main" val="14308969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B39A1-14E1-8C89-E256-044D798087E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CDB261-2AB1-58A5-A016-66D58685EFF0}"/>
              </a:ext>
            </a:extLst>
          </p:cNvPr>
          <p:cNvSpPr>
            <a:spLocks noGrp="1"/>
          </p:cNvSpPr>
          <p:nvPr>
            <p:ph idx="1"/>
          </p:nvPr>
        </p:nvSpPr>
        <p:spPr/>
        <p:txBody>
          <a:bodyPr/>
          <a:lstStyle/>
          <a:p>
            <a:pPr marL="285750" indent="-285750">
              <a:buFont typeface="Arial" panose="020B0604020202020204" pitchFamily="34" charset="0"/>
              <a:buChar char="•"/>
            </a:pPr>
            <a:r>
              <a:rPr lang="en-US" sz="2000">
                <a:solidFill>
                  <a:schemeClr val="tx2"/>
                </a:solidFill>
              </a:rPr>
              <a:t>Monthly forecast errors over multiple years were analyzed.</a:t>
            </a:r>
          </a:p>
          <a:p>
            <a:pPr marL="285750" indent="-285750">
              <a:buFont typeface="Arial" panose="020B0604020202020204" pitchFamily="34" charset="0"/>
              <a:buChar char="•"/>
            </a:pPr>
            <a:endParaRPr lang="en-US" sz="2000">
              <a:solidFill>
                <a:schemeClr val="tx2"/>
              </a:solidFill>
              <a:cs typeface="Arial" panose="020B0604020202020204"/>
            </a:endParaRPr>
          </a:p>
          <a:p>
            <a:pPr marL="285750" indent="-285750">
              <a:buFont typeface="Arial" panose="020B0604020202020204" pitchFamily="34" charset="0"/>
              <a:buChar char="•"/>
            </a:pPr>
            <a:r>
              <a:rPr lang="en-US" sz="2000">
                <a:solidFill>
                  <a:schemeClr val="tx2"/>
                </a:solidFill>
              </a:rPr>
              <a:t>Monthly forecast errors were summarized as standard deviation (SD), mean absolute error (MAE).</a:t>
            </a:r>
            <a:endParaRPr lang="en-US" sz="2000">
              <a:solidFill>
                <a:schemeClr val="tx2"/>
              </a:solidFill>
              <a:cs typeface="Arial"/>
            </a:endParaRPr>
          </a:p>
          <a:p>
            <a:pPr marL="285750" indent="-285750">
              <a:buFont typeface="Arial" panose="020B0604020202020204" pitchFamily="34" charset="0"/>
              <a:buChar char="•"/>
            </a:pPr>
            <a:endParaRPr lang="en-US" sz="2000">
              <a:solidFill>
                <a:schemeClr val="tx2"/>
              </a:solidFill>
              <a:cs typeface="Arial"/>
            </a:endParaRPr>
          </a:p>
          <a:p>
            <a:pPr marL="285750" indent="-285750">
              <a:buFont typeface="Arial" panose="020B0604020202020204" pitchFamily="34" charset="0"/>
              <a:buChar char="•"/>
            </a:pPr>
            <a:r>
              <a:rPr lang="en-US" sz="2000">
                <a:solidFill>
                  <a:schemeClr val="tx2"/>
                </a:solidFill>
              </a:rPr>
              <a:t>Monthly summaries were modeled as linear function of time (year).</a:t>
            </a:r>
            <a:endParaRPr lang="en-US" sz="2000">
              <a:solidFill>
                <a:schemeClr val="tx2"/>
              </a:solidFill>
              <a:cs typeface="Arial"/>
            </a:endParaRPr>
          </a:p>
          <a:p>
            <a:pPr marL="285750" indent="-285750">
              <a:buFont typeface="Arial" panose="020B0604020202020204" pitchFamily="34" charset="0"/>
              <a:buChar char="•"/>
            </a:pPr>
            <a:endParaRPr lang="en-US" sz="2000">
              <a:solidFill>
                <a:schemeClr val="tx2"/>
              </a:solidFill>
              <a:cs typeface="Arial"/>
            </a:endParaRPr>
          </a:p>
          <a:p>
            <a:pPr marL="285750" indent="-285750">
              <a:buFont typeface="Arial" panose="020B0604020202020204" pitchFamily="34" charset="0"/>
              <a:buChar char="•"/>
            </a:pPr>
            <a:r>
              <a:rPr lang="en-US" sz="2000">
                <a:solidFill>
                  <a:schemeClr val="tx2"/>
                </a:solidFill>
              </a:rPr>
              <a:t>From the model, we extracted</a:t>
            </a:r>
            <a:endParaRPr lang="en-US" sz="2000">
              <a:solidFill>
                <a:schemeClr val="tx2"/>
              </a:solidFill>
              <a:cs typeface="Arial"/>
            </a:endParaRPr>
          </a:p>
          <a:p>
            <a:pPr marL="742950" lvl="2" indent="-285750">
              <a:buFont typeface="Arial" panose="020B0604020202020204" pitchFamily="34" charset="0"/>
              <a:buChar char="•"/>
            </a:pPr>
            <a:r>
              <a:rPr lang="en-US" sz="1800">
                <a:solidFill>
                  <a:schemeClr val="tx2"/>
                </a:solidFill>
              </a:rPr>
              <a:t>R-squared – to assess model fit</a:t>
            </a:r>
            <a:endParaRPr lang="en-US" sz="1800">
              <a:solidFill>
                <a:schemeClr val="tx2"/>
              </a:solidFill>
              <a:cs typeface="Arial"/>
            </a:endParaRPr>
          </a:p>
          <a:p>
            <a:pPr marL="742950" lvl="2" indent="-285750">
              <a:buFont typeface="Arial" panose="020B0604020202020204" pitchFamily="34" charset="0"/>
              <a:buChar char="•"/>
            </a:pPr>
            <a:r>
              <a:rPr lang="en-US" sz="1800">
                <a:solidFill>
                  <a:schemeClr val="tx2"/>
                </a:solidFill>
              </a:rPr>
              <a:t>p-value of the year variable – to evaluate the strength of trend</a:t>
            </a:r>
            <a:endParaRPr lang="en-US" sz="1800">
              <a:solidFill>
                <a:schemeClr val="tx2"/>
              </a:solidFill>
              <a:cs typeface="Arial"/>
            </a:endParaRPr>
          </a:p>
          <a:p>
            <a:pPr marL="1200150" lvl="3" indent="-285750">
              <a:buFont typeface="Arial" panose="020B0604020202020204" pitchFamily="34" charset="0"/>
              <a:buChar char="•"/>
            </a:pPr>
            <a:r>
              <a:rPr lang="en-US" sz="1100" b="1">
                <a:solidFill>
                  <a:schemeClr val="tx2"/>
                </a:solidFill>
                <a:cs typeface="Arial"/>
              </a:rPr>
              <a:t>high R² + low p-value</a:t>
            </a:r>
            <a:r>
              <a:rPr lang="en-US" sz="1100">
                <a:solidFill>
                  <a:schemeClr val="tx2"/>
                </a:solidFill>
                <a:cs typeface="Arial"/>
              </a:rPr>
              <a:t> is desired – indicates strong, reliable model</a:t>
            </a:r>
          </a:p>
          <a:p>
            <a:pPr marL="285750" indent="-285750">
              <a:buFont typeface="Arial" panose="020B0604020202020204" pitchFamily="34" charset="0"/>
              <a:buChar char="•"/>
            </a:pPr>
            <a:endParaRPr lang="en-US" sz="2000">
              <a:solidFill>
                <a:schemeClr val="tx2"/>
              </a:solidFill>
            </a:endParaRPr>
          </a:p>
          <a:p>
            <a:pPr marL="285750" indent="-285750">
              <a:buFont typeface="Arial" panose="020B0604020202020204" pitchFamily="34" charset="0"/>
              <a:buChar char="•"/>
            </a:pPr>
            <a:r>
              <a:rPr lang="en-US" sz="2000">
                <a:solidFill>
                  <a:schemeClr val="tx2"/>
                </a:solidFill>
              </a:rPr>
              <a:t>The goal is to determine whether there is a  meaningful trend in forecast error over time.</a:t>
            </a:r>
            <a:endParaRPr lang="en-US" sz="2000">
              <a:solidFill>
                <a:schemeClr val="tx2"/>
              </a:solidFill>
              <a:cs typeface="Arial"/>
            </a:endParaRPr>
          </a:p>
          <a:p>
            <a:endParaRPr lang="en-US" sz="2000"/>
          </a:p>
        </p:txBody>
      </p:sp>
      <p:sp>
        <p:nvSpPr>
          <p:cNvPr id="7" name="Title 1">
            <a:extLst>
              <a:ext uri="{FF2B5EF4-FFF2-40B4-BE49-F238E27FC236}">
                <a16:creationId xmlns:a16="http://schemas.microsoft.com/office/drawing/2014/main" id="{0D5480F1-366A-4733-221F-36736E60776D}"/>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 (cont’d)</a:t>
            </a:r>
          </a:p>
        </p:txBody>
      </p:sp>
      <p:sp>
        <p:nvSpPr>
          <p:cNvPr id="4" name="Slide Number Placeholder 3">
            <a:extLst>
              <a:ext uri="{FF2B5EF4-FFF2-40B4-BE49-F238E27FC236}">
                <a16:creationId xmlns:a16="http://schemas.microsoft.com/office/drawing/2014/main" id="{16BA9C64-AA61-6567-F546-C262A683E562}"/>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solidFill>
                  <a:schemeClr val="bg2">
                    <a:lumMod val="50000"/>
                  </a:schemeClr>
                </a:solidFill>
              </a:rPr>
              <a:pPr>
                <a:lnSpc>
                  <a:spcPct val="90000"/>
                </a:lnSpc>
                <a:spcAft>
                  <a:spcPts val="600"/>
                </a:spcAft>
              </a:pPr>
              <a:t>52</a:t>
            </a:fld>
            <a:endParaRPr lang="en-US">
              <a:solidFill>
                <a:schemeClr val="bg2">
                  <a:lumMod val="50000"/>
                </a:schemeClr>
              </a:solidFill>
            </a:endParaRPr>
          </a:p>
        </p:txBody>
      </p:sp>
    </p:spTree>
    <p:extLst>
      <p:ext uri="{BB962C8B-B14F-4D97-AF65-F5344CB8AC3E}">
        <p14:creationId xmlns:p14="http://schemas.microsoft.com/office/powerpoint/2010/main" val="3866918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C0A23-1F2C-53D4-8C97-BA1D46791A0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9BA3014-1CA6-7EF6-66CD-A11DC9269C95}"/>
              </a:ext>
            </a:extLst>
          </p:cNvPr>
          <p:cNvSpPr/>
          <p:nvPr/>
        </p:nvSpPr>
        <p:spPr>
          <a:xfrm>
            <a:off x="75305" y="5992010"/>
            <a:ext cx="8601664" cy="795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4C2C68B-0422-1E93-DC3D-081292A844BC}"/>
              </a:ext>
            </a:extLst>
          </p:cNvPr>
          <p:cNvSpPr>
            <a:spLocks noGrp="1"/>
          </p:cNvSpPr>
          <p:nvPr>
            <p:ph type="title"/>
          </p:nvPr>
        </p:nvSpPr>
        <p:spPr/>
        <p:txBody>
          <a:bodyPr>
            <a:normAutofit fontScale="90000"/>
          </a:bodyPr>
          <a:lstStyle/>
          <a:p>
            <a:pPr>
              <a:lnSpc>
                <a:spcPct val="90000"/>
              </a:lnSpc>
            </a:pPr>
            <a:r>
              <a:rPr lang="en-US" sz="3000"/>
              <a:t>Impact of Load and Renewable Growth on Forecast Error Trends (cont’d)</a:t>
            </a:r>
          </a:p>
        </p:txBody>
      </p:sp>
      <p:sp>
        <p:nvSpPr>
          <p:cNvPr id="4" name="Slide Number Placeholder 3">
            <a:extLst>
              <a:ext uri="{FF2B5EF4-FFF2-40B4-BE49-F238E27FC236}">
                <a16:creationId xmlns:a16="http://schemas.microsoft.com/office/drawing/2014/main" id="{9590B709-3DAA-7FC8-DE78-732AB27A7541}"/>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pPr>
                <a:lnSpc>
                  <a:spcPct val="90000"/>
                </a:lnSpc>
                <a:spcAft>
                  <a:spcPts val="600"/>
                </a:spcAft>
              </a:pPr>
              <a:t>53</a:t>
            </a:fld>
            <a:endParaRPr lang="en-US"/>
          </a:p>
        </p:txBody>
      </p:sp>
      <p:pic>
        <p:nvPicPr>
          <p:cNvPr id="3" name="Picture 2">
            <a:extLst>
              <a:ext uri="{FF2B5EF4-FFF2-40B4-BE49-F238E27FC236}">
                <a16:creationId xmlns:a16="http://schemas.microsoft.com/office/drawing/2014/main" id="{C2F28F0C-7614-636E-D1E0-B21E51ADBE79}"/>
              </a:ext>
            </a:extLst>
          </p:cNvPr>
          <p:cNvPicPr>
            <a:picLocks noChangeAspect="1"/>
          </p:cNvPicPr>
          <p:nvPr/>
        </p:nvPicPr>
        <p:blipFill>
          <a:blip r:embed="rId2"/>
          <a:stretch>
            <a:fillRect/>
          </a:stretch>
        </p:blipFill>
        <p:spPr>
          <a:xfrm>
            <a:off x="17634" y="1032054"/>
            <a:ext cx="4545624" cy="2603167"/>
          </a:xfrm>
          <a:prstGeom prst="rect">
            <a:avLst/>
          </a:prstGeom>
        </p:spPr>
      </p:pic>
      <p:pic>
        <p:nvPicPr>
          <p:cNvPr id="5" name="Picture 4">
            <a:extLst>
              <a:ext uri="{FF2B5EF4-FFF2-40B4-BE49-F238E27FC236}">
                <a16:creationId xmlns:a16="http://schemas.microsoft.com/office/drawing/2014/main" id="{ED4380C3-2F6F-C73C-137A-15BB12EDE05D}"/>
              </a:ext>
            </a:extLst>
          </p:cNvPr>
          <p:cNvPicPr>
            <a:picLocks noChangeAspect="1"/>
          </p:cNvPicPr>
          <p:nvPr/>
        </p:nvPicPr>
        <p:blipFill>
          <a:blip r:embed="rId3"/>
          <a:stretch>
            <a:fillRect/>
          </a:stretch>
        </p:blipFill>
        <p:spPr>
          <a:xfrm>
            <a:off x="4567653" y="1029761"/>
            <a:ext cx="4545624" cy="2603167"/>
          </a:xfrm>
          <a:prstGeom prst="rect">
            <a:avLst/>
          </a:prstGeom>
        </p:spPr>
      </p:pic>
      <p:sp>
        <p:nvSpPr>
          <p:cNvPr id="9" name="Rectangle 8">
            <a:extLst>
              <a:ext uri="{FF2B5EF4-FFF2-40B4-BE49-F238E27FC236}">
                <a16:creationId xmlns:a16="http://schemas.microsoft.com/office/drawing/2014/main" id="{2AEE1319-9680-C24B-21F4-60F424FDFCA4}"/>
              </a:ext>
            </a:extLst>
          </p:cNvPr>
          <p:cNvSpPr/>
          <p:nvPr/>
        </p:nvSpPr>
        <p:spPr>
          <a:xfrm>
            <a:off x="8461814" y="5469821"/>
            <a:ext cx="609601" cy="10443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C04098-E1DE-A5C4-CE8C-E15509287108}"/>
              </a:ext>
            </a:extLst>
          </p:cNvPr>
          <p:cNvSpPr txBox="1"/>
          <p:nvPr/>
        </p:nvSpPr>
        <p:spPr>
          <a:xfrm>
            <a:off x="743442" y="3772921"/>
            <a:ext cx="7742437"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tx2"/>
                </a:solidFill>
              </a:rPr>
              <a:t>Solar forecast errors show stronger trends, with high R²  and low p-values during sunlight hours.</a:t>
            </a:r>
          </a:p>
          <a:p>
            <a:pPr marL="285750" indent="-285750">
              <a:buFont typeface="Arial" panose="020B0604020202020204" pitchFamily="34" charset="0"/>
              <a:buChar char="•"/>
            </a:pPr>
            <a:endParaRPr lang="en-US">
              <a:solidFill>
                <a:schemeClr val="tx2"/>
              </a:solidFill>
              <a:cs typeface="Arial" panose="020B0604020202020204"/>
            </a:endParaRPr>
          </a:p>
          <a:p>
            <a:pPr marL="285750" indent="-285750">
              <a:buFont typeface="Arial" panose="020B0604020202020204" pitchFamily="34" charset="0"/>
              <a:buChar char="•"/>
            </a:pPr>
            <a:r>
              <a:rPr lang="en-US">
                <a:solidFill>
                  <a:schemeClr val="tx2"/>
                </a:solidFill>
              </a:rPr>
              <a:t>Load and wind errors show weak or inconsistent trends, with low R²  and high p-values </a:t>
            </a:r>
            <a:endParaRPr lang="en-US">
              <a:solidFill>
                <a:schemeClr val="tx2"/>
              </a:solidFill>
              <a:cs typeface="Arial" panose="020B0604020202020204"/>
            </a:endParaRPr>
          </a:p>
          <a:p>
            <a:pPr marL="285750" indent="-285750">
              <a:buFont typeface="Arial" panose="020B0604020202020204" pitchFamily="34" charset="0"/>
              <a:buChar char="•"/>
            </a:pPr>
            <a:endParaRPr lang="en-US">
              <a:solidFill>
                <a:schemeClr val="tx2"/>
              </a:solidFill>
              <a:cs typeface="Arial" panose="020B0604020202020204"/>
            </a:endParaRPr>
          </a:p>
          <a:p>
            <a:pPr marL="285750" indent="-285750">
              <a:buFont typeface="Arial" panose="020B0604020202020204" pitchFamily="34" charset="0"/>
              <a:buChar char="•"/>
            </a:pPr>
            <a:r>
              <a:rPr lang="en-US">
                <a:solidFill>
                  <a:schemeClr val="tx2"/>
                </a:solidFill>
              </a:rPr>
              <a:t>Adjustment was applied only to solar forecasts, based on statistical significance; no adjustment made for load or wind</a:t>
            </a:r>
            <a:endParaRPr lang="en-US">
              <a:solidFill>
                <a:schemeClr val="tx2"/>
              </a:solidFill>
              <a:cs typeface="Arial" panose="020B0604020202020204"/>
            </a:endParaRPr>
          </a:p>
        </p:txBody>
      </p:sp>
      <p:sp>
        <p:nvSpPr>
          <p:cNvPr id="2" name="TextBox 1">
            <a:extLst>
              <a:ext uri="{FF2B5EF4-FFF2-40B4-BE49-F238E27FC236}">
                <a16:creationId xmlns:a16="http://schemas.microsoft.com/office/drawing/2014/main" id="{6B8EBD59-65E0-5158-DC13-02F59BC219BC}"/>
              </a:ext>
            </a:extLst>
          </p:cNvPr>
          <p:cNvSpPr txBox="1"/>
          <p:nvPr/>
        </p:nvSpPr>
        <p:spPr>
          <a:xfrm>
            <a:off x="397341" y="6081245"/>
            <a:ext cx="7742437" cy="830997"/>
          </a:xfrm>
          <a:prstGeom prst="rect">
            <a:avLst/>
          </a:prstGeom>
          <a:noFill/>
        </p:spPr>
        <p:txBody>
          <a:bodyPr wrap="square" lIns="91440" tIns="45720" rIns="91440" bIns="45720" rtlCol="0" anchor="t">
            <a:spAutoFit/>
          </a:bodyPr>
          <a:lstStyle/>
          <a:p>
            <a:r>
              <a:rPr lang="en-US" sz="1200" b="1" i="1">
                <a:solidFill>
                  <a:schemeClr val="tx2"/>
                </a:solidFill>
                <a:ea typeface="+mn-lt"/>
                <a:cs typeface="+mn-lt"/>
              </a:rPr>
              <a:t>Note: The initial linear models were used primarily to identify any significant trends and to support visual observations. For the solar adjustment process, a more detailed model was applied to capture both trends and seasonality.</a:t>
            </a:r>
            <a:endParaRPr lang="en-US" sz="1200" b="1" i="1">
              <a:solidFill>
                <a:schemeClr val="tx2"/>
              </a:solidFill>
              <a:cs typeface="Arial"/>
            </a:endParaRPr>
          </a:p>
          <a:p>
            <a:pPr marL="342900" indent="-342900">
              <a:buFont typeface="Wingdings"/>
              <a:buChar char="§"/>
            </a:pPr>
            <a:endParaRPr lang="en-US" sz="1200" b="1" i="1">
              <a:solidFill>
                <a:schemeClr val="tx2"/>
              </a:solidFill>
              <a:cs typeface="Arial"/>
            </a:endParaRPr>
          </a:p>
        </p:txBody>
      </p:sp>
    </p:spTree>
    <p:extLst>
      <p:ext uri="{BB962C8B-B14F-4D97-AF65-F5344CB8AC3E}">
        <p14:creationId xmlns:p14="http://schemas.microsoft.com/office/powerpoint/2010/main" val="27391594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17419-7B63-47DE-153A-EA5ED0D5CB4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B431E15-CCEF-2898-81FD-675801FDDD83}"/>
              </a:ext>
            </a:extLst>
          </p:cNvPr>
          <p:cNvSpPr>
            <a:spLocks noGrp="1"/>
          </p:cNvSpPr>
          <p:nvPr>
            <p:ph type="title"/>
          </p:nvPr>
        </p:nvSpPr>
        <p:spPr/>
        <p:txBody>
          <a:bodyPr lIns="91440" tIns="45720" rIns="91440" bIns="45720" anchor="t">
            <a:normAutofit/>
          </a:bodyPr>
          <a:lstStyle/>
          <a:p>
            <a:pPr>
              <a:lnSpc>
                <a:spcPct val="90000"/>
              </a:lnSpc>
            </a:pPr>
            <a:r>
              <a:rPr lang="en-US" sz="3000">
                <a:ea typeface="+mj-lt"/>
                <a:cs typeface="+mj-lt"/>
              </a:rPr>
              <a:t>Solar Adjustment Factors Derivation</a:t>
            </a:r>
          </a:p>
        </p:txBody>
      </p:sp>
      <p:sp>
        <p:nvSpPr>
          <p:cNvPr id="4" name="Slide Number Placeholder 3">
            <a:extLst>
              <a:ext uri="{FF2B5EF4-FFF2-40B4-BE49-F238E27FC236}">
                <a16:creationId xmlns:a16="http://schemas.microsoft.com/office/drawing/2014/main" id="{6B740031-2124-431A-1E24-C604E7DC2453}"/>
              </a:ext>
            </a:extLst>
          </p:cNvPr>
          <p:cNvSpPr>
            <a:spLocks noGrp="1"/>
          </p:cNvSpPr>
          <p:nvPr>
            <p:ph type="sldNum" sz="quarter" idx="4"/>
          </p:nvPr>
        </p:nvSpPr>
        <p:spPr/>
        <p:txBody>
          <a:bodyPr anchor="ctr">
            <a:noAutofit/>
          </a:bodyPr>
          <a:lstStyle/>
          <a:p>
            <a:pPr>
              <a:lnSpc>
                <a:spcPct val="90000"/>
              </a:lnSpc>
              <a:spcAft>
                <a:spcPts val="600"/>
              </a:spcAft>
            </a:pPr>
            <a:fld id="{1D93BD3E-1E9A-4970-A6F7-E7AC52762E0C}" type="slidenum">
              <a:rPr lang="en-US" smtClean="0">
                <a:solidFill>
                  <a:schemeClr val="bg2">
                    <a:lumMod val="50000"/>
                  </a:schemeClr>
                </a:solidFill>
              </a:rPr>
              <a:pPr>
                <a:lnSpc>
                  <a:spcPct val="90000"/>
                </a:lnSpc>
                <a:spcAft>
                  <a:spcPts val="600"/>
                </a:spcAft>
              </a:pPr>
              <a:t>54</a:t>
            </a:fld>
            <a:endParaRPr lang="en-US">
              <a:solidFill>
                <a:schemeClr val="bg2">
                  <a:lumMod val="50000"/>
                </a:schemeClr>
              </a:solidFill>
            </a:endParaRPr>
          </a:p>
        </p:txBody>
      </p:sp>
      <p:sp>
        <p:nvSpPr>
          <p:cNvPr id="11" name="TextBox 10">
            <a:extLst>
              <a:ext uri="{FF2B5EF4-FFF2-40B4-BE49-F238E27FC236}">
                <a16:creationId xmlns:a16="http://schemas.microsoft.com/office/drawing/2014/main" id="{D53D28F6-F9E5-1C49-321C-9F9E09EB2549}"/>
              </a:ext>
            </a:extLst>
          </p:cNvPr>
          <p:cNvSpPr txBox="1"/>
          <p:nvPr/>
        </p:nvSpPr>
        <p:spPr>
          <a:xfrm>
            <a:off x="-1441" y="856297"/>
            <a:ext cx="3402827" cy="569386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solidFill>
                  <a:schemeClr val="tx2"/>
                </a:solidFill>
                <a:latin typeface="Arial"/>
                <a:ea typeface="Calibri"/>
                <a:cs typeface="Arial"/>
              </a:rPr>
              <a:t>Monthly forecast error (standard deviation) is modeled against capacity</a:t>
            </a:r>
          </a:p>
          <a:p>
            <a:pPr marL="742950" lvl="1" indent="-285750">
              <a:buFont typeface="Arial" panose="020B0604020202020204" pitchFamily="34" charset="0"/>
              <a:buChar char="•"/>
            </a:pPr>
            <a:r>
              <a:rPr lang="en-US" sz="1400">
                <a:solidFill>
                  <a:schemeClr val="tx2"/>
                </a:solidFill>
                <a:latin typeface="Arial"/>
                <a:ea typeface="Calibri"/>
                <a:cs typeface="Arial"/>
              </a:rPr>
              <a:t>Separate models are used for different times of the day</a:t>
            </a:r>
          </a:p>
          <a:p>
            <a:pPr marL="742950" lvl="1" indent="-285750">
              <a:buFont typeface="Arial" panose="020B0604020202020204" pitchFamily="34" charset="0"/>
              <a:buChar char="•"/>
            </a:pPr>
            <a:r>
              <a:rPr lang="en-US" sz="1400">
                <a:solidFill>
                  <a:schemeClr val="tx2"/>
                </a:solidFill>
                <a:latin typeface="Arial"/>
                <a:ea typeface="Calibri"/>
                <a:cs typeface="Arial"/>
              </a:rPr>
              <a:t>Seasonality is incorporated into the modeling process</a:t>
            </a:r>
          </a:p>
          <a:p>
            <a:pPr marL="285750" indent="-285750">
              <a:buFont typeface="Arial" panose="020B0604020202020204" pitchFamily="34" charset="0"/>
              <a:buChar char="•"/>
            </a:pPr>
            <a:endParaRPr lang="en-US" sz="1400">
              <a:solidFill>
                <a:schemeClr val="tx2"/>
              </a:solidFill>
              <a:latin typeface="Arial"/>
              <a:ea typeface="Calibri"/>
              <a:cs typeface="Arial"/>
            </a:endParaRPr>
          </a:p>
          <a:p>
            <a:pPr marL="285750" indent="-285750">
              <a:buFont typeface="Arial" panose="020B0604020202020204" pitchFamily="34" charset="0"/>
              <a:buChar char="•"/>
            </a:pPr>
            <a:r>
              <a:rPr lang="en-US" sz="1400">
                <a:solidFill>
                  <a:schemeClr val="tx2"/>
                </a:solidFill>
                <a:latin typeface="Arial"/>
                <a:ea typeface="Calibri"/>
                <a:cs typeface="Arial"/>
              </a:rPr>
              <a:t>Only stable, well-performing models (based on an R² threshold) are retained for further analysis</a:t>
            </a:r>
          </a:p>
          <a:p>
            <a:pPr marL="285750" indent="-285750">
              <a:buFont typeface="Arial" panose="020B0604020202020204" pitchFamily="34" charset="0"/>
              <a:buChar char="•"/>
            </a:pPr>
            <a:r>
              <a:rPr lang="en-US" sz="1400">
                <a:solidFill>
                  <a:schemeClr val="tx2"/>
                </a:solidFill>
                <a:latin typeface="Arial"/>
                <a:ea typeface="Calibri"/>
                <a:cs typeface="Arial"/>
              </a:rPr>
              <a:t>The error trend is calculated from the models and extended through 2026</a:t>
            </a:r>
          </a:p>
          <a:p>
            <a:pPr marL="285750" indent="-285750">
              <a:buFont typeface="Arial" panose="020B0604020202020204" pitchFamily="34" charset="0"/>
              <a:buChar char="•"/>
            </a:pPr>
            <a:r>
              <a:rPr lang="en-US" sz="1400">
                <a:solidFill>
                  <a:schemeClr val="tx2"/>
                </a:solidFill>
                <a:latin typeface="Arial"/>
                <a:ea typeface="Calibri"/>
                <a:cs typeface="Arial"/>
              </a:rPr>
              <a:t>Forecast quality trend is derived from historical Mean Absolute Percentage Error (MAPE) and a smoothed MAPE trend is computed</a:t>
            </a:r>
          </a:p>
          <a:p>
            <a:pPr marL="285750" indent="-285750">
              <a:buFont typeface="Arial" panose="020B0604020202020204" pitchFamily="34" charset="0"/>
              <a:buChar char="•"/>
            </a:pPr>
            <a:r>
              <a:rPr lang="en-US" sz="1400">
                <a:solidFill>
                  <a:schemeClr val="tx2"/>
                </a:solidFill>
                <a:latin typeface="Arial"/>
                <a:ea typeface="Calibri"/>
                <a:cs typeface="Arial"/>
              </a:rPr>
              <a:t>The error trend and MAPE trend are combined to produce solar error adjustment factors relative to projected 2026 solar capacity</a:t>
            </a:r>
          </a:p>
          <a:p>
            <a:pPr marL="285750" indent="-28575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a:p>
            <a:pPr marL="342900" indent="-342900">
              <a:buFont typeface="Wingdings"/>
              <a:buChar char="§"/>
            </a:pPr>
            <a:endParaRPr lang="en-US" sz="1400">
              <a:solidFill>
                <a:schemeClr val="tx2"/>
              </a:solidFill>
              <a:latin typeface="Arial"/>
              <a:ea typeface="Calibri"/>
              <a:cs typeface="Arial"/>
            </a:endParaRPr>
          </a:p>
        </p:txBody>
      </p:sp>
      <p:pic>
        <p:nvPicPr>
          <p:cNvPr id="8" name="Picture 7">
            <a:extLst>
              <a:ext uri="{FF2B5EF4-FFF2-40B4-BE49-F238E27FC236}">
                <a16:creationId xmlns:a16="http://schemas.microsoft.com/office/drawing/2014/main" id="{0C6FB489-AFF5-E26D-86F6-B54DC363AE36}"/>
              </a:ext>
            </a:extLst>
          </p:cNvPr>
          <p:cNvPicPr>
            <a:picLocks noChangeAspect="1"/>
          </p:cNvPicPr>
          <p:nvPr/>
        </p:nvPicPr>
        <p:blipFill>
          <a:blip r:embed="rId2"/>
          <a:stretch>
            <a:fillRect/>
          </a:stretch>
        </p:blipFill>
        <p:spPr>
          <a:xfrm>
            <a:off x="3620965" y="855419"/>
            <a:ext cx="5418993" cy="4542692"/>
          </a:xfrm>
          <a:prstGeom prst="rect">
            <a:avLst/>
          </a:prstGeom>
        </p:spPr>
      </p:pic>
    </p:spTree>
    <p:extLst>
      <p:ext uri="{BB962C8B-B14F-4D97-AF65-F5344CB8AC3E}">
        <p14:creationId xmlns:p14="http://schemas.microsoft.com/office/powerpoint/2010/main" val="2465063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094A1-27B8-2F29-61C7-AE6FC87B6EE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1E7DC1F-A7CA-AFC0-4074-A9C176660AD5}"/>
              </a:ext>
            </a:extLst>
          </p:cNvPr>
          <p:cNvSpPr>
            <a:spLocks noGrp="1"/>
          </p:cNvSpPr>
          <p:nvPr>
            <p:ph type="title"/>
          </p:nvPr>
        </p:nvSpPr>
        <p:spPr>
          <a:xfrm>
            <a:off x="381000" y="243682"/>
            <a:ext cx="8458200" cy="518318"/>
          </a:xfrm>
        </p:spPr>
        <p:txBody>
          <a:bodyPr lIns="91440" tIns="45720" rIns="91440" bIns="45720" anchor="t">
            <a:normAutofit/>
          </a:bodyPr>
          <a:lstStyle/>
          <a:p>
            <a:r>
              <a:rPr lang="en-US"/>
              <a:t>Solar Adjustment Net Error</a:t>
            </a:r>
          </a:p>
        </p:txBody>
      </p:sp>
      <p:sp>
        <p:nvSpPr>
          <p:cNvPr id="4" name="Slide Number Placeholder 3">
            <a:extLst>
              <a:ext uri="{FF2B5EF4-FFF2-40B4-BE49-F238E27FC236}">
                <a16:creationId xmlns:a16="http://schemas.microsoft.com/office/drawing/2014/main" id="{E314268E-3C71-3BBE-27A5-B4E8EFCFE7FB}"/>
              </a:ext>
            </a:extLst>
          </p:cNvPr>
          <p:cNvSpPr>
            <a:spLocks noGrp="1"/>
          </p:cNvSpPr>
          <p:nvPr>
            <p:ph type="sldNum" sz="quarter" idx="4"/>
          </p:nvPr>
        </p:nvSpPr>
        <p:spPr>
          <a:xfrm>
            <a:off x="8534400" y="6561138"/>
            <a:ext cx="533400" cy="220662"/>
          </a:xfrm>
        </p:spPr>
        <p:txBody>
          <a:bodyPr anchor="ctr">
            <a:noAutofit/>
          </a:bodyPr>
          <a:lstStyle/>
          <a:p>
            <a:fld id="{1D93BD3E-1E9A-4970-A6F7-E7AC52762E0C}" type="slidenum">
              <a:rPr lang="en-US" smtClean="0"/>
              <a:pPr/>
              <a:t>55</a:t>
            </a:fld>
            <a:endParaRPr lang="en-US"/>
          </a:p>
        </p:txBody>
      </p:sp>
      <p:pic>
        <p:nvPicPr>
          <p:cNvPr id="3" name="Picture 2">
            <a:extLst>
              <a:ext uri="{FF2B5EF4-FFF2-40B4-BE49-F238E27FC236}">
                <a16:creationId xmlns:a16="http://schemas.microsoft.com/office/drawing/2014/main" id="{5BD1F76B-837B-F859-A33A-EE942DC9F08C}"/>
              </a:ext>
            </a:extLst>
          </p:cNvPr>
          <p:cNvPicPr>
            <a:picLocks noChangeAspect="1"/>
          </p:cNvPicPr>
          <p:nvPr/>
        </p:nvPicPr>
        <p:blipFill>
          <a:blip r:embed="rId2"/>
          <a:stretch>
            <a:fillRect/>
          </a:stretch>
        </p:blipFill>
        <p:spPr>
          <a:xfrm>
            <a:off x="104775" y="726098"/>
            <a:ext cx="4285517" cy="3020891"/>
          </a:xfrm>
          <a:prstGeom prst="rect">
            <a:avLst/>
          </a:prstGeom>
        </p:spPr>
      </p:pic>
      <p:pic>
        <p:nvPicPr>
          <p:cNvPr id="5" name="Picture 4">
            <a:extLst>
              <a:ext uri="{FF2B5EF4-FFF2-40B4-BE49-F238E27FC236}">
                <a16:creationId xmlns:a16="http://schemas.microsoft.com/office/drawing/2014/main" id="{0B258266-8E91-CBAF-BB29-CDCBA5BE5C95}"/>
              </a:ext>
            </a:extLst>
          </p:cNvPr>
          <p:cNvPicPr>
            <a:picLocks noChangeAspect="1"/>
          </p:cNvPicPr>
          <p:nvPr/>
        </p:nvPicPr>
        <p:blipFill>
          <a:blip r:embed="rId3"/>
          <a:stretch>
            <a:fillRect/>
          </a:stretch>
        </p:blipFill>
        <p:spPr>
          <a:xfrm>
            <a:off x="4566871" y="726098"/>
            <a:ext cx="4406411" cy="3020891"/>
          </a:xfrm>
          <a:prstGeom prst="rect">
            <a:avLst/>
          </a:prstGeom>
        </p:spPr>
      </p:pic>
      <p:sp>
        <p:nvSpPr>
          <p:cNvPr id="10" name="TextBox 8">
            <a:extLst>
              <a:ext uri="{FF2B5EF4-FFF2-40B4-BE49-F238E27FC236}">
                <a16:creationId xmlns:a16="http://schemas.microsoft.com/office/drawing/2014/main" id="{B0D59A52-D292-620F-21C0-16E015E72A46}"/>
              </a:ext>
            </a:extLst>
          </p:cNvPr>
          <p:cNvSpPr txBox="1"/>
          <p:nvPr/>
        </p:nvSpPr>
        <p:spPr>
          <a:xfrm>
            <a:off x="152425" y="4669961"/>
            <a:ext cx="8865047"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Adjusted Net Error = Raw Net Forecast Error + Raw Solar Forecast Error – Adjusted Solar Forecast Error</a:t>
            </a:r>
          </a:p>
        </p:txBody>
      </p:sp>
      <p:pic>
        <p:nvPicPr>
          <p:cNvPr id="12" name="Picture 11">
            <a:extLst>
              <a:ext uri="{FF2B5EF4-FFF2-40B4-BE49-F238E27FC236}">
                <a16:creationId xmlns:a16="http://schemas.microsoft.com/office/drawing/2014/main" id="{F7EC7717-EA1B-234B-683D-9238A46BB865}"/>
              </a:ext>
            </a:extLst>
          </p:cNvPr>
          <p:cNvPicPr>
            <a:picLocks noChangeAspect="1"/>
          </p:cNvPicPr>
          <p:nvPr/>
        </p:nvPicPr>
        <p:blipFill>
          <a:blip r:embed="rId4"/>
          <a:stretch>
            <a:fillRect/>
          </a:stretch>
        </p:blipFill>
        <p:spPr>
          <a:xfrm>
            <a:off x="1949694" y="4961426"/>
            <a:ext cx="1760660" cy="364149"/>
          </a:xfrm>
          <a:prstGeom prst="rect">
            <a:avLst/>
          </a:prstGeom>
        </p:spPr>
      </p:pic>
      <p:sp>
        <p:nvSpPr>
          <p:cNvPr id="13" name="TextBox 8">
            <a:extLst>
              <a:ext uri="{FF2B5EF4-FFF2-40B4-BE49-F238E27FC236}">
                <a16:creationId xmlns:a16="http://schemas.microsoft.com/office/drawing/2014/main" id="{794C65BA-2CA2-79A3-B9DC-373D287CA55C}"/>
              </a:ext>
            </a:extLst>
          </p:cNvPr>
          <p:cNvSpPr txBox="1"/>
          <p:nvPr/>
        </p:nvSpPr>
        <p:spPr>
          <a:xfrm>
            <a:off x="1636126" y="5527211"/>
            <a:ext cx="3468769" cy="6924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Raw Load Forecast Error – Raw Solar Forecast Error – Raw Wind Forecast Error </a:t>
            </a:r>
          </a:p>
        </p:txBody>
      </p:sp>
      <p:sp>
        <p:nvSpPr>
          <p:cNvPr id="14" name="TextBox 8">
            <a:extLst>
              <a:ext uri="{FF2B5EF4-FFF2-40B4-BE49-F238E27FC236}">
                <a16:creationId xmlns:a16="http://schemas.microsoft.com/office/drawing/2014/main" id="{3A89BF15-93CF-43E9-BFFE-039914CC56B4}"/>
              </a:ext>
            </a:extLst>
          </p:cNvPr>
          <p:cNvSpPr txBox="1"/>
          <p:nvPr/>
        </p:nvSpPr>
        <p:spPr>
          <a:xfrm>
            <a:off x="1559194" y="3911625"/>
            <a:ext cx="6106461"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i="1">
                <a:solidFill>
                  <a:schemeClr val="tx2"/>
                </a:solidFill>
                <a:latin typeface="Arial"/>
                <a:ea typeface="Calibri"/>
                <a:cs typeface="Arial"/>
              </a:rPr>
              <a:t>Charts show Raw and Solar Adjusted Net Error from 1/1/2022 to 6/20/2025</a:t>
            </a:r>
          </a:p>
        </p:txBody>
      </p:sp>
    </p:spTree>
    <p:extLst>
      <p:ext uri="{BB962C8B-B14F-4D97-AF65-F5344CB8AC3E}">
        <p14:creationId xmlns:p14="http://schemas.microsoft.com/office/powerpoint/2010/main" val="2871272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682ACD-3AB5-04C3-319E-B25F4A7C46EF}"/>
              </a:ext>
            </a:extLst>
          </p:cNvPr>
          <p:cNvSpPr>
            <a:spLocks noGrp="1"/>
          </p:cNvSpPr>
          <p:nvPr>
            <p:ph type="sldNum" sz="quarter" idx="11"/>
          </p:nvPr>
        </p:nvSpPr>
        <p:spPr/>
        <p:txBody>
          <a:bodyPr/>
          <a:lstStyle/>
          <a:p>
            <a:fld id="{1D93BD3E-1E9A-4970-A6F7-E7AC52762E0C}" type="slidenum">
              <a:rPr lang="en-US" smtClean="0"/>
              <a:pPr/>
              <a:t>56</a:t>
            </a:fld>
            <a:endParaRPr lang="en-US"/>
          </a:p>
        </p:txBody>
      </p:sp>
      <p:pic>
        <p:nvPicPr>
          <p:cNvPr id="8" name="Content Placeholder 7">
            <a:extLst>
              <a:ext uri="{FF2B5EF4-FFF2-40B4-BE49-F238E27FC236}">
                <a16:creationId xmlns:a16="http://schemas.microsoft.com/office/drawing/2014/main" id="{A39CA5F7-4DA8-05F8-AF51-DFC391945482}"/>
              </a:ext>
            </a:extLst>
          </p:cNvPr>
          <p:cNvPicPr>
            <a:picLocks noGrp="1" noChangeAspect="1"/>
          </p:cNvPicPr>
          <p:nvPr>
            <p:ph sz="half" idx="1"/>
          </p:nvPr>
        </p:nvPicPr>
        <p:blipFill>
          <a:blip r:embed="rId2"/>
          <a:stretch>
            <a:fillRect/>
          </a:stretch>
        </p:blipFill>
        <p:spPr>
          <a:xfrm>
            <a:off x="628650" y="873993"/>
            <a:ext cx="3886200" cy="2421324"/>
          </a:xfrm>
          <a:prstGeom prst="rect">
            <a:avLst/>
          </a:prstGeom>
        </p:spPr>
      </p:pic>
      <p:pic>
        <p:nvPicPr>
          <p:cNvPr id="10" name="Content Placeholder 9">
            <a:extLst>
              <a:ext uri="{FF2B5EF4-FFF2-40B4-BE49-F238E27FC236}">
                <a16:creationId xmlns:a16="http://schemas.microsoft.com/office/drawing/2014/main" id="{844A95C1-20C3-B20E-CAD0-196E6443217E}"/>
              </a:ext>
            </a:extLst>
          </p:cNvPr>
          <p:cNvPicPr>
            <a:picLocks noGrp="1" noChangeAspect="1"/>
          </p:cNvPicPr>
          <p:nvPr>
            <p:ph sz="half" idx="2"/>
          </p:nvPr>
        </p:nvPicPr>
        <p:blipFill>
          <a:blip r:embed="rId3"/>
          <a:stretch>
            <a:fillRect/>
          </a:stretch>
        </p:blipFill>
        <p:spPr>
          <a:xfrm>
            <a:off x="4629150" y="882333"/>
            <a:ext cx="3886200" cy="2421324"/>
          </a:xfrm>
          <a:prstGeom prst="rect">
            <a:avLst/>
          </a:prstGeom>
        </p:spPr>
      </p:pic>
      <p:sp>
        <p:nvSpPr>
          <p:cNvPr id="2" name="Title 1">
            <a:extLst>
              <a:ext uri="{FF2B5EF4-FFF2-40B4-BE49-F238E27FC236}">
                <a16:creationId xmlns:a16="http://schemas.microsoft.com/office/drawing/2014/main" id="{D2954086-6378-D55F-2CB4-B8ED2099ABD7}"/>
              </a:ext>
            </a:extLst>
          </p:cNvPr>
          <p:cNvSpPr>
            <a:spLocks noGrp="1"/>
          </p:cNvSpPr>
          <p:nvPr>
            <p:ph type="title"/>
          </p:nvPr>
        </p:nvSpPr>
        <p:spPr/>
        <p:txBody>
          <a:bodyPr/>
          <a:lstStyle/>
          <a:p>
            <a:r>
              <a:rPr lang="en-US"/>
              <a:t>Outage Analysis</a:t>
            </a:r>
          </a:p>
        </p:txBody>
      </p:sp>
      <p:graphicFrame>
        <p:nvGraphicFramePr>
          <p:cNvPr id="3" name="Table 2">
            <a:extLst>
              <a:ext uri="{FF2B5EF4-FFF2-40B4-BE49-F238E27FC236}">
                <a16:creationId xmlns:a16="http://schemas.microsoft.com/office/drawing/2014/main" id="{9E68368A-E240-BCAB-7F7F-86B7456B722D}"/>
              </a:ext>
            </a:extLst>
          </p:cNvPr>
          <p:cNvGraphicFramePr>
            <a:graphicFrameLocks noGrp="1"/>
          </p:cNvGraphicFramePr>
          <p:nvPr>
            <p:extLst>
              <p:ext uri="{D42A27DB-BD31-4B8C-83A1-F6EECF244321}">
                <p14:modId xmlns:p14="http://schemas.microsoft.com/office/powerpoint/2010/main" val="2410258222"/>
              </p:ext>
            </p:extLst>
          </p:nvPr>
        </p:nvGraphicFramePr>
        <p:xfrm>
          <a:off x="628650" y="3562683"/>
          <a:ext cx="7905755" cy="1641832"/>
        </p:xfrm>
        <a:graphic>
          <a:graphicData uri="http://schemas.openxmlformats.org/drawingml/2006/table">
            <a:tbl>
              <a:tblPr firstRow="1" bandRow="1">
                <a:tableStyleId>{5C22544A-7EE6-4342-B048-85BDC9FD1C3A}</a:tableStyleId>
              </a:tblPr>
              <a:tblGrid>
                <a:gridCol w="718705">
                  <a:extLst>
                    <a:ext uri="{9D8B030D-6E8A-4147-A177-3AD203B41FA5}">
                      <a16:colId xmlns:a16="http://schemas.microsoft.com/office/drawing/2014/main" val="3846271622"/>
                    </a:ext>
                  </a:extLst>
                </a:gridCol>
                <a:gridCol w="718705">
                  <a:extLst>
                    <a:ext uri="{9D8B030D-6E8A-4147-A177-3AD203B41FA5}">
                      <a16:colId xmlns:a16="http://schemas.microsoft.com/office/drawing/2014/main" val="4160426355"/>
                    </a:ext>
                  </a:extLst>
                </a:gridCol>
                <a:gridCol w="718705">
                  <a:extLst>
                    <a:ext uri="{9D8B030D-6E8A-4147-A177-3AD203B41FA5}">
                      <a16:colId xmlns:a16="http://schemas.microsoft.com/office/drawing/2014/main" val="284270277"/>
                    </a:ext>
                  </a:extLst>
                </a:gridCol>
                <a:gridCol w="718705">
                  <a:extLst>
                    <a:ext uri="{9D8B030D-6E8A-4147-A177-3AD203B41FA5}">
                      <a16:colId xmlns:a16="http://schemas.microsoft.com/office/drawing/2014/main" val="3572987313"/>
                    </a:ext>
                  </a:extLst>
                </a:gridCol>
                <a:gridCol w="718705">
                  <a:extLst>
                    <a:ext uri="{9D8B030D-6E8A-4147-A177-3AD203B41FA5}">
                      <a16:colId xmlns:a16="http://schemas.microsoft.com/office/drawing/2014/main" val="2450743823"/>
                    </a:ext>
                  </a:extLst>
                </a:gridCol>
                <a:gridCol w="718705">
                  <a:extLst>
                    <a:ext uri="{9D8B030D-6E8A-4147-A177-3AD203B41FA5}">
                      <a16:colId xmlns:a16="http://schemas.microsoft.com/office/drawing/2014/main" val="2972990527"/>
                    </a:ext>
                  </a:extLst>
                </a:gridCol>
                <a:gridCol w="718705">
                  <a:extLst>
                    <a:ext uri="{9D8B030D-6E8A-4147-A177-3AD203B41FA5}">
                      <a16:colId xmlns:a16="http://schemas.microsoft.com/office/drawing/2014/main" val="2443025419"/>
                    </a:ext>
                  </a:extLst>
                </a:gridCol>
                <a:gridCol w="718705">
                  <a:extLst>
                    <a:ext uri="{9D8B030D-6E8A-4147-A177-3AD203B41FA5}">
                      <a16:colId xmlns:a16="http://schemas.microsoft.com/office/drawing/2014/main" val="1527677515"/>
                    </a:ext>
                  </a:extLst>
                </a:gridCol>
                <a:gridCol w="718705">
                  <a:extLst>
                    <a:ext uri="{9D8B030D-6E8A-4147-A177-3AD203B41FA5}">
                      <a16:colId xmlns:a16="http://schemas.microsoft.com/office/drawing/2014/main" val="1851152331"/>
                    </a:ext>
                  </a:extLst>
                </a:gridCol>
                <a:gridCol w="718705">
                  <a:extLst>
                    <a:ext uri="{9D8B030D-6E8A-4147-A177-3AD203B41FA5}">
                      <a16:colId xmlns:a16="http://schemas.microsoft.com/office/drawing/2014/main" val="1083400430"/>
                    </a:ext>
                  </a:extLst>
                </a:gridCol>
                <a:gridCol w="718705">
                  <a:extLst>
                    <a:ext uri="{9D8B030D-6E8A-4147-A177-3AD203B41FA5}">
                      <a16:colId xmlns:a16="http://schemas.microsoft.com/office/drawing/2014/main" val="120104244"/>
                    </a:ext>
                  </a:extLst>
                </a:gridCol>
              </a:tblGrid>
              <a:tr h="406823">
                <a:tc>
                  <a:txBody>
                    <a:bodyPr/>
                    <a:lstStyle/>
                    <a:p>
                      <a:pPr algn="ctr" fontAlgn="ctr"/>
                      <a:r>
                        <a:rPr lang="en-US" sz="900" b="1" i="0" u="none" strike="noStrike">
                          <a:solidFill>
                            <a:srgbClr val="FFFFFF"/>
                          </a:solidFill>
                          <a:effectLst/>
                          <a:latin typeface="Segoe UI" panose="020B0502040204020203" pitchFamily="34" charset="0"/>
                        </a:rPr>
                        <a:t>Year</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2016</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2017</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2018</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2019</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2020</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2021</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2022</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2023</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2024</a:t>
                      </a:r>
                    </a:p>
                  </a:txBody>
                  <a:tcPr marL="9525" marR="9525" marT="9525" marB="0" anchor="ctr"/>
                </a:tc>
                <a:tc>
                  <a:txBody>
                    <a:bodyPr/>
                    <a:lstStyle/>
                    <a:p>
                      <a:pPr algn="ctr" fontAlgn="ctr"/>
                      <a:r>
                        <a:rPr lang="en-US" sz="900" b="1" i="0" u="none" strike="noStrike">
                          <a:solidFill>
                            <a:srgbClr val="FFFFFF"/>
                          </a:solidFill>
                          <a:effectLst/>
                          <a:latin typeface="Segoe UI" panose="020B0502040204020203" pitchFamily="34" charset="0"/>
                        </a:rPr>
                        <a:t>2025*</a:t>
                      </a:r>
                    </a:p>
                  </a:txBody>
                  <a:tcPr marL="9525" marR="9525" marT="9525" marB="0" anchor="ctr"/>
                </a:tc>
                <a:extLst>
                  <a:ext uri="{0D108BD9-81ED-4DB2-BD59-A6C34878D82A}">
                    <a16:rowId xmlns:a16="http://schemas.microsoft.com/office/drawing/2014/main" val="2348023153"/>
                  </a:ext>
                </a:extLst>
              </a:tr>
              <a:tr h="421363">
                <a:tc>
                  <a:txBody>
                    <a:bodyPr/>
                    <a:lstStyle/>
                    <a:p>
                      <a:pPr algn="ctr" fontAlgn="ctr"/>
                      <a:r>
                        <a:rPr lang="en-US" sz="900" b="0" i="0" u="none" strike="noStrike">
                          <a:solidFill>
                            <a:srgbClr val="000000"/>
                          </a:solidFill>
                          <a:effectLst/>
                          <a:latin typeface="Segoe UI" panose="020B0502040204020203" pitchFamily="34" charset="0"/>
                        </a:rPr>
                        <a:t>Count</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1227</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1308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1511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1391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1346</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1434</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1507</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1842</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1786</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1131</a:t>
                      </a:r>
                    </a:p>
                  </a:txBody>
                  <a:tcPr marL="9525" marR="9525" marT="9525" marB="0" anchor="ctr"/>
                </a:tc>
                <a:extLst>
                  <a:ext uri="{0D108BD9-81ED-4DB2-BD59-A6C34878D82A}">
                    <a16:rowId xmlns:a16="http://schemas.microsoft.com/office/drawing/2014/main" val="723790666"/>
                  </a:ext>
                </a:extLst>
              </a:tr>
              <a:tr h="406823">
                <a:tc>
                  <a:txBody>
                    <a:bodyPr/>
                    <a:lstStyle/>
                    <a:p>
                      <a:pPr algn="ctr" fontAlgn="ctr"/>
                      <a:r>
                        <a:rPr lang="en-US" sz="900" b="0" i="0" u="none" strike="noStrike">
                          <a:solidFill>
                            <a:srgbClr val="000000"/>
                          </a:solidFill>
                          <a:effectLst/>
                          <a:latin typeface="Segoe UI" panose="020B0502040204020203" pitchFamily="34" charset="0"/>
                        </a:rPr>
                        <a:t>Average MW</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170</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177</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162</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163</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160</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146</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158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161</a:t>
                      </a:r>
                    </a:p>
                  </a:txBody>
                  <a:tcPr marL="9525" marR="9525" marT="9525" marB="0" anchor="ctr"/>
                </a:tc>
                <a:extLst>
                  <a:ext uri="{0D108BD9-81ED-4DB2-BD59-A6C34878D82A}">
                    <a16:rowId xmlns:a16="http://schemas.microsoft.com/office/drawing/2014/main" val="1392388680"/>
                  </a:ext>
                </a:extLst>
              </a:tr>
              <a:tr h="406823">
                <a:tc>
                  <a:txBody>
                    <a:bodyPr/>
                    <a:lstStyle/>
                    <a:p>
                      <a:pPr algn="ctr" fontAlgn="ctr"/>
                      <a:r>
                        <a:rPr lang="en-US" sz="900" b="0" i="0" u="none" strike="noStrike">
                          <a:solidFill>
                            <a:srgbClr val="000000"/>
                          </a:solidFill>
                          <a:effectLst/>
                          <a:latin typeface="Segoe UI" panose="020B0502040204020203" pitchFamily="34" charset="0"/>
                        </a:rPr>
                        <a:t>Median MW</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150</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108</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132</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101</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83</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85</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139</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116</a:t>
                      </a:r>
                    </a:p>
                  </a:txBody>
                  <a:tcPr marL="9525" marR="9525" marT="9525" marB="0" anchor="ctr"/>
                </a:tc>
                <a:tc>
                  <a:txBody>
                    <a:bodyPr/>
                    <a:lstStyle/>
                    <a:p>
                      <a:pPr algn="ctr" fontAlgn="ctr"/>
                      <a:r>
                        <a:rPr lang="en-US" sz="900" b="0" i="0" u="none" strike="noStrike">
                          <a:solidFill>
                            <a:srgbClr val="000000"/>
                          </a:solidFill>
                          <a:effectLst/>
                          <a:latin typeface="Segoe UI" panose="020B0502040204020203" pitchFamily="34" charset="0"/>
                        </a:rPr>
                        <a:t>143</a:t>
                      </a:r>
                    </a:p>
                  </a:txBody>
                  <a:tcPr marL="9525" marR="9525" marT="9525" marB="0" anchor="ctr"/>
                </a:tc>
                <a:extLst>
                  <a:ext uri="{0D108BD9-81ED-4DB2-BD59-A6C34878D82A}">
                    <a16:rowId xmlns:a16="http://schemas.microsoft.com/office/drawing/2014/main" val="2798220624"/>
                  </a:ext>
                </a:extLst>
              </a:tr>
            </a:tbl>
          </a:graphicData>
        </a:graphic>
      </p:graphicFrame>
    </p:spTree>
    <p:extLst>
      <p:ext uri="{BB962C8B-B14F-4D97-AF65-F5344CB8AC3E}">
        <p14:creationId xmlns:p14="http://schemas.microsoft.com/office/powerpoint/2010/main" val="1620468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25E35-6CE1-E073-FD97-90C9A50A54B7}"/>
              </a:ext>
            </a:extLst>
          </p:cNvPr>
          <p:cNvSpPr>
            <a:spLocks noGrp="1"/>
          </p:cNvSpPr>
          <p:nvPr>
            <p:ph type="title"/>
          </p:nvPr>
        </p:nvSpPr>
        <p:spPr/>
        <p:txBody>
          <a:bodyPr/>
          <a:lstStyle/>
          <a:p>
            <a:r>
              <a:rPr lang="en-US" sz="2400"/>
              <a:t>Large Load Ramping vs Total Regulation Deployment </a:t>
            </a:r>
          </a:p>
        </p:txBody>
      </p:sp>
      <p:sp>
        <p:nvSpPr>
          <p:cNvPr id="3" name="Content Placeholder 2">
            <a:extLst>
              <a:ext uri="{FF2B5EF4-FFF2-40B4-BE49-F238E27FC236}">
                <a16:creationId xmlns:a16="http://schemas.microsoft.com/office/drawing/2014/main" id="{BA1997FB-1D5E-A66F-8E9E-D6EC2CCAE1A4}"/>
              </a:ext>
            </a:extLst>
          </p:cNvPr>
          <p:cNvSpPr>
            <a:spLocks noGrp="1"/>
          </p:cNvSpPr>
          <p:nvPr>
            <p:ph idx="1"/>
          </p:nvPr>
        </p:nvSpPr>
        <p:spPr>
          <a:xfrm>
            <a:off x="304800" y="990600"/>
            <a:ext cx="2143125" cy="5052221"/>
          </a:xfrm>
        </p:spPr>
        <p:txBody>
          <a:bodyPr/>
          <a:lstStyle/>
          <a:p>
            <a:pPr marL="0" indent="0">
              <a:buNone/>
            </a:pPr>
            <a:r>
              <a:rPr lang="en-US" sz="1400"/>
              <a:t>This chart plots the 10-minute total regulation deployment corresponding with 1-minute NSFL Ramp buckets.</a:t>
            </a:r>
          </a:p>
          <a:p>
            <a:pPr marL="0" indent="0">
              <a:buNone/>
            </a:pPr>
            <a:endParaRPr lang="en-US" sz="1400"/>
          </a:p>
          <a:p>
            <a:pPr marL="0" indent="0">
              <a:buNone/>
            </a:pPr>
            <a:r>
              <a:rPr lang="en-US" sz="1400"/>
              <a:t>The change in regulation deployment (Delta Reg) can be used as an indicator of regulation usage for NSFL Ramps. </a:t>
            </a:r>
          </a:p>
          <a:p>
            <a:pPr marL="0" indent="0">
              <a:buNone/>
            </a:pPr>
            <a:endParaRPr lang="en-US" sz="1400"/>
          </a:p>
          <a:p>
            <a:pPr marL="0" indent="0">
              <a:buNone/>
            </a:pPr>
            <a:r>
              <a:rPr lang="en-US" sz="1400"/>
              <a:t>Delta Reg Down Ramps = Reg Up Recall + Reg Down Deployment </a:t>
            </a:r>
          </a:p>
          <a:p>
            <a:pPr marL="0" indent="0">
              <a:buNone/>
            </a:pPr>
            <a:endParaRPr lang="en-US" sz="1400"/>
          </a:p>
          <a:p>
            <a:pPr marL="0" indent="0">
              <a:buNone/>
            </a:pPr>
            <a:r>
              <a:rPr lang="en-US" sz="1400"/>
              <a:t>Delta Reg Up Ramps = Reg Down Recall + Reg Up Deployments </a:t>
            </a:r>
          </a:p>
        </p:txBody>
      </p:sp>
      <p:sp>
        <p:nvSpPr>
          <p:cNvPr id="4" name="Slide Number Placeholder 3">
            <a:extLst>
              <a:ext uri="{FF2B5EF4-FFF2-40B4-BE49-F238E27FC236}">
                <a16:creationId xmlns:a16="http://schemas.microsoft.com/office/drawing/2014/main" id="{802D6F5A-D523-C633-72FC-A0871F998439}"/>
              </a:ext>
            </a:extLst>
          </p:cNvPr>
          <p:cNvSpPr>
            <a:spLocks noGrp="1"/>
          </p:cNvSpPr>
          <p:nvPr>
            <p:ph type="sldNum" sz="quarter" idx="4"/>
          </p:nvPr>
        </p:nvSpPr>
        <p:spPr/>
        <p:txBody>
          <a:bodyPr/>
          <a:lstStyle/>
          <a:p>
            <a:fld id="{1D93BD3E-1E9A-4970-A6F7-E7AC52762E0C}" type="slidenum">
              <a:rPr lang="en-US" smtClean="0"/>
              <a:pPr/>
              <a:t>57</a:t>
            </a:fld>
            <a:endParaRPr lang="en-US"/>
          </a:p>
        </p:txBody>
      </p:sp>
      <p:pic>
        <p:nvPicPr>
          <p:cNvPr id="8" name="Picture 7">
            <a:extLst>
              <a:ext uri="{FF2B5EF4-FFF2-40B4-BE49-F238E27FC236}">
                <a16:creationId xmlns:a16="http://schemas.microsoft.com/office/drawing/2014/main" id="{D169AC38-3943-9E48-5036-CB2C2665C4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447807" y="981225"/>
            <a:ext cx="6696193" cy="4449703"/>
          </a:xfrm>
          <a:prstGeom prst="rect">
            <a:avLst/>
          </a:prstGeom>
        </p:spPr>
      </p:pic>
      <p:sp>
        <p:nvSpPr>
          <p:cNvPr id="5" name="TextBox 4">
            <a:extLst>
              <a:ext uri="{FF2B5EF4-FFF2-40B4-BE49-F238E27FC236}">
                <a16:creationId xmlns:a16="http://schemas.microsoft.com/office/drawing/2014/main" id="{BF39BAC9-95ED-F248-56D9-80D5FB2714F1}"/>
              </a:ext>
            </a:extLst>
          </p:cNvPr>
          <p:cNvSpPr txBox="1"/>
          <p:nvPr/>
        </p:nvSpPr>
        <p:spPr>
          <a:xfrm>
            <a:off x="2485316" y="5407289"/>
            <a:ext cx="6621293" cy="954107"/>
          </a:xfrm>
          <a:prstGeom prst="rect">
            <a:avLst/>
          </a:prstGeom>
          <a:solidFill>
            <a:schemeClr val="accent1">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Key Takeaway:</a:t>
            </a:r>
            <a:r>
              <a:rPr lang="en-US" sz="1400"/>
              <a:t>  The largest Delta Regulation values fall in the smaller ramp buckets. There many factors on the grid which may cause regulation usage, but NSFL ramping can be one component. </a:t>
            </a:r>
          </a:p>
          <a:p>
            <a:endParaRPr lang="en-US" sz="1400" baseline="0"/>
          </a:p>
        </p:txBody>
      </p:sp>
    </p:spTree>
    <p:extLst>
      <p:ext uri="{BB962C8B-B14F-4D97-AF65-F5344CB8AC3E}">
        <p14:creationId xmlns:p14="http://schemas.microsoft.com/office/powerpoint/2010/main" val="115909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31F02-3194-3ADC-1375-7C9ED7D90E38}"/>
              </a:ext>
            </a:extLst>
          </p:cNvPr>
          <p:cNvSpPr>
            <a:spLocks noGrp="1"/>
          </p:cNvSpPr>
          <p:nvPr>
            <p:ph type="title"/>
          </p:nvPr>
        </p:nvSpPr>
        <p:spPr/>
        <p:txBody>
          <a:bodyPr/>
          <a:lstStyle/>
          <a:p>
            <a:r>
              <a:rPr lang="en-US" sz="2800"/>
              <a:t>NSFL Ramp by Frequency Bins</a:t>
            </a:r>
          </a:p>
        </p:txBody>
      </p:sp>
      <p:sp>
        <p:nvSpPr>
          <p:cNvPr id="3" name="Content Placeholder 2">
            <a:extLst>
              <a:ext uri="{FF2B5EF4-FFF2-40B4-BE49-F238E27FC236}">
                <a16:creationId xmlns:a16="http://schemas.microsoft.com/office/drawing/2014/main" id="{E2A9BFEB-36D9-D8BE-DA37-79BC994CF87C}"/>
              </a:ext>
            </a:extLst>
          </p:cNvPr>
          <p:cNvSpPr>
            <a:spLocks noGrp="1"/>
          </p:cNvSpPr>
          <p:nvPr>
            <p:ph idx="1"/>
          </p:nvPr>
        </p:nvSpPr>
        <p:spPr/>
        <p:txBody>
          <a:bodyPr/>
          <a:lstStyle/>
          <a:p>
            <a:pPr marL="0" indent="0">
              <a:buNone/>
            </a:pPr>
            <a:r>
              <a:rPr lang="en-US" sz="1600"/>
              <a:t>These charts show 1-minute NSFL Ramps in both directions plotted in frequency buckets representing the system frequency at the time of the ramp.</a:t>
            </a:r>
          </a:p>
          <a:p>
            <a:pPr marL="0" indent="0">
              <a:buNone/>
            </a:pPr>
            <a:endParaRPr lang="en-US" sz="1600"/>
          </a:p>
          <a:p>
            <a:pPr marL="0" indent="0">
              <a:buNone/>
            </a:pPr>
            <a:r>
              <a:rPr lang="en-US" sz="1600"/>
              <a:t>Ramps in the opposite direction of frequency will impact regulation usage.</a:t>
            </a:r>
          </a:p>
          <a:p>
            <a:pPr marL="0" indent="0">
              <a:buNone/>
            </a:pPr>
            <a:r>
              <a:rPr lang="en-US" sz="1600"/>
              <a:t>Smaller ramps are generally less of a reliability risk but may consume regulation intended for net load ramping. </a:t>
            </a:r>
          </a:p>
        </p:txBody>
      </p:sp>
      <p:sp>
        <p:nvSpPr>
          <p:cNvPr id="4" name="Slide Number Placeholder 3">
            <a:extLst>
              <a:ext uri="{FF2B5EF4-FFF2-40B4-BE49-F238E27FC236}">
                <a16:creationId xmlns:a16="http://schemas.microsoft.com/office/drawing/2014/main" id="{558787D1-2713-D6F4-9CAF-ACE633D667F2}"/>
              </a:ext>
            </a:extLst>
          </p:cNvPr>
          <p:cNvSpPr>
            <a:spLocks noGrp="1"/>
          </p:cNvSpPr>
          <p:nvPr>
            <p:ph type="sldNum" sz="quarter" idx="4"/>
          </p:nvPr>
        </p:nvSpPr>
        <p:spPr/>
        <p:txBody>
          <a:bodyPr/>
          <a:lstStyle/>
          <a:p>
            <a:fld id="{1D93BD3E-1E9A-4970-A6F7-E7AC52762E0C}" type="slidenum">
              <a:rPr lang="en-US" smtClean="0"/>
              <a:pPr/>
              <a:t>58</a:t>
            </a:fld>
            <a:endParaRPr lang="en-US"/>
          </a:p>
        </p:txBody>
      </p:sp>
      <p:pic>
        <p:nvPicPr>
          <p:cNvPr id="9" name="Picture 8">
            <a:extLst>
              <a:ext uri="{FF2B5EF4-FFF2-40B4-BE49-F238E27FC236}">
                <a16:creationId xmlns:a16="http://schemas.microsoft.com/office/drawing/2014/main" id="{7A5A80B0-E9C5-1574-8703-6CD1F354A1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72000" y="2652949"/>
            <a:ext cx="4418393" cy="3530551"/>
          </a:xfrm>
          <a:prstGeom prst="rect">
            <a:avLst/>
          </a:prstGeom>
        </p:spPr>
      </p:pic>
      <p:pic>
        <p:nvPicPr>
          <p:cNvPr id="10" name="Picture 9">
            <a:extLst>
              <a:ext uri="{FF2B5EF4-FFF2-40B4-BE49-F238E27FC236}">
                <a16:creationId xmlns:a16="http://schemas.microsoft.com/office/drawing/2014/main" id="{D25A100F-3287-ECC8-9C56-07B9BEEEBE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7899" y="2655416"/>
            <a:ext cx="4418391" cy="3530551"/>
          </a:xfrm>
          <a:prstGeom prst="rect">
            <a:avLst/>
          </a:prstGeom>
        </p:spPr>
      </p:pic>
    </p:spTree>
    <p:extLst>
      <p:ext uri="{BB962C8B-B14F-4D97-AF65-F5344CB8AC3E}">
        <p14:creationId xmlns:p14="http://schemas.microsoft.com/office/powerpoint/2010/main" val="1952191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F6CD-81EA-A4C3-72E8-89AE5CE57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7527A-8B54-6505-B86E-129BB7C4F481}"/>
              </a:ext>
            </a:extLst>
          </p:cNvPr>
          <p:cNvSpPr>
            <a:spLocks noGrp="1"/>
          </p:cNvSpPr>
          <p:nvPr>
            <p:ph type="title"/>
          </p:nvPr>
        </p:nvSpPr>
        <p:spPr>
          <a:xfrm>
            <a:off x="381000" y="243682"/>
            <a:ext cx="8458200" cy="477080"/>
          </a:xfrm>
        </p:spPr>
        <p:txBody>
          <a:bodyPr/>
          <a:lstStyle/>
          <a:p>
            <a:r>
              <a:rPr lang="en-US"/>
              <a:t> Seasonal Average Inertia by Hour 2019-2025*</a:t>
            </a:r>
          </a:p>
        </p:txBody>
      </p:sp>
      <p:sp>
        <p:nvSpPr>
          <p:cNvPr id="4" name="Slide Number Placeholder 3">
            <a:extLst>
              <a:ext uri="{FF2B5EF4-FFF2-40B4-BE49-F238E27FC236}">
                <a16:creationId xmlns:a16="http://schemas.microsoft.com/office/drawing/2014/main" id="{94F0057A-DA59-DD9A-EB09-6E192038FF3D}"/>
              </a:ext>
            </a:extLst>
          </p:cNvPr>
          <p:cNvSpPr>
            <a:spLocks noGrp="1"/>
          </p:cNvSpPr>
          <p:nvPr>
            <p:ph type="sldNum" sz="quarter" idx="4"/>
          </p:nvPr>
        </p:nvSpPr>
        <p:spPr/>
        <p:txBody>
          <a:bodyPr/>
          <a:lstStyle/>
          <a:p>
            <a:fld id="{1D93BD3E-1E9A-4970-A6F7-E7AC52762E0C}" type="slidenum">
              <a:rPr lang="en-US" smtClean="0">
                <a:solidFill>
                  <a:prstClr val="black">
                    <a:tint val="75000"/>
                  </a:prstClr>
                </a:solidFill>
              </a:rPr>
              <a:pPr/>
              <a:t>59</a:t>
            </a:fld>
            <a:endParaRPr lang="en-US">
              <a:solidFill>
                <a:prstClr val="black">
                  <a:tint val="75000"/>
                </a:prstClr>
              </a:solidFill>
            </a:endParaRPr>
          </a:p>
        </p:txBody>
      </p:sp>
      <p:cxnSp>
        <p:nvCxnSpPr>
          <p:cNvPr id="14" name="Straight Connector 13">
            <a:extLst>
              <a:ext uri="{FF2B5EF4-FFF2-40B4-BE49-F238E27FC236}">
                <a16:creationId xmlns:a16="http://schemas.microsoft.com/office/drawing/2014/main" id="{834F2AFE-7E69-609E-3147-BA5C6701CDDB}"/>
              </a:ext>
            </a:extLst>
          </p:cNvPr>
          <p:cNvCxnSpPr/>
          <p:nvPr/>
        </p:nvCxnSpPr>
        <p:spPr>
          <a:xfrm>
            <a:off x="364777" y="3643411"/>
            <a:ext cx="8458200"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5" name="Straight Connector 14">
            <a:extLst>
              <a:ext uri="{FF2B5EF4-FFF2-40B4-BE49-F238E27FC236}">
                <a16:creationId xmlns:a16="http://schemas.microsoft.com/office/drawing/2014/main" id="{73E37AF4-588A-37FD-6E99-B2AA9B60FDC2}"/>
              </a:ext>
            </a:extLst>
          </p:cNvPr>
          <p:cNvCxnSpPr>
            <a:cxnSpLocks/>
          </p:cNvCxnSpPr>
          <p:nvPr/>
        </p:nvCxnSpPr>
        <p:spPr>
          <a:xfrm>
            <a:off x="4552546" y="1148252"/>
            <a:ext cx="0" cy="5028812"/>
          </a:xfrm>
          <a:prstGeom prst="line">
            <a:avLst/>
          </a:prstGeom>
        </p:spPr>
        <p:style>
          <a:lnRef idx="2">
            <a:schemeClr val="accent4"/>
          </a:lnRef>
          <a:fillRef idx="0">
            <a:schemeClr val="accent4"/>
          </a:fillRef>
          <a:effectRef idx="1">
            <a:schemeClr val="accent4"/>
          </a:effectRef>
          <a:fontRef idx="minor">
            <a:schemeClr val="tx1"/>
          </a:fontRef>
        </p:style>
      </p:cxnSp>
      <p:sp>
        <p:nvSpPr>
          <p:cNvPr id="33" name="TextBox 32">
            <a:extLst>
              <a:ext uri="{FF2B5EF4-FFF2-40B4-BE49-F238E27FC236}">
                <a16:creationId xmlns:a16="http://schemas.microsoft.com/office/drawing/2014/main" id="{231F35F1-812F-0849-724D-57D2552E022C}"/>
              </a:ext>
            </a:extLst>
          </p:cNvPr>
          <p:cNvSpPr txBox="1"/>
          <p:nvPr/>
        </p:nvSpPr>
        <p:spPr>
          <a:xfrm>
            <a:off x="4285856" y="6192058"/>
            <a:ext cx="807394" cy="276999"/>
          </a:xfrm>
          <a:prstGeom prst="rect">
            <a:avLst/>
          </a:prstGeom>
          <a:noFill/>
        </p:spPr>
        <p:txBody>
          <a:bodyPr wrap="square" rtlCol="0">
            <a:spAutoFit/>
          </a:bodyPr>
          <a:lstStyle/>
          <a:p>
            <a:r>
              <a:rPr lang="en-US" sz="1200" b="1"/>
              <a:t>Hour</a:t>
            </a:r>
          </a:p>
        </p:txBody>
      </p:sp>
      <p:sp>
        <p:nvSpPr>
          <p:cNvPr id="34" name="TextBox 33">
            <a:extLst>
              <a:ext uri="{FF2B5EF4-FFF2-40B4-BE49-F238E27FC236}">
                <a16:creationId xmlns:a16="http://schemas.microsoft.com/office/drawing/2014/main" id="{E44C9A77-F9DD-1840-73BF-88FEF585A34D}"/>
              </a:ext>
            </a:extLst>
          </p:cNvPr>
          <p:cNvSpPr txBox="1"/>
          <p:nvPr/>
        </p:nvSpPr>
        <p:spPr>
          <a:xfrm rot="16200000">
            <a:off x="-451186" y="3191891"/>
            <a:ext cx="1252204" cy="276999"/>
          </a:xfrm>
          <a:prstGeom prst="rect">
            <a:avLst/>
          </a:prstGeom>
          <a:noFill/>
        </p:spPr>
        <p:txBody>
          <a:bodyPr wrap="square" rtlCol="0">
            <a:spAutoFit/>
          </a:bodyPr>
          <a:lstStyle/>
          <a:p>
            <a:r>
              <a:rPr lang="en-US" sz="1200" b="1"/>
              <a:t>Inertia (GW*s)</a:t>
            </a:r>
          </a:p>
        </p:txBody>
      </p:sp>
      <p:pic>
        <p:nvPicPr>
          <p:cNvPr id="17" name="Picture 16">
            <a:extLst>
              <a:ext uri="{FF2B5EF4-FFF2-40B4-BE49-F238E27FC236}">
                <a16:creationId xmlns:a16="http://schemas.microsoft.com/office/drawing/2014/main" id="{35A1167B-B7B6-59DD-2247-12271C2E5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71" y="702268"/>
            <a:ext cx="5574949" cy="341805"/>
          </a:xfrm>
          <a:prstGeom prst="rect">
            <a:avLst/>
          </a:prstGeom>
        </p:spPr>
      </p:pic>
      <p:pic>
        <p:nvPicPr>
          <p:cNvPr id="20" name="Picture 19" descr="Chart, line chart&#10;&#10;AI-generated content may be incorrect.">
            <a:extLst>
              <a:ext uri="{FF2B5EF4-FFF2-40B4-BE49-F238E27FC236}">
                <a16:creationId xmlns:a16="http://schemas.microsoft.com/office/drawing/2014/main" id="{675A58DA-E59D-10FE-166E-DA0146321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103" y="1088994"/>
            <a:ext cx="4228097" cy="2524370"/>
          </a:xfrm>
          <a:prstGeom prst="rect">
            <a:avLst/>
          </a:prstGeom>
        </p:spPr>
      </p:pic>
      <p:pic>
        <p:nvPicPr>
          <p:cNvPr id="22" name="Picture 21" descr="Chart, line chart&#10;&#10;AI-generated content may be incorrect.">
            <a:extLst>
              <a:ext uri="{FF2B5EF4-FFF2-40B4-BE49-F238E27FC236}">
                <a16:creationId xmlns:a16="http://schemas.microsoft.com/office/drawing/2014/main" id="{C20BCA55-DCB0-46FC-61EE-1DC191EF7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416" y="3736648"/>
            <a:ext cx="4180574" cy="2508345"/>
          </a:xfrm>
          <a:prstGeom prst="rect">
            <a:avLst/>
          </a:prstGeom>
        </p:spPr>
      </p:pic>
      <p:pic>
        <p:nvPicPr>
          <p:cNvPr id="25" name="Picture 24" descr="Chart, line chart&#10;&#10;AI-generated content may be incorrect.">
            <a:extLst>
              <a:ext uri="{FF2B5EF4-FFF2-40B4-BE49-F238E27FC236}">
                <a16:creationId xmlns:a16="http://schemas.microsoft.com/office/drawing/2014/main" id="{03AACB8D-68A2-9530-7E58-C40D971AD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0101" y="3729015"/>
            <a:ext cx="4198362" cy="2508344"/>
          </a:xfrm>
          <a:prstGeom prst="rect">
            <a:avLst/>
          </a:prstGeom>
        </p:spPr>
      </p:pic>
      <p:pic>
        <p:nvPicPr>
          <p:cNvPr id="27" name="Picture 26" descr="Chart, line chart&#10;&#10;AI-generated content may be incorrect.">
            <a:extLst>
              <a:ext uri="{FF2B5EF4-FFF2-40B4-BE49-F238E27FC236}">
                <a16:creationId xmlns:a16="http://schemas.microsoft.com/office/drawing/2014/main" id="{29BA970A-3A58-73CD-DCEF-1A81965C39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416" y="1103050"/>
            <a:ext cx="4180575" cy="2508345"/>
          </a:xfrm>
          <a:prstGeom prst="rect">
            <a:avLst/>
          </a:prstGeom>
        </p:spPr>
      </p:pic>
    </p:spTree>
    <p:extLst>
      <p:ext uri="{BB962C8B-B14F-4D97-AF65-F5344CB8AC3E}">
        <p14:creationId xmlns:p14="http://schemas.microsoft.com/office/powerpoint/2010/main" val="547672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888C81-8597-1118-26DB-959ED61F081E}"/>
              </a:ext>
            </a:extLst>
          </p:cNvPr>
          <p:cNvSpPr>
            <a:spLocks noGrp="1"/>
          </p:cNvSpPr>
          <p:nvPr>
            <p:ph type="ctrTitle"/>
          </p:nvPr>
        </p:nvSpPr>
        <p:spPr/>
        <p:txBody>
          <a:bodyPr/>
          <a:lstStyle/>
          <a:p>
            <a:r>
              <a:rPr lang="en-US"/>
              <a:t>Probabilistic Framework Overview (Recap)</a:t>
            </a:r>
          </a:p>
        </p:txBody>
      </p:sp>
      <p:sp>
        <p:nvSpPr>
          <p:cNvPr id="6" name="Subtitle 5">
            <a:extLst>
              <a:ext uri="{FF2B5EF4-FFF2-40B4-BE49-F238E27FC236}">
                <a16:creationId xmlns:a16="http://schemas.microsoft.com/office/drawing/2014/main" id="{3C0583B0-FD6D-0DA7-E2DA-93F4F0F7BDF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9DCA9D4-1AC4-1876-697D-FD3C1D1D970A}"/>
              </a:ext>
            </a:extLst>
          </p:cNvPr>
          <p:cNvSpPr>
            <a:spLocks noGrp="1"/>
          </p:cNvSpPr>
          <p:nvPr>
            <p:ph type="sldNum" sz="quarter" idx="4"/>
          </p:nvPr>
        </p:nvSpPr>
        <p:spPr/>
        <p:txBody>
          <a:bodyPr/>
          <a:lstStyle/>
          <a:p>
            <a:fld id="{1D93BD3E-1E9A-4970-A6F7-E7AC52762E0C}" type="slidenum">
              <a:rPr lang="en-US" smtClean="0"/>
              <a:pPr/>
              <a:t>6</a:t>
            </a:fld>
            <a:endParaRPr lang="en-US"/>
          </a:p>
        </p:txBody>
      </p:sp>
    </p:spTree>
    <p:extLst>
      <p:ext uri="{BB962C8B-B14F-4D97-AF65-F5344CB8AC3E}">
        <p14:creationId xmlns:p14="http://schemas.microsoft.com/office/powerpoint/2010/main" val="1143275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6D5E1-19F4-0EE4-7EC0-2BEE88DBE52C}"/>
              </a:ext>
            </a:extLst>
          </p:cNvPr>
          <p:cNvSpPr>
            <a:spLocks noGrp="1"/>
          </p:cNvSpPr>
          <p:nvPr>
            <p:ph type="title"/>
          </p:nvPr>
        </p:nvSpPr>
        <p:spPr/>
        <p:txBody>
          <a:bodyPr/>
          <a:lstStyle/>
          <a:p>
            <a:r>
              <a:rPr lang="en-US"/>
              <a:t>2-Hour ESR Capability</a:t>
            </a:r>
          </a:p>
        </p:txBody>
      </p:sp>
      <p:sp>
        <p:nvSpPr>
          <p:cNvPr id="4" name="Slide Number Placeholder 3">
            <a:extLst>
              <a:ext uri="{FF2B5EF4-FFF2-40B4-BE49-F238E27FC236}">
                <a16:creationId xmlns:a16="http://schemas.microsoft.com/office/drawing/2014/main" id="{AC79CD34-23CC-7442-FBA4-0834F02BB8AF}"/>
              </a:ext>
            </a:extLst>
          </p:cNvPr>
          <p:cNvSpPr>
            <a:spLocks noGrp="1"/>
          </p:cNvSpPr>
          <p:nvPr>
            <p:ph type="sldNum" sz="quarter" idx="4"/>
          </p:nvPr>
        </p:nvSpPr>
        <p:spPr/>
        <p:txBody>
          <a:bodyPr/>
          <a:lstStyle/>
          <a:p>
            <a:fld id="{1D93BD3E-1E9A-4970-A6F7-E7AC52762E0C}" type="slidenum">
              <a:rPr lang="en-US" smtClean="0"/>
              <a:pPr/>
              <a:t>60</a:t>
            </a:fld>
            <a:endParaRPr lang="en-US"/>
          </a:p>
        </p:txBody>
      </p:sp>
      <p:pic>
        <p:nvPicPr>
          <p:cNvPr id="5" name="Picture 4">
            <a:extLst>
              <a:ext uri="{FF2B5EF4-FFF2-40B4-BE49-F238E27FC236}">
                <a16:creationId xmlns:a16="http://schemas.microsoft.com/office/drawing/2014/main" id="{D9CFBF8E-2940-624F-EFFE-1282DB95B8EF}"/>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500379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4C303-3DE4-6EA1-C771-9CE51BAC41AE}"/>
              </a:ext>
            </a:extLst>
          </p:cNvPr>
          <p:cNvSpPr>
            <a:spLocks noGrp="1"/>
          </p:cNvSpPr>
          <p:nvPr>
            <p:ph type="title"/>
          </p:nvPr>
        </p:nvSpPr>
        <p:spPr/>
        <p:txBody>
          <a:bodyPr/>
          <a:lstStyle/>
          <a:p>
            <a:r>
              <a:rPr lang="en-US"/>
              <a:t>6-Hour ESR Capability</a:t>
            </a:r>
          </a:p>
        </p:txBody>
      </p:sp>
      <p:sp>
        <p:nvSpPr>
          <p:cNvPr id="4" name="Slide Number Placeholder 3">
            <a:extLst>
              <a:ext uri="{FF2B5EF4-FFF2-40B4-BE49-F238E27FC236}">
                <a16:creationId xmlns:a16="http://schemas.microsoft.com/office/drawing/2014/main" id="{7C55EFB5-241F-91A4-8A41-833BA49C1DD3}"/>
              </a:ext>
            </a:extLst>
          </p:cNvPr>
          <p:cNvSpPr>
            <a:spLocks noGrp="1"/>
          </p:cNvSpPr>
          <p:nvPr>
            <p:ph type="sldNum" sz="quarter" idx="4"/>
          </p:nvPr>
        </p:nvSpPr>
        <p:spPr/>
        <p:txBody>
          <a:bodyPr/>
          <a:lstStyle/>
          <a:p>
            <a:fld id="{1D93BD3E-1E9A-4970-A6F7-E7AC52762E0C}" type="slidenum">
              <a:rPr lang="en-US" smtClean="0"/>
              <a:pPr/>
              <a:t>61</a:t>
            </a:fld>
            <a:endParaRPr lang="en-US"/>
          </a:p>
        </p:txBody>
      </p:sp>
      <p:pic>
        <p:nvPicPr>
          <p:cNvPr id="5" name="Picture 4">
            <a:extLst>
              <a:ext uri="{FF2B5EF4-FFF2-40B4-BE49-F238E27FC236}">
                <a16:creationId xmlns:a16="http://schemas.microsoft.com/office/drawing/2014/main" id="{02DFC1E2-CDA1-314B-BD10-E6376A484540}"/>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17755667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6D241-537B-5335-D5A1-6CE9C272E2D5}"/>
              </a:ext>
            </a:extLst>
          </p:cNvPr>
          <p:cNvSpPr>
            <a:spLocks noGrp="1"/>
          </p:cNvSpPr>
          <p:nvPr>
            <p:ph type="title"/>
          </p:nvPr>
        </p:nvSpPr>
        <p:spPr/>
        <p:txBody>
          <a:bodyPr/>
          <a:lstStyle/>
          <a:p>
            <a:r>
              <a:rPr lang="en-US"/>
              <a:t>8-Hour ESR Capability</a:t>
            </a:r>
          </a:p>
        </p:txBody>
      </p:sp>
      <p:sp>
        <p:nvSpPr>
          <p:cNvPr id="4" name="Slide Number Placeholder 3">
            <a:extLst>
              <a:ext uri="{FF2B5EF4-FFF2-40B4-BE49-F238E27FC236}">
                <a16:creationId xmlns:a16="http://schemas.microsoft.com/office/drawing/2014/main" id="{EAD171E0-6573-4A18-6ADE-AD08BC85552A}"/>
              </a:ext>
            </a:extLst>
          </p:cNvPr>
          <p:cNvSpPr>
            <a:spLocks noGrp="1"/>
          </p:cNvSpPr>
          <p:nvPr>
            <p:ph type="sldNum" sz="quarter" idx="4"/>
          </p:nvPr>
        </p:nvSpPr>
        <p:spPr/>
        <p:txBody>
          <a:bodyPr/>
          <a:lstStyle/>
          <a:p>
            <a:fld id="{1D93BD3E-1E9A-4970-A6F7-E7AC52762E0C}" type="slidenum">
              <a:rPr lang="en-US" smtClean="0"/>
              <a:pPr/>
              <a:t>62</a:t>
            </a:fld>
            <a:endParaRPr lang="en-US"/>
          </a:p>
        </p:txBody>
      </p:sp>
      <p:pic>
        <p:nvPicPr>
          <p:cNvPr id="5" name="Picture 4">
            <a:extLst>
              <a:ext uri="{FF2B5EF4-FFF2-40B4-BE49-F238E27FC236}">
                <a16:creationId xmlns:a16="http://schemas.microsoft.com/office/drawing/2014/main" id="{1DD6D9F8-E2C1-122B-050F-9BA93BB86C02}"/>
              </a:ext>
            </a:extLst>
          </p:cNvPr>
          <p:cNvPicPr>
            <a:picLocks noChangeAspect="1"/>
          </p:cNvPicPr>
          <p:nvPr/>
        </p:nvPicPr>
        <p:blipFill>
          <a:blip r:embed="rId2"/>
          <a:stretch>
            <a:fillRect/>
          </a:stretch>
        </p:blipFill>
        <p:spPr>
          <a:xfrm>
            <a:off x="0" y="1641076"/>
            <a:ext cx="9144000" cy="3575847"/>
          </a:xfrm>
          <a:prstGeom prst="rect">
            <a:avLst/>
          </a:prstGeom>
        </p:spPr>
      </p:pic>
    </p:spTree>
    <p:extLst>
      <p:ext uri="{BB962C8B-B14F-4D97-AF65-F5344CB8AC3E}">
        <p14:creationId xmlns:p14="http://schemas.microsoft.com/office/powerpoint/2010/main" val="15263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41626"/>
          </a:xfrm>
        </p:spPr>
        <p:txBody>
          <a:bodyPr/>
          <a:lstStyle/>
          <a:p>
            <a:r>
              <a:rPr lang="en-US"/>
              <a:t>ECRS Methodology 2025</a:t>
            </a:r>
          </a:p>
        </p:txBody>
      </p:sp>
      <p:sp>
        <p:nvSpPr>
          <p:cNvPr id="4" name="Slide Number Placeholder 3"/>
          <p:cNvSpPr>
            <a:spLocks noGrp="1"/>
          </p:cNvSpPr>
          <p:nvPr>
            <p:ph type="sldNum" sz="quarter" idx="4"/>
          </p:nvPr>
        </p:nvSpPr>
        <p:spPr/>
        <p:txBody>
          <a:bodyPr/>
          <a:lstStyle/>
          <a:p>
            <a:fld id="{1D93BD3E-1E9A-4970-A6F7-E7AC52762E0C}" type="slidenum">
              <a:rPr lang="en-US" smtClean="0">
                <a:solidFill>
                  <a:prstClr val="black">
                    <a:tint val="75000"/>
                  </a:prstClr>
                </a:solidFill>
              </a:rPr>
              <a:pPr/>
              <a:t>63</a:t>
            </a:fld>
            <a:endParaRPr lang="en-US">
              <a:solidFill>
                <a:prstClr val="black">
                  <a:tint val="75000"/>
                </a:prstClr>
              </a:solidFill>
            </a:endParaRPr>
          </a:p>
        </p:txBody>
      </p:sp>
      <p:graphicFrame>
        <p:nvGraphicFramePr>
          <p:cNvPr id="3" name="Table 2">
            <a:extLst>
              <a:ext uri="{FF2B5EF4-FFF2-40B4-BE49-F238E27FC236}">
                <a16:creationId xmlns:a16="http://schemas.microsoft.com/office/drawing/2014/main" id="{7B48EFF4-82B7-563D-3A68-2FDCB63B9B37}"/>
              </a:ext>
            </a:extLst>
          </p:cNvPr>
          <p:cNvGraphicFramePr>
            <a:graphicFrameLocks noGrp="1"/>
          </p:cNvGraphicFramePr>
          <p:nvPr>
            <p:extLst>
              <p:ext uri="{D42A27DB-BD31-4B8C-83A1-F6EECF244321}">
                <p14:modId xmlns:p14="http://schemas.microsoft.com/office/powerpoint/2010/main" val="1214394137"/>
              </p:ext>
            </p:extLst>
          </p:nvPr>
        </p:nvGraphicFramePr>
        <p:xfrm>
          <a:off x="652461" y="723949"/>
          <a:ext cx="7594893" cy="5072427"/>
        </p:xfrm>
        <a:graphic>
          <a:graphicData uri="http://schemas.openxmlformats.org/drawingml/2006/table">
            <a:tbl>
              <a:tblPr firstRow="1" bandRow="1">
                <a:tableStyleId>{5C22544A-7EE6-4342-B048-85BDC9FD1C3A}</a:tableStyleId>
              </a:tblPr>
              <a:tblGrid>
                <a:gridCol w="2383758">
                  <a:extLst>
                    <a:ext uri="{9D8B030D-6E8A-4147-A177-3AD203B41FA5}">
                      <a16:colId xmlns:a16="http://schemas.microsoft.com/office/drawing/2014/main" val="1580868433"/>
                    </a:ext>
                  </a:extLst>
                </a:gridCol>
                <a:gridCol w="5211135">
                  <a:extLst>
                    <a:ext uri="{9D8B030D-6E8A-4147-A177-3AD203B41FA5}">
                      <a16:colId xmlns:a16="http://schemas.microsoft.com/office/drawing/2014/main" val="1915953014"/>
                    </a:ext>
                  </a:extLst>
                </a:gridCol>
              </a:tblGrid>
              <a:tr h="582082">
                <a:tc>
                  <a:txBody>
                    <a:bodyPr/>
                    <a:lstStyle/>
                    <a:p>
                      <a:pPr algn="ctr"/>
                      <a:endParaRPr lang="en-US"/>
                    </a:p>
                  </a:txBody>
                  <a:tcPr anchor="ctr"/>
                </a:tc>
                <a:tc>
                  <a:txBody>
                    <a:bodyPr/>
                    <a:lstStyle/>
                    <a:p>
                      <a:pPr algn="ctr"/>
                      <a:r>
                        <a:rPr lang="en-US"/>
                        <a:t>2025 Methodology </a:t>
                      </a:r>
                    </a:p>
                  </a:txBody>
                  <a:tcPr anchor="ctr"/>
                </a:tc>
                <a:extLst>
                  <a:ext uri="{0D108BD9-81ED-4DB2-BD59-A6C34878D82A}">
                    <a16:rowId xmlns:a16="http://schemas.microsoft.com/office/drawing/2014/main" val="503574640"/>
                  </a:ext>
                </a:extLst>
              </a:tr>
              <a:tr h="471209">
                <a:tc>
                  <a:txBody>
                    <a:bodyPr/>
                    <a:lstStyle/>
                    <a:p>
                      <a:pPr algn="ctr"/>
                      <a:r>
                        <a:rPr lang="en-US" sz="1600" b="1" u="none">
                          <a:solidFill>
                            <a:schemeClr val="tx2"/>
                          </a:solidFill>
                        </a:rPr>
                        <a:t>Data Input</a:t>
                      </a:r>
                    </a:p>
                  </a:txBody>
                  <a:tcPr anchor="ctr"/>
                </a:tc>
                <a:tc>
                  <a:txBody>
                    <a:bodyPr/>
                    <a:lstStyle/>
                    <a:p>
                      <a:pPr marL="285750" indent="-285750" algn="l">
                        <a:buFont typeface="Arial" panose="020B0604020202020204" pitchFamily="34" charset="0"/>
                        <a:buChar char="•"/>
                      </a:pPr>
                      <a:r>
                        <a:rPr lang="en-US" sz="1400">
                          <a:solidFill>
                            <a:schemeClr val="tx2"/>
                          </a:solidFill>
                        </a:rPr>
                        <a:t>30-MA Netload Forecast Error </a:t>
                      </a:r>
                      <a:r>
                        <a:rPr lang="en-US" sz="1400" i="1">
                          <a:solidFill>
                            <a:schemeClr val="tx2"/>
                          </a:solidFill>
                        </a:rPr>
                        <a:t>(2-yr)</a:t>
                      </a:r>
                    </a:p>
                  </a:txBody>
                  <a:tcPr anchor="ctr"/>
                </a:tc>
                <a:extLst>
                  <a:ext uri="{0D108BD9-81ED-4DB2-BD59-A6C34878D82A}">
                    <a16:rowId xmlns:a16="http://schemas.microsoft.com/office/drawing/2014/main" val="475780074"/>
                  </a:ext>
                </a:extLst>
              </a:tr>
              <a:tr h="1247318">
                <a:tc>
                  <a:txBody>
                    <a:bodyPr/>
                    <a:lstStyle/>
                    <a:p>
                      <a:pPr algn="ctr"/>
                      <a:r>
                        <a:rPr lang="en-US" sz="1600" b="1" u="none">
                          <a:solidFill>
                            <a:schemeClr val="tx2"/>
                          </a:solidFill>
                        </a:rPr>
                        <a:t>Calculation Method</a:t>
                      </a:r>
                    </a:p>
                  </a:txBody>
                  <a:tcPr anchor="ctr"/>
                </a:tc>
                <a:tc>
                  <a:txBody>
                    <a:bodyPr/>
                    <a:lstStyle/>
                    <a:p>
                      <a:pPr marL="285750" indent="-285750" algn="l">
                        <a:buFont typeface="Arial" panose="020B0604020202020204" pitchFamily="34" charset="0"/>
                        <a:buChar char="•"/>
                      </a:pPr>
                      <a:r>
                        <a:rPr lang="en-US" sz="1400">
                          <a:solidFill>
                            <a:schemeClr val="tx2"/>
                          </a:solidFill>
                        </a:rPr>
                        <a:t>80</a:t>
                      </a:r>
                      <a:r>
                        <a:rPr lang="en-US" sz="1400" baseline="30000">
                          <a:solidFill>
                            <a:schemeClr val="tx2"/>
                          </a:solidFill>
                        </a:rPr>
                        <a:t>th</a:t>
                      </a:r>
                      <a:r>
                        <a:rPr lang="en-US" sz="1400">
                          <a:solidFill>
                            <a:schemeClr val="tx2"/>
                          </a:solidFill>
                        </a:rPr>
                        <a:t> - 95</a:t>
                      </a:r>
                      <a:r>
                        <a:rPr lang="en-US" sz="1400" baseline="30000">
                          <a:solidFill>
                            <a:schemeClr val="tx2"/>
                          </a:solidFill>
                        </a:rPr>
                        <a:t>th</a:t>
                      </a:r>
                      <a:r>
                        <a:rPr lang="en-US" sz="1400">
                          <a:solidFill>
                            <a:schemeClr val="tx2"/>
                          </a:solidFill>
                        </a:rPr>
                        <a:t> percentile of 30-MA Netload Forecast Error </a:t>
                      </a:r>
                      <a:r>
                        <a:rPr lang="en-US" sz="1400" i="1">
                          <a:solidFill>
                            <a:schemeClr val="tx2"/>
                          </a:solidFill>
                        </a:rPr>
                        <a:t>(2-yr)</a:t>
                      </a:r>
                    </a:p>
                    <a:p>
                      <a:pPr marL="285750" indent="-285750" algn="l">
                        <a:buFont typeface="Arial" panose="020B0604020202020204" pitchFamily="34" charset="0"/>
                        <a:buChar char="•"/>
                      </a:pPr>
                      <a:r>
                        <a:rPr lang="en-US" sz="1400" i="0">
                          <a:solidFill>
                            <a:schemeClr val="tx2"/>
                          </a:solidFill>
                        </a:rPr>
                        <a:t>Calculate Netload Up Ramp Risk factor</a:t>
                      </a:r>
                    </a:p>
                    <a:p>
                      <a:pPr marL="285750" indent="-285750" algn="l">
                        <a:buFont typeface="Arial" panose="020B0604020202020204" pitchFamily="34" charset="0"/>
                        <a:buChar char="•"/>
                      </a:pPr>
                      <a:r>
                        <a:rPr lang="en-US" sz="1400" i="0">
                          <a:solidFill>
                            <a:schemeClr val="tx2"/>
                          </a:solidFill>
                        </a:rPr>
                        <a:t>Assign a coverage (80</a:t>
                      </a:r>
                      <a:r>
                        <a:rPr lang="en-US" sz="1400" i="0" baseline="30000">
                          <a:solidFill>
                            <a:schemeClr val="tx2"/>
                          </a:solidFill>
                        </a:rPr>
                        <a:t>th</a:t>
                      </a:r>
                      <a:r>
                        <a:rPr lang="en-US" sz="1400" i="0">
                          <a:solidFill>
                            <a:schemeClr val="tx2"/>
                          </a:solidFill>
                        </a:rPr>
                        <a:t>-95</a:t>
                      </a:r>
                      <a:r>
                        <a:rPr lang="en-US" sz="1400" i="0" baseline="30000">
                          <a:solidFill>
                            <a:schemeClr val="tx2"/>
                          </a:solidFill>
                        </a:rPr>
                        <a:t>th</a:t>
                      </a:r>
                      <a:r>
                        <a:rPr lang="en-US" sz="1400" i="0">
                          <a:solidFill>
                            <a:schemeClr val="tx2"/>
                          </a:solidFill>
                        </a:rPr>
                        <a:t> percentile) based in risk factor </a:t>
                      </a:r>
                    </a:p>
                  </a:txBody>
                  <a:tcPr anchor="ctr"/>
                </a:tc>
                <a:extLst>
                  <a:ext uri="{0D108BD9-81ED-4DB2-BD59-A6C34878D82A}">
                    <a16:rowId xmlns:a16="http://schemas.microsoft.com/office/drawing/2014/main" val="50280143"/>
                  </a:ext>
                </a:extLst>
              </a:tr>
              <a:tr h="1441346">
                <a:tc>
                  <a:txBody>
                    <a:bodyPr/>
                    <a:lstStyle/>
                    <a:p>
                      <a:pPr algn="ctr"/>
                      <a:r>
                        <a:rPr lang="en-US" sz="1600" b="1" u="none">
                          <a:solidFill>
                            <a:schemeClr val="tx2"/>
                          </a:solidFill>
                        </a:rPr>
                        <a:t>Solar Adjustment</a:t>
                      </a:r>
                    </a:p>
                  </a:txBody>
                  <a:tcPr anchor="ct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tx2"/>
                          </a:solidFill>
                        </a:rPr>
                        <a:t>GE Table- Increased wind/solar forecast error per 1,000 MW installed capacity increase </a:t>
                      </a:r>
                    </a:p>
                  </a:txBody>
                  <a:tcPr anchor="ctr"/>
                </a:tc>
                <a:extLst>
                  <a:ext uri="{0D108BD9-81ED-4DB2-BD59-A6C34878D82A}">
                    <a16:rowId xmlns:a16="http://schemas.microsoft.com/office/drawing/2014/main" val="3559946521"/>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a:solidFill>
                            <a:schemeClr val="tx2"/>
                          </a:solidFill>
                        </a:rPr>
                        <a:t>Frequency Recovery</a:t>
                      </a:r>
                    </a:p>
                  </a:txBody>
                  <a:tcPr anchor="ctr"/>
                </a:tc>
                <a:tc>
                  <a:txBody>
                    <a:bodyPr/>
                    <a:lstStyle/>
                    <a:p>
                      <a:pPr marL="285750" indent="-285750" algn="l">
                        <a:buFont typeface="Arial" panose="020B0604020202020204" pitchFamily="34" charset="0"/>
                        <a:buChar char="•"/>
                      </a:pPr>
                      <a:r>
                        <a:rPr lang="en-US" sz="1400">
                          <a:solidFill>
                            <a:schemeClr val="tx2"/>
                          </a:solidFill>
                        </a:rPr>
                        <a:t>Expected capacity needed to recover frequency following a supply-side trip (2-yr, 70</a:t>
                      </a:r>
                      <a:r>
                        <a:rPr lang="en-US" sz="1400" baseline="30000">
                          <a:solidFill>
                            <a:schemeClr val="tx2"/>
                          </a:solidFill>
                        </a:rPr>
                        <a:t>th</a:t>
                      </a:r>
                      <a:r>
                        <a:rPr lang="en-US" sz="1400">
                          <a:solidFill>
                            <a:schemeClr val="tx2"/>
                          </a:solidFill>
                        </a:rPr>
                        <a:t> percentile coverage)</a:t>
                      </a:r>
                      <a:endParaRPr lang="en-US" sz="1400" i="1">
                        <a:solidFill>
                          <a:schemeClr val="tx2"/>
                        </a:solidFill>
                      </a:endParaRPr>
                    </a:p>
                  </a:txBody>
                  <a:tcPr anchor="ctr"/>
                </a:tc>
                <a:extLst>
                  <a:ext uri="{0D108BD9-81ED-4DB2-BD59-A6C34878D82A}">
                    <a16:rowId xmlns:a16="http://schemas.microsoft.com/office/drawing/2014/main" val="3498371690"/>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a:solidFill>
                            <a:schemeClr val="tx2"/>
                          </a:solidFill>
                        </a:rPr>
                        <a:t>Calculation</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tx2"/>
                          </a:solidFill>
                          <a:latin typeface="+mn-lt"/>
                          <a:ea typeface="+mn-ea"/>
                          <a:cs typeface="+mn-cs"/>
                        </a:rPr>
                        <a:t>Max(</a:t>
                      </a:r>
                      <a:r>
                        <a:rPr lang="en-US" sz="1400" kern="1200" err="1">
                          <a:solidFill>
                            <a:schemeClr val="tx2"/>
                          </a:solidFill>
                          <a:latin typeface="+mn-lt"/>
                          <a:ea typeface="+mn-ea"/>
                          <a:cs typeface="+mn-cs"/>
                        </a:rPr>
                        <a:t>NLFE+SolarAdjustment</a:t>
                      </a:r>
                      <a:r>
                        <a:rPr lang="en-US" sz="1400" kern="1200">
                          <a:solidFill>
                            <a:schemeClr val="tx2"/>
                          </a:solidFill>
                          <a:latin typeface="+mn-lt"/>
                          <a:ea typeface="+mn-ea"/>
                          <a:cs typeface="+mn-cs"/>
                        </a:rPr>
                        <a:t>, Frequency Recovery)</a:t>
                      </a:r>
                    </a:p>
                  </a:txBody>
                  <a:tcPr anchor="ctr"/>
                </a:tc>
                <a:extLst>
                  <a:ext uri="{0D108BD9-81ED-4DB2-BD59-A6C34878D82A}">
                    <a16:rowId xmlns:a16="http://schemas.microsoft.com/office/drawing/2014/main" val="3456362226"/>
                  </a:ext>
                </a:extLst>
              </a:tr>
            </a:tbl>
          </a:graphicData>
        </a:graphic>
      </p:graphicFrame>
    </p:spTree>
    <p:extLst>
      <p:ext uri="{BB962C8B-B14F-4D97-AF65-F5344CB8AC3E}">
        <p14:creationId xmlns:p14="http://schemas.microsoft.com/office/powerpoint/2010/main" val="253930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49D2A-7A02-7B21-A06B-7712D872EC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9F8450-3C3E-7D4C-50B3-50408C117655}"/>
              </a:ext>
            </a:extLst>
          </p:cNvPr>
          <p:cNvSpPr>
            <a:spLocks noGrp="1"/>
          </p:cNvSpPr>
          <p:nvPr>
            <p:ph type="title"/>
          </p:nvPr>
        </p:nvSpPr>
        <p:spPr>
          <a:xfrm>
            <a:off x="381000" y="243682"/>
            <a:ext cx="8458200" cy="541626"/>
          </a:xfrm>
        </p:spPr>
        <p:txBody>
          <a:bodyPr/>
          <a:lstStyle/>
          <a:p>
            <a:r>
              <a:rPr lang="en-US"/>
              <a:t>NSRS Methodology 2025</a:t>
            </a:r>
          </a:p>
        </p:txBody>
      </p:sp>
      <p:sp>
        <p:nvSpPr>
          <p:cNvPr id="4" name="Slide Number Placeholder 3">
            <a:extLst>
              <a:ext uri="{FF2B5EF4-FFF2-40B4-BE49-F238E27FC236}">
                <a16:creationId xmlns:a16="http://schemas.microsoft.com/office/drawing/2014/main" id="{34A07046-B656-EED6-8C48-EE04CA8B3842}"/>
              </a:ext>
            </a:extLst>
          </p:cNvPr>
          <p:cNvSpPr>
            <a:spLocks noGrp="1"/>
          </p:cNvSpPr>
          <p:nvPr>
            <p:ph type="sldNum" sz="quarter" idx="4"/>
          </p:nvPr>
        </p:nvSpPr>
        <p:spPr/>
        <p:txBody>
          <a:bodyPr/>
          <a:lstStyle/>
          <a:p>
            <a:fld id="{1D93BD3E-1E9A-4970-A6F7-E7AC52762E0C}" type="slidenum">
              <a:rPr lang="en-US" smtClean="0">
                <a:solidFill>
                  <a:prstClr val="black">
                    <a:tint val="75000"/>
                  </a:prstClr>
                </a:solidFill>
              </a:rPr>
              <a:pPr/>
              <a:t>64</a:t>
            </a:fld>
            <a:endParaRPr lang="en-US">
              <a:solidFill>
                <a:prstClr val="black">
                  <a:tint val="75000"/>
                </a:prstClr>
              </a:solidFill>
            </a:endParaRPr>
          </a:p>
        </p:txBody>
      </p:sp>
      <p:graphicFrame>
        <p:nvGraphicFramePr>
          <p:cNvPr id="3" name="Table 2">
            <a:extLst>
              <a:ext uri="{FF2B5EF4-FFF2-40B4-BE49-F238E27FC236}">
                <a16:creationId xmlns:a16="http://schemas.microsoft.com/office/drawing/2014/main" id="{7D732B98-A2E5-33C0-F7EA-BBABF6229F37}"/>
              </a:ext>
            </a:extLst>
          </p:cNvPr>
          <p:cNvGraphicFramePr>
            <a:graphicFrameLocks noGrp="1"/>
          </p:cNvGraphicFramePr>
          <p:nvPr>
            <p:extLst>
              <p:ext uri="{D42A27DB-BD31-4B8C-83A1-F6EECF244321}">
                <p14:modId xmlns:p14="http://schemas.microsoft.com/office/powerpoint/2010/main" val="8115854"/>
              </p:ext>
            </p:extLst>
          </p:nvPr>
        </p:nvGraphicFramePr>
        <p:xfrm>
          <a:off x="652461" y="723949"/>
          <a:ext cx="7594893" cy="5072427"/>
        </p:xfrm>
        <a:graphic>
          <a:graphicData uri="http://schemas.openxmlformats.org/drawingml/2006/table">
            <a:tbl>
              <a:tblPr firstRow="1" bandRow="1">
                <a:tableStyleId>{5C22544A-7EE6-4342-B048-85BDC9FD1C3A}</a:tableStyleId>
              </a:tblPr>
              <a:tblGrid>
                <a:gridCol w="2383758">
                  <a:extLst>
                    <a:ext uri="{9D8B030D-6E8A-4147-A177-3AD203B41FA5}">
                      <a16:colId xmlns:a16="http://schemas.microsoft.com/office/drawing/2014/main" val="1580868433"/>
                    </a:ext>
                  </a:extLst>
                </a:gridCol>
                <a:gridCol w="5211135">
                  <a:extLst>
                    <a:ext uri="{9D8B030D-6E8A-4147-A177-3AD203B41FA5}">
                      <a16:colId xmlns:a16="http://schemas.microsoft.com/office/drawing/2014/main" val="1915953014"/>
                    </a:ext>
                  </a:extLst>
                </a:gridCol>
              </a:tblGrid>
              <a:tr h="582082">
                <a:tc>
                  <a:txBody>
                    <a:bodyPr/>
                    <a:lstStyle/>
                    <a:p>
                      <a:pPr algn="ctr"/>
                      <a:endParaRPr lang="en-US"/>
                    </a:p>
                  </a:txBody>
                  <a:tcPr anchor="ctr"/>
                </a:tc>
                <a:tc>
                  <a:txBody>
                    <a:bodyPr/>
                    <a:lstStyle/>
                    <a:p>
                      <a:pPr algn="ctr"/>
                      <a:r>
                        <a:rPr lang="en-US"/>
                        <a:t>2025 Methodology </a:t>
                      </a:r>
                    </a:p>
                  </a:txBody>
                  <a:tcPr anchor="ctr"/>
                </a:tc>
                <a:extLst>
                  <a:ext uri="{0D108BD9-81ED-4DB2-BD59-A6C34878D82A}">
                    <a16:rowId xmlns:a16="http://schemas.microsoft.com/office/drawing/2014/main" val="503574640"/>
                  </a:ext>
                </a:extLst>
              </a:tr>
              <a:tr h="471209">
                <a:tc>
                  <a:txBody>
                    <a:bodyPr/>
                    <a:lstStyle/>
                    <a:p>
                      <a:pPr algn="ctr"/>
                      <a:r>
                        <a:rPr lang="en-US" sz="1600" b="1" u="none">
                          <a:solidFill>
                            <a:schemeClr val="tx2"/>
                          </a:solidFill>
                        </a:rPr>
                        <a:t>Data Input</a:t>
                      </a:r>
                    </a:p>
                  </a:txBody>
                  <a:tcPr anchor="ctr"/>
                </a:tc>
                <a:tc>
                  <a:txBody>
                    <a:bodyPr/>
                    <a:lstStyle/>
                    <a:p>
                      <a:pPr marL="285750" indent="-285750" algn="l">
                        <a:buFont typeface="Arial" panose="020B0604020202020204" pitchFamily="34" charset="0"/>
                        <a:buChar char="•"/>
                      </a:pPr>
                      <a:r>
                        <a:rPr lang="en-US" sz="1400">
                          <a:solidFill>
                            <a:schemeClr val="tx2"/>
                          </a:solidFill>
                        </a:rPr>
                        <a:t>6HA Netload Forecast Error </a:t>
                      </a:r>
                      <a:r>
                        <a:rPr lang="en-US" sz="1400" i="1">
                          <a:solidFill>
                            <a:schemeClr val="tx2"/>
                          </a:solidFill>
                        </a:rPr>
                        <a:t>(3-yr)</a:t>
                      </a:r>
                    </a:p>
                  </a:txBody>
                  <a:tcPr anchor="ctr"/>
                </a:tc>
                <a:extLst>
                  <a:ext uri="{0D108BD9-81ED-4DB2-BD59-A6C34878D82A}">
                    <a16:rowId xmlns:a16="http://schemas.microsoft.com/office/drawing/2014/main" val="475780074"/>
                  </a:ext>
                </a:extLst>
              </a:tr>
              <a:tr h="1247318">
                <a:tc>
                  <a:txBody>
                    <a:bodyPr/>
                    <a:lstStyle/>
                    <a:p>
                      <a:pPr algn="ctr"/>
                      <a:r>
                        <a:rPr lang="en-US" sz="1600" b="1" u="none">
                          <a:solidFill>
                            <a:schemeClr val="tx2"/>
                          </a:solidFill>
                        </a:rPr>
                        <a:t>Calculation Method</a:t>
                      </a:r>
                    </a:p>
                  </a:txBody>
                  <a:tcPr anchor="ctr"/>
                </a:tc>
                <a:tc>
                  <a:txBody>
                    <a:bodyPr/>
                    <a:lstStyle/>
                    <a:p>
                      <a:pPr marL="285750" indent="-285750" algn="l">
                        <a:buFont typeface="Arial" panose="020B0604020202020204" pitchFamily="34" charset="0"/>
                        <a:buChar char="•"/>
                      </a:pPr>
                      <a:r>
                        <a:rPr lang="en-US" sz="1400">
                          <a:solidFill>
                            <a:schemeClr val="tx2"/>
                          </a:solidFill>
                        </a:rPr>
                        <a:t>68</a:t>
                      </a:r>
                      <a:r>
                        <a:rPr lang="en-US" sz="1400" baseline="30000">
                          <a:solidFill>
                            <a:schemeClr val="tx2"/>
                          </a:solidFill>
                        </a:rPr>
                        <a:t>th</a:t>
                      </a:r>
                      <a:r>
                        <a:rPr lang="en-US" sz="1400">
                          <a:solidFill>
                            <a:schemeClr val="tx2"/>
                          </a:solidFill>
                        </a:rPr>
                        <a:t> - 95</a:t>
                      </a:r>
                      <a:r>
                        <a:rPr lang="en-US" sz="1400" baseline="30000">
                          <a:solidFill>
                            <a:schemeClr val="tx2"/>
                          </a:solidFill>
                        </a:rPr>
                        <a:t>th</a:t>
                      </a:r>
                      <a:r>
                        <a:rPr lang="en-US" sz="1400">
                          <a:solidFill>
                            <a:schemeClr val="tx2"/>
                          </a:solidFill>
                        </a:rPr>
                        <a:t> percentile of for each 4-hr block per month </a:t>
                      </a:r>
                      <a:r>
                        <a:rPr lang="en-US" sz="1400" i="1">
                          <a:solidFill>
                            <a:schemeClr val="tx2"/>
                          </a:solidFill>
                        </a:rPr>
                        <a:t>(3-yr)</a:t>
                      </a:r>
                    </a:p>
                    <a:p>
                      <a:pPr marL="285750" indent="-285750" algn="l">
                        <a:buFont typeface="Arial" panose="020B0604020202020204" pitchFamily="34" charset="0"/>
                        <a:buChar char="•"/>
                      </a:pPr>
                      <a:r>
                        <a:rPr lang="en-US" sz="1400" i="0">
                          <a:solidFill>
                            <a:schemeClr val="tx2"/>
                          </a:solidFill>
                        </a:rPr>
                        <a:t>Calculate Netload Up Ramp Risk factor (75</a:t>
                      </a:r>
                      <a:r>
                        <a:rPr lang="en-US" sz="1400" i="0" baseline="30000">
                          <a:solidFill>
                            <a:schemeClr val="tx2"/>
                          </a:solidFill>
                        </a:rPr>
                        <a:t>th</a:t>
                      </a:r>
                      <a:r>
                        <a:rPr lang="en-US" sz="1400" i="0">
                          <a:solidFill>
                            <a:schemeClr val="tx2"/>
                          </a:solidFill>
                        </a:rPr>
                        <a:t>-95</a:t>
                      </a:r>
                      <a:r>
                        <a:rPr lang="en-US" sz="1400" i="0" baseline="30000">
                          <a:solidFill>
                            <a:schemeClr val="tx2"/>
                          </a:solidFill>
                        </a:rPr>
                        <a:t>th</a:t>
                      </a:r>
                      <a:r>
                        <a:rPr lang="en-US" sz="1400" i="0">
                          <a:solidFill>
                            <a:schemeClr val="tx2"/>
                          </a:solidFill>
                        </a:rPr>
                        <a:t> percentile)</a:t>
                      </a:r>
                    </a:p>
                    <a:p>
                      <a:pPr marL="285750" indent="-285750" algn="l">
                        <a:buFont typeface="Arial" panose="020B0604020202020204" pitchFamily="34" charset="0"/>
                        <a:buChar char="•"/>
                      </a:pPr>
                      <a:r>
                        <a:rPr lang="en-US" sz="1400" i="0">
                          <a:solidFill>
                            <a:schemeClr val="tx2"/>
                          </a:solidFill>
                        </a:rPr>
                        <a:t>Assign a coverage (68</a:t>
                      </a:r>
                      <a:r>
                        <a:rPr lang="en-US" sz="1400" i="0" baseline="30000">
                          <a:solidFill>
                            <a:schemeClr val="tx2"/>
                          </a:solidFill>
                        </a:rPr>
                        <a:t>th</a:t>
                      </a:r>
                      <a:r>
                        <a:rPr lang="en-US" sz="1400" i="0">
                          <a:solidFill>
                            <a:schemeClr val="tx2"/>
                          </a:solidFill>
                        </a:rPr>
                        <a:t>-95</a:t>
                      </a:r>
                      <a:r>
                        <a:rPr lang="en-US" sz="1400" i="0" baseline="30000">
                          <a:solidFill>
                            <a:schemeClr val="tx2"/>
                          </a:solidFill>
                        </a:rPr>
                        <a:t>th</a:t>
                      </a:r>
                      <a:r>
                        <a:rPr lang="en-US" sz="1400" i="0">
                          <a:solidFill>
                            <a:schemeClr val="tx2"/>
                          </a:solidFill>
                        </a:rPr>
                        <a:t> percentile) based in risk factor </a:t>
                      </a:r>
                    </a:p>
                  </a:txBody>
                  <a:tcPr anchor="ctr"/>
                </a:tc>
                <a:extLst>
                  <a:ext uri="{0D108BD9-81ED-4DB2-BD59-A6C34878D82A}">
                    <a16:rowId xmlns:a16="http://schemas.microsoft.com/office/drawing/2014/main" val="50280143"/>
                  </a:ext>
                </a:extLst>
              </a:tr>
              <a:tr h="1441346">
                <a:tc>
                  <a:txBody>
                    <a:bodyPr/>
                    <a:lstStyle/>
                    <a:p>
                      <a:pPr algn="ctr"/>
                      <a:r>
                        <a:rPr lang="en-US" sz="1600" b="1" u="none">
                          <a:solidFill>
                            <a:schemeClr val="tx2"/>
                          </a:solidFill>
                        </a:rPr>
                        <a:t>Wind and Solar Adjustment</a:t>
                      </a:r>
                    </a:p>
                  </a:txBody>
                  <a:tcPr anchor="ct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tx2"/>
                          </a:solidFill>
                        </a:rPr>
                        <a:t>GE Table- Increased wind/solar forecast error per 1,000 MW installed capacity increase </a:t>
                      </a:r>
                    </a:p>
                  </a:txBody>
                  <a:tcPr anchor="ctr"/>
                </a:tc>
                <a:extLst>
                  <a:ext uri="{0D108BD9-81ED-4DB2-BD59-A6C34878D82A}">
                    <a16:rowId xmlns:a16="http://schemas.microsoft.com/office/drawing/2014/main" val="3559946521"/>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a:solidFill>
                            <a:schemeClr val="tx2"/>
                          </a:solidFill>
                        </a:rPr>
                        <a:t>Forced Outages</a:t>
                      </a:r>
                    </a:p>
                  </a:txBody>
                  <a:tcPr anchor="ctr"/>
                </a:tc>
                <a:tc>
                  <a:txBody>
                    <a:bodyPr/>
                    <a:lstStyle/>
                    <a:p>
                      <a:pPr marL="285750" indent="-285750" algn="l">
                        <a:buFont typeface="Arial" panose="020B0604020202020204" pitchFamily="34" charset="0"/>
                        <a:buChar char="•"/>
                      </a:pPr>
                      <a:r>
                        <a:rPr lang="en-US" sz="1400">
                          <a:solidFill>
                            <a:schemeClr val="tx2"/>
                          </a:solidFill>
                        </a:rPr>
                        <a:t>Expected capacity needed to recover frequency following a supply-side trip (2-yr, 70</a:t>
                      </a:r>
                      <a:r>
                        <a:rPr lang="en-US" sz="1400" baseline="30000">
                          <a:solidFill>
                            <a:schemeClr val="tx2"/>
                          </a:solidFill>
                        </a:rPr>
                        <a:t>th</a:t>
                      </a:r>
                      <a:r>
                        <a:rPr lang="en-US" sz="1400">
                          <a:solidFill>
                            <a:schemeClr val="tx2"/>
                          </a:solidFill>
                        </a:rPr>
                        <a:t> percentile coverage)</a:t>
                      </a:r>
                      <a:endParaRPr lang="en-US" sz="1400" i="1">
                        <a:solidFill>
                          <a:schemeClr val="tx2"/>
                        </a:solidFill>
                      </a:endParaRPr>
                    </a:p>
                  </a:txBody>
                  <a:tcPr anchor="ctr"/>
                </a:tc>
                <a:extLst>
                  <a:ext uri="{0D108BD9-81ED-4DB2-BD59-A6C34878D82A}">
                    <a16:rowId xmlns:a16="http://schemas.microsoft.com/office/drawing/2014/main" val="3498371690"/>
                  </a:ext>
                </a:extLst>
              </a:tr>
              <a:tr h="66523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b="1" u="none">
                          <a:solidFill>
                            <a:schemeClr val="tx2"/>
                          </a:solidFill>
                        </a:rPr>
                        <a:t>Calculation</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a:solidFill>
                            <a:schemeClr val="tx2"/>
                          </a:solidFill>
                          <a:latin typeface="+mn-lt"/>
                          <a:ea typeface="+mn-ea"/>
                          <a:cs typeface="+mn-cs"/>
                        </a:rPr>
                        <a:t>Max(</a:t>
                      </a:r>
                      <a:r>
                        <a:rPr lang="en-US" sz="1400" kern="1200" err="1">
                          <a:solidFill>
                            <a:schemeClr val="tx2"/>
                          </a:solidFill>
                          <a:latin typeface="+mn-lt"/>
                          <a:ea typeface="+mn-ea"/>
                          <a:cs typeface="+mn-cs"/>
                        </a:rPr>
                        <a:t>NLFE+SolarAdjustment</a:t>
                      </a:r>
                      <a:r>
                        <a:rPr lang="en-US" sz="1400" kern="1200">
                          <a:solidFill>
                            <a:schemeClr val="tx2"/>
                          </a:solidFill>
                          <a:latin typeface="+mn-lt"/>
                          <a:ea typeface="+mn-ea"/>
                          <a:cs typeface="+mn-cs"/>
                        </a:rPr>
                        <a:t>, Frequency Recovery)</a:t>
                      </a:r>
                    </a:p>
                  </a:txBody>
                  <a:tcPr anchor="ctr"/>
                </a:tc>
                <a:extLst>
                  <a:ext uri="{0D108BD9-81ED-4DB2-BD59-A6C34878D82A}">
                    <a16:rowId xmlns:a16="http://schemas.microsoft.com/office/drawing/2014/main" val="3456362226"/>
                  </a:ext>
                </a:extLst>
              </a:tr>
            </a:tbl>
          </a:graphicData>
        </a:graphic>
      </p:graphicFrame>
    </p:spTree>
    <p:extLst>
      <p:ext uri="{BB962C8B-B14F-4D97-AF65-F5344CB8AC3E}">
        <p14:creationId xmlns:p14="http://schemas.microsoft.com/office/powerpoint/2010/main" val="361141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3957-E2E4-431F-22F2-1983F3E1A5D9}"/>
              </a:ext>
            </a:extLst>
          </p:cNvPr>
          <p:cNvSpPr>
            <a:spLocks noGrp="1"/>
          </p:cNvSpPr>
          <p:nvPr>
            <p:ph type="title"/>
          </p:nvPr>
        </p:nvSpPr>
        <p:spPr/>
        <p:txBody>
          <a:bodyPr/>
          <a:lstStyle/>
          <a:p>
            <a:r>
              <a:rPr lang="en-US"/>
              <a:t>Flow Diagram</a:t>
            </a:r>
          </a:p>
        </p:txBody>
      </p:sp>
      <p:sp>
        <p:nvSpPr>
          <p:cNvPr id="4" name="Slide Number Placeholder 3">
            <a:extLst>
              <a:ext uri="{FF2B5EF4-FFF2-40B4-BE49-F238E27FC236}">
                <a16:creationId xmlns:a16="http://schemas.microsoft.com/office/drawing/2014/main" id="{F84BD236-0ACA-E7E1-1B6D-BDDA24E7A3C8}"/>
              </a:ext>
            </a:extLst>
          </p:cNvPr>
          <p:cNvSpPr>
            <a:spLocks noGrp="1"/>
          </p:cNvSpPr>
          <p:nvPr>
            <p:ph type="sldNum" sz="quarter" idx="4"/>
          </p:nvPr>
        </p:nvSpPr>
        <p:spPr/>
        <p:txBody>
          <a:bodyPr/>
          <a:lstStyle/>
          <a:p>
            <a:fld id="{1D93BD3E-1E9A-4970-A6F7-E7AC52762E0C}" type="slidenum">
              <a:rPr lang="en-US" smtClean="0"/>
              <a:pPr/>
              <a:t>7</a:t>
            </a:fld>
            <a:endParaRPr lang="en-US"/>
          </a:p>
        </p:txBody>
      </p:sp>
      <p:pic>
        <p:nvPicPr>
          <p:cNvPr id="8" name="Picture 7">
            <a:extLst>
              <a:ext uri="{FF2B5EF4-FFF2-40B4-BE49-F238E27FC236}">
                <a16:creationId xmlns:a16="http://schemas.microsoft.com/office/drawing/2014/main" id="{7E9A1E69-604E-508D-335C-54AC6C631201}"/>
              </a:ext>
            </a:extLst>
          </p:cNvPr>
          <p:cNvPicPr>
            <a:picLocks noChangeAspect="1"/>
          </p:cNvPicPr>
          <p:nvPr/>
        </p:nvPicPr>
        <p:blipFill>
          <a:blip r:embed="rId2"/>
          <a:stretch>
            <a:fillRect/>
          </a:stretch>
        </p:blipFill>
        <p:spPr>
          <a:xfrm>
            <a:off x="19050" y="557212"/>
            <a:ext cx="9105900" cy="5743575"/>
          </a:xfrm>
          <a:prstGeom prst="rect">
            <a:avLst/>
          </a:prstGeom>
        </p:spPr>
      </p:pic>
    </p:spTree>
    <p:extLst>
      <p:ext uri="{BB962C8B-B14F-4D97-AF65-F5344CB8AC3E}">
        <p14:creationId xmlns:p14="http://schemas.microsoft.com/office/powerpoint/2010/main" val="4029523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DB842-4DC4-4D87-BF1F-D8E9B3724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1CD061-3FC9-71F8-8984-CFC67070F883}"/>
              </a:ext>
            </a:extLst>
          </p:cNvPr>
          <p:cNvSpPr>
            <a:spLocks noGrp="1"/>
          </p:cNvSpPr>
          <p:nvPr>
            <p:ph type="title"/>
          </p:nvPr>
        </p:nvSpPr>
        <p:spPr>
          <a:xfrm>
            <a:off x="326088" y="193801"/>
            <a:ext cx="8458200" cy="518318"/>
          </a:xfrm>
        </p:spPr>
        <p:txBody>
          <a:bodyPr/>
          <a:lstStyle/>
          <a:p>
            <a:r>
              <a:rPr lang="en-US"/>
              <a:t>Optimization Workflow</a:t>
            </a:r>
          </a:p>
        </p:txBody>
      </p:sp>
      <p:sp>
        <p:nvSpPr>
          <p:cNvPr id="4" name="Slide Number Placeholder 3">
            <a:extLst>
              <a:ext uri="{FF2B5EF4-FFF2-40B4-BE49-F238E27FC236}">
                <a16:creationId xmlns:a16="http://schemas.microsoft.com/office/drawing/2014/main" id="{925088A6-E566-948C-9761-032DFC0C19BB}"/>
              </a:ext>
            </a:extLst>
          </p:cNvPr>
          <p:cNvSpPr>
            <a:spLocks noGrp="1"/>
          </p:cNvSpPr>
          <p:nvPr>
            <p:ph type="sldNum" sz="quarter" idx="4"/>
          </p:nvPr>
        </p:nvSpPr>
        <p:spPr>
          <a:xfrm>
            <a:off x="8517588" y="6553868"/>
            <a:ext cx="533400" cy="220662"/>
          </a:xfrm>
        </p:spPr>
        <p:txBody>
          <a:bodyPr/>
          <a:lstStyle/>
          <a:p>
            <a:fld id="{1D93BD3E-1E9A-4970-A6F7-E7AC52762E0C}" type="slidenum">
              <a:rPr lang="en-US" smtClean="0"/>
              <a:pPr/>
              <a:t>8</a:t>
            </a:fld>
            <a:endParaRPr lang="en-US"/>
          </a:p>
        </p:txBody>
      </p:sp>
      <p:grpSp>
        <p:nvGrpSpPr>
          <p:cNvPr id="22" name="Group 21">
            <a:extLst>
              <a:ext uri="{FF2B5EF4-FFF2-40B4-BE49-F238E27FC236}">
                <a16:creationId xmlns:a16="http://schemas.microsoft.com/office/drawing/2014/main" id="{7C8EAF22-407F-A1C4-00FE-95B0CB831F0F}"/>
              </a:ext>
            </a:extLst>
          </p:cNvPr>
          <p:cNvGrpSpPr/>
          <p:nvPr/>
        </p:nvGrpSpPr>
        <p:grpSpPr>
          <a:xfrm>
            <a:off x="261041" y="1882510"/>
            <a:ext cx="6100015" cy="3325028"/>
            <a:chOff x="261041" y="1292368"/>
            <a:chExt cx="6100015" cy="2977350"/>
          </a:xfrm>
        </p:grpSpPr>
        <p:sp>
          <p:nvSpPr>
            <p:cNvPr id="23" name="Freeform: Shape 22">
              <a:extLst>
                <a:ext uri="{FF2B5EF4-FFF2-40B4-BE49-F238E27FC236}">
                  <a16:creationId xmlns:a16="http://schemas.microsoft.com/office/drawing/2014/main" id="{D5FAE9A5-9C24-878D-4075-4808DB48487A}"/>
                </a:ext>
              </a:extLst>
            </p:cNvPr>
            <p:cNvSpPr/>
            <p:nvPr/>
          </p:nvSpPr>
          <p:spPr>
            <a:xfrm>
              <a:off x="261041" y="1873781"/>
              <a:ext cx="1644818" cy="1044517"/>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lvl="1" indent="-57150" algn="l" defTabSz="355600">
                <a:lnSpc>
                  <a:spcPct val="90000"/>
                </a:lnSpc>
                <a:spcBef>
                  <a:spcPct val="0"/>
                </a:spcBef>
                <a:spcAft>
                  <a:spcPct val="15000"/>
                </a:spcAft>
                <a:buChar char="•"/>
              </a:pPr>
              <a:r>
                <a:rPr lang="en-US" sz="1000" kern="1200"/>
                <a:t>To initiate the optimization process, set initial reserve values which are allocated to cover the identified net risk</a:t>
              </a:r>
            </a:p>
          </p:txBody>
        </p:sp>
        <p:sp>
          <p:nvSpPr>
            <p:cNvPr id="25" name="Freeform: Shape 24">
              <a:extLst>
                <a:ext uri="{FF2B5EF4-FFF2-40B4-BE49-F238E27FC236}">
                  <a16:creationId xmlns:a16="http://schemas.microsoft.com/office/drawing/2014/main" id="{61314E1F-834A-AD77-BDFF-3B7B6543786A}"/>
                </a:ext>
              </a:extLst>
            </p:cNvPr>
            <p:cNvSpPr/>
            <p:nvPr/>
          </p:nvSpPr>
          <p:spPr>
            <a:xfrm>
              <a:off x="326088" y="2636322"/>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lvl="0" indent="0" algn="ctr" defTabSz="577850">
                <a:lnSpc>
                  <a:spcPct val="90000"/>
                </a:lnSpc>
                <a:spcBef>
                  <a:spcPct val="0"/>
                </a:spcBef>
                <a:spcAft>
                  <a:spcPct val="35000"/>
                </a:spcAft>
                <a:buNone/>
              </a:pPr>
              <a:r>
                <a:rPr lang="en-US" sz="1300" kern="1200"/>
                <a:t>Initial Reserve</a:t>
              </a:r>
            </a:p>
          </p:txBody>
        </p:sp>
        <p:sp>
          <p:nvSpPr>
            <p:cNvPr id="26" name="Freeform: Shape 25">
              <a:extLst>
                <a:ext uri="{FF2B5EF4-FFF2-40B4-BE49-F238E27FC236}">
                  <a16:creationId xmlns:a16="http://schemas.microsoft.com/office/drawing/2014/main" id="{FA63A128-C02C-4DB6-E86E-2CB5DAEEDE23}"/>
                </a:ext>
              </a:extLst>
            </p:cNvPr>
            <p:cNvSpPr/>
            <p:nvPr/>
          </p:nvSpPr>
          <p:spPr>
            <a:xfrm>
              <a:off x="2158425" y="1575470"/>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337167" rIns="46460" bIns="46460" numCol="1" spcCol="1270" anchor="t" anchorCtr="0">
              <a:noAutofit/>
            </a:bodyPr>
            <a:lstStyle/>
            <a:p>
              <a:pPr marL="57150" lvl="1" indent="-57150" algn="l" defTabSz="355600">
                <a:lnSpc>
                  <a:spcPct val="90000"/>
                </a:lnSpc>
                <a:spcBef>
                  <a:spcPct val="0"/>
                </a:spcBef>
                <a:spcAft>
                  <a:spcPct val="15000"/>
                </a:spcAft>
                <a:buChar char="•"/>
              </a:pPr>
              <a:r>
                <a:rPr lang="en-US" sz="1000" kern="1200"/>
                <a:t>Using the current reserve values, the process identifies the hours with the highest number of violations.</a:t>
              </a:r>
            </a:p>
            <a:p>
              <a:pPr marL="57150" lvl="1" indent="-57150" algn="l" defTabSz="355600">
                <a:lnSpc>
                  <a:spcPct val="90000"/>
                </a:lnSpc>
                <a:spcBef>
                  <a:spcPct val="0"/>
                </a:spcBef>
                <a:spcAft>
                  <a:spcPct val="15000"/>
                </a:spcAft>
                <a:buChar char="•"/>
              </a:pPr>
              <a:r>
                <a:rPr lang="en-US" sz="1000" kern="1200"/>
                <a:t>If these reserve levels fail to meet the criteria, the process proceeds to the reserve adjustment phase.</a:t>
              </a:r>
            </a:p>
          </p:txBody>
        </p:sp>
        <p:sp>
          <p:nvSpPr>
            <p:cNvPr id="28" name="Freeform: Shape 27">
              <a:extLst>
                <a:ext uri="{FF2B5EF4-FFF2-40B4-BE49-F238E27FC236}">
                  <a16:creationId xmlns:a16="http://schemas.microsoft.com/office/drawing/2014/main" id="{F002832D-60F6-2C73-D232-D5ED0CDDDE6A}"/>
                </a:ext>
              </a:extLst>
            </p:cNvPr>
            <p:cNvSpPr/>
            <p:nvPr/>
          </p:nvSpPr>
          <p:spPr>
            <a:xfrm>
              <a:off x="2349696" y="1292368"/>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lvl="0" indent="0" algn="ctr" defTabSz="577850">
                <a:lnSpc>
                  <a:spcPct val="90000"/>
                </a:lnSpc>
                <a:spcBef>
                  <a:spcPct val="0"/>
                </a:spcBef>
                <a:spcAft>
                  <a:spcPct val="35000"/>
                </a:spcAft>
                <a:buNone/>
              </a:pPr>
              <a:r>
                <a:rPr lang="en-US" sz="1300" kern="1200"/>
                <a:t>Analyze violations and Reliability Check </a:t>
              </a:r>
            </a:p>
          </p:txBody>
        </p:sp>
        <p:sp>
          <p:nvSpPr>
            <p:cNvPr id="29" name="Freeform: Shape 28">
              <a:extLst>
                <a:ext uri="{FF2B5EF4-FFF2-40B4-BE49-F238E27FC236}">
                  <a16:creationId xmlns:a16="http://schemas.microsoft.com/office/drawing/2014/main" id="{41DC422C-F5F4-359A-DD6E-824080E3FDF7}"/>
                </a:ext>
              </a:extLst>
            </p:cNvPr>
            <p:cNvSpPr/>
            <p:nvPr/>
          </p:nvSpPr>
          <p:spPr>
            <a:xfrm>
              <a:off x="4289145" y="2485555"/>
              <a:ext cx="1644818" cy="1485964"/>
            </a:xfrm>
            <a:custGeom>
              <a:avLst/>
              <a:gdLst>
                <a:gd name="connsiteX0" fmla="*/ 0 w 1644818"/>
                <a:gd name="connsiteY0" fmla="*/ 135663 h 1356631"/>
                <a:gd name="connsiteX1" fmla="*/ 135663 w 1644818"/>
                <a:gd name="connsiteY1" fmla="*/ 0 h 1356631"/>
                <a:gd name="connsiteX2" fmla="*/ 1509155 w 1644818"/>
                <a:gd name="connsiteY2" fmla="*/ 0 h 1356631"/>
                <a:gd name="connsiteX3" fmla="*/ 1644818 w 1644818"/>
                <a:gd name="connsiteY3" fmla="*/ 135663 h 1356631"/>
                <a:gd name="connsiteX4" fmla="*/ 1644818 w 1644818"/>
                <a:gd name="connsiteY4" fmla="*/ 1220968 h 1356631"/>
                <a:gd name="connsiteX5" fmla="*/ 1509155 w 1644818"/>
                <a:gd name="connsiteY5" fmla="*/ 1356631 h 1356631"/>
                <a:gd name="connsiteX6" fmla="*/ 135663 w 1644818"/>
                <a:gd name="connsiteY6" fmla="*/ 1356631 h 1356631"/>
                <a:gd name="connsiteX7" fmla="*/ 0 w 1644818"/>
                <a:gd name="connsiteY7" fmla="*/ 1220968 h 1356631"/>
                <a:gd name="connsiteX8" fmla="*/ 0 w 1644818"/>
                <a:gd name="connsiteY8" fmla="*/ 135663 h 135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818" h="1356631">
                  <a:moveTo>
                    <a:pt x="0" y="135663"/>
                  </a:moveTo>
                  <a:cubicBezTo>
                    <a:pt x="0" y="60738"/>
                    <a:pt x="60738" y="0"/>
                    <a:pt x="135663" y="0"/>
                  </a:cubicBezTo>
                  <a:lnTo>
                    <a:pt x="1509155" y="0"/>
                  </a:lnTo>
                  <a:cubicBezTo>
                    <a:pt x="1584080" y="0"/>
                    <a:pt x="1644818" y="60738"/>
                    <a:pt x="1644818" y="135663"/>
                  </a:cubicBezTo>
                  <a:lnTo>
                    <a:pt x="1644818" y="1220968"/>
                  </a:lnTo>
                  <a:cubicBezTo>
                    <a:pt x="1644818" y="1295893"/>
                    <a:pt x="1584080" y="1356631"/>
                    <a:pt x="1509155" y="1356631"/>
                  </a:cubicBezTo>
                  <a:lnTo>
                    <a:pt x="135663" y="1356631"/>
                  </a:lnTo>
                  <a:cubicBezTo>
                    <a:pt x="60738" y="1356631"/>
                    <a:pt x="0" y="1295893"/>
                    <a:pt x="0" y="1220968"/>
                  </a:cubicBezTo>
                  <a:lnTo>
                    <a:pt x="0" y="13566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6460" tIns="46460" rIns="46460" bIns="337167" numCol="1" spcCol="1270" anchor="t" anchorCtr="0">
              <a:noAutofit/>
            </a:bodyPr>
            <a:lstStyle/>
            <a:p>
              <a:pPr marL="57150" lvl="1" indent="-57150" algn="l" defTabSz="355600">
                <a:lnSpc>
                  <a:spcPct val="90000"/>
                </a:lnSpc>
                <a:spcBef>
                  <a:spcPct val="0"/>
                </a:spcBef>
                <a:spcAft>
                  <a:spcPct val="15000"/>
                </a:spcAft>
                <a:buChar char="•"/>
              </a:pPr>
              <a:r>
                <a:rPr lang="en-US" sz="1000" kern="1200"/>
                <a:t>If reliability falls short of the criteria, reserves are proportionally increased during the hours with the highest violation rates.</a:t>
              </a:r>
            </a:p>
            <a:p>
              <a:pPr marL="57150" lvl="1" indent="-57150" algn="l" defTabSz="355600">
                <a:lnSpc>
                  <a:spcPct val="90000"/>
                </a:lnSpc>
                <a:spcBef>
                  <a:spcPct val="0"/>
                </a:spcBef>
                <a:spcAft>
                  <a:spcPct val="15000"/>
                </a:spcAft>
                <a:buChar char="•"/>
              </a:pPr>
              <a:r>
                <a:rPr lang="en-US" sz="1000" kern="1200"/>
                <a:t>If reliability exceeds the criteria, the required reserve values are proportionally reduced.</a:t>
              </a:r>
            </a:p>
          </p:txBody>
        </p:sp>
        <p:sp>
          <p:nvSpPr>
            <p:cNvPr id="30" name="Freeform: Shape 29">
              <a:extLst>
                <a:ext uri="{FF2B5EF4-FFF2-40B4-BE49-F238E27FC236}">
                  <a16:creationId xmlns:a16="http://schemas.microsoft.com/office/drawing/2014/main" id="{000148B8-0CD8-D283-E318-FC35BBDDBF23}"/>
                </a:ext>
              </a:extLst>
            </p:cNvPr>
            <p:cNvSpPr/>
            <p:nvPr/>
          </p:nvSpPr>
          <p:spPr>
            <a:xfrm>
              <a:off x="4898995" y="3688305"/>
              <a:ext cx="1462061" cy="581413"/>
            </a:xfrm>
            <a:custGeom>
              <a:avLst/>
              <a:gdLst>
                <a:gd name="connsiteX0" fmla="*/ 0 w 1462061"/>
                <a:gd name="connsiteY0" fmla="*/ 58141 h 581413"/>
                <a:gd name="connsiteX1" fmla="*/ 58141 w 1462061"/>
                <a:gd name="connsiteY1" fmla="*/ 0 h 581413"/>
                <a:gd name="connsiteX2" fmla="*/ 1403920 w 1462061"/>
                <a:gd name="connsiteY2" fmla="*/ 0 h 581413"/>
                <a:gd name="connsiteX3" fmla="*/ 1462061 w 1462061"/>
                <a:gd name="connsiteY3" fmla="*/ 58141 h 581413"/>
                <a:gd name="connsiteX4" fmla="*/ 1462061 w 1462061"/>
                <a:gd name="connsiteY4" fmla="*/ 523272 h 581413"/>
                <a:gd name="connsiteX5" fmla="*/ 1403920 w 1462061"/>
                <a:gd name="connsiteY5" fmla="*/ 581413 h 581413"/>
                <a:gd name="connsiteX6" fmla="*/ 58141 w 1462061"/>
                <a:gd name="connsiteY6" fmla="*/ 581413 h 581413"/>
                <a:gd name="connsiteX7" fmla="*/ 0 w 1462061"/>
                <a:gd name="connsiteY7" fmla="*/ 523272 h 581413"/>
                <a:gd name="connsiteX8" fmla="*/ 0 w 1462061"/>
                <a:gd name="connsiteY8" fmla="*/ 58141 h 58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2061" h="581413">
                  <a:moveTo>
                    <a:pt x="0" y="58141"/>
                  </a:moveTo>
                  <a:cubicBezTo>
                    <a:pt x="0" y="26031"/>
                    <a:pt x="26031" y="0"/>
                    <a:pt x="58141" y="0"/>
                  </a:cubicBezTo>
                  <a:lnTo>
                    <a:pt x="1403920" y="0"/>
                  </a:lnTo>
                  <a:cubicBezTo>
                    <a:pt x="1436030" y="0"/>
                    <a:pt x="1462061" y="26031"/>
                    <a:pt x="1462061" y="58141"/>
                  </a:cubicBezTo>
                  <a:lnTo>
                    <a:pt x="1462061" y="523272"/>
                  </a:lnTo>
                  <a:cubicBezTo>
                    <a:pt x="1462061" y="555382"/>
                    <a:pt x="1436030" y="581413"/>
                    <a:pt x="1403920" y="581413"/>
                  </a:cubicBezTo>
                  <a:lnTo>
                    <a:pt x="58141" y="581413"/>
                  </a:lnTo>
                  <a:cubicBezTo>
                    <a:pt x="26031" y="581413"/>
                    <a:pt x="0" y="555382"/>
                    <a:pt x="0" y="523272"/>
                  </a:cubicBezTo>
                  <a:lnTo>
                    <a:pt x="0" y="5814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794" tIns="33539" rIns="41794" bIns="33539" numCol="1" spcCol="1270" anchor="ctr" anchorCtr="0">
              <a:noAutofit/>
            </a:bodyPr>
            <a:lstStyle/>
            <a:p>
              <a:pPr marL="0" lvl="0" indent="0" algn="ctr" defTabSz="577850">
                <a:lnSpc>
                  <a:spcPct val="90000"/>
                </a:lnSpc>
                <a:spcBef>
                  <a:spcPct val="0"/>
                </a:spcBef>
                <a:spcAft>
                  <a:spcPct val="35000"/>
                </a:spcAft>
                <a:buNone/>
              </a:pPr>
              <a:r>
                <a:rPr lang="en-US" sz="1300" kern="1200"/>
                <a:t>Reserve Adjustment </a:t>
              </a:r>
            </a:p>
          </p:txBody>
        </p:sp>
      </p:grpSp>
      <p:sp>
        <p:nvSpPr>
          <p:cNvPr id="10" name="TextBox 9">
            <a:extLst>
              <a:ext uri="{FF2B5EF4-FFF2-40B4-BE49-F238E27FC236}">
                <a16:creationId xmlns:a16="http://schemas.microsoft.com/office/drawing/2014/main" id="{2F4129DA-20F1-F16A-289A-F10C66320582}"/>
              </a:ext>
            </a:extLst>
          </p:cNvPr>
          <p:cNvSpPr txBox="1"/>
          <p:nvPr/>
        </p:nvSpPr>
        <p:spPr>
          <a:xfrm>
            <a:off x="3803243" y="2399149"/>
            <a:ext cx="3334431" cy="246221"/>
          </a:xfrm>
          <a:prstGeom prst="rect">
            <a:avLst/>
          </a:prstGeom>
          <a:noFill/>
        </p:spPr>
        <p:txBody>
          <a:bodyPr wrap="square" rtlCol="0">
            <a:spAutoFit/>
          </a:bodyPr>
          <a:lstStyle/>
          <a:p>
            <a:r>
              <a:rPr lang="en-US" sz="1000"/>
              <a:t>If Current Reliability does not meet Target Reliability</a:t>
            </a:r>
          </a:p>
        </p:txBody>
      </p:sp>
      <p:sp>
        <p:nvSpPr>
          <p:cNvPr id="12" name="TextBox 11">
            <a:extLst>
              <a:ext uri="{FF2B5EF4-FFF2-40B4-BE49-F238E27FC236}">
                <a16:creationId xmlns:a16="http://schemas.microsoft.com/office/drawing/2014/main" id="{D6A172CA-22D3-AF7D-77DD-24A6408E889D}"/>
              </a:ext>
            </a:extLst>
          </p:cNvPr>
          <p:cNvSpPr txBox="1"/>
          <p:nvPr/>
        </p:nvSpPr>
        <p:spPr>
          <a:xfrm>
            <a:off x="2496621" y="4346361"/>
            <a:ext cx="2024070" cy="553998"/>
          </a:xfrm>
          <a:prstGeom prst="rect">
            <a:avLst/>
          </a:prstGeom>
          <a:noFill/>
        </p:spPr>
        <p:txBody>
          <a:bodyPr wrap="square" rtlCol="0">
            <a:spAutoFit/>
          </a:bodyPr>
          <a:lstStyle/>
          <a:p>
            <a:r>
              <a:rPr lang="en-US" sz="1000"/>
              <a:t>Get New Violations and do Another round of reliability Check with adjusted reserves</a:t>
            </a:r>
          </a:p>
        </p:txBody>
      </p:sp>
      <p:sp>
        <p:nvSpPr>
          <p:cNvPr id="17" name="Rectangle 16">
            <a:extLst>
              <a:ext uri="{FF2B5EF4-FFF2-40B4-BE49-F238E27FC236}">
                <a16:creationId xmlns:a16="http://schemas.microsoft.com/office/drawing/2014/main" id="{0368F795-495B-789D-5741-09BBD092CC9C}"/>
              </a:ext>
            </a:extLst>
          </p:cNvPr>
          <p:cNvSpPr/>
          <p:nvPr/>
        </p:nvSpPr>
        <p:spPr>
          <a:xfrm>
            <a:off x="2685983" y="1256646"/>
            <a:ext cx="5568950" cy="4061778"/>
          </a:xfrm>
          <a:prstGeom prst="rect">
            <a:avLst/>
          </a:prstGeom>
          <a:noFill/>
          <a:ln w="57150"/>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18" name="Rectangle 17">
            <a:extLst>
              <a:ext uri="{FF2B5EF4-FFF2-40B4-BE49-F238E27FC236}">
                <a16:creationId xmlns:a16="http://schemas.microsoft.com/office/drawing/2014/main" id="{46D4C1CE-A215-C016-B690-8ADA7275DE93}"/>
              </a:ext>
            </a:extLst>
          </p:cNvPr>
          <p:cNvSpPr/>
          <p:nvPr/>
        </p:nvSpPr>
        <p:spPr>
          <a:xfrm>
            <a:off x="2000172" y="1241903"/>
            <a:ext cx="4864178" cy="4335285"/>
          </a:xfrm>
          <a:prstGeom prst="rect">
            <a:avLst/>
          </a:prstGeom>
          <a:noFill/>
          <a:ln w="38100">
            <a:solidFill>
              <a:srgbClr val="99FF99"/>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9" name="Arrow: Right 8">
            <a:extLst>
              <a:ext uri="{FF2B5EF4-FFF2-40B4-BE49-F238E27FC236}">
                <a16:creationId xmlns:a16="http://schemas.microsoft.com/office/drawing/2014/main" id="{6D9C1C4B-E555-899D-2641-49B6FB584B8E}"/>
              </a:ext>
            </a:extLst>
          </p:cNvPr>
          <p:cNvSpPr/>
          <p:nvPr/>
        </p:nvSpPr>
        <p:spPr>
          <a:xfrm>
            <a:off x="3811757" y="2057318"/>
            <a:ext cx="3542118" cy="243922"/>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grpSp>
        <p:nvGrpSpPr>
          <p:cNvPr id="13" name="Group 12">
            <a:extLst>
              <a:ext uri="{FF2B5EF4-FFF2-40B4-BE49-F238E27FC236}">
                <a16:creationId xmlns:a16="http://schemas.microsoft.com/office/drawing/2014/main" id="{E5302536-272F-5F09-953F-CA5405BE974D}"/>
              </a:ext>
            </a:extLst>
          </p:cNvPr>
          <p:cNvGrpSpPr/>
          <p:nvPr/>
        </p:nvGrpSpPr>
        <p:grpSpPr>
          <a:xfrm>
            <a:off x="7448781" y="1713530"/>
            <a:ext cx="1462061" cy="581413"/>
            <a:chOff x="4415789" y="2374101"/>
            <a:chExt cx="1462061" cy="581413"/>
          </a:xfrm>
        </p:grpSpPr>
        <p:sp>
          <p:nvSpPr>
            <p:cNvPr id="19" name="Rectangle: Rounded Corners 18">
              <a:extLst>
                <a:ext uri="{FF2B5EF4-FFF2-40B4-BE49-F238E27FC236}">
                  <a16:creationId xmlns:a16="http://schemas.microsoft.com/office/drawing/2014/main" id="{AE4FA394-C5A6-0F89-F6C1-C4DCCD367C2F}"/>
                </a:ext>
              </a:extLst>
            </p:cNvPr>
            <p:cNvSpPr/>
            <p:nvPr/>
          </p:nvSpPr>
          <p:spPr>
            <a:xfrm>
              <a:off x="4415789" y="2374101"/>
              <a:ext cx="1462061" cy="5814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0" name="Rectangle: Rounded Corners 4">
              <a:extLst>
                <a:ext uri="{FF2B5EF4-FFF2-40B4-BE49-F238E27FC236}">
                  <a16:creationId xmlns:a16="http://schemas.microsoft.com/office/drawing/2014/main" id="{AD241484-BE8B-DC56-08BB-09BF812B5918}"/>
                </a:ext>
              </a:extLst>
            </p:cNvPr>
            <p:cNvSpPr txBox="1"/>
            <p:nvPr/>
          </p:nvSpPr>
          <p:spPr>
            <a:xfrm>
              <a:off x="4432818" y="2391130"/>
              <a:ext cx="1428003" cy="5473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Reserve Requirements </a:t>
              </a:r>
            </a:p>
          </p:txBody>
        </p:sp>
      </p:grpSp>
      <p:sp>
        <p:nvSpPr>
          <p:cNvPr id="21" name="TextBox 20">
            <a:extLst>
              <a:ext uri="{FF2B5EF4-FFF2-40B4-BE49-F238E27FC236}">
                <a16:creationId xmlns:a16="http://schemas.microsoft.com/office/drawing/2014/main" id="{C466BF4A-661E-A9AD-9AF3-7F969B7CB6E8}"/>
              </a:ext>
            </a:extLst>
          </p:cNvPr>
          <p:cNvSpPr txBox="1"/>
          <p:nvPr/>
        </p:nvSpPr>
        <p:spPr>
          <a:xfrm>
            <a:off x="4204917" y="1839577"/>
            <a:ext cx="3037738" cy="246221"/>
          </a:xfrm>
          <a:prstGeom prst="rect">
            <a:avLst/>
          </a:prstGeom>
          <a:noFill/>
        </p:spPr>
        <p:txBody>
          <a:bodyPr wrap="square" rtlCol="0">
            <a:spAutoFit/>
          </a:bodyPr>
          <a:lstStyle/>
          <a:p>
            <a:r>
              <a:rPr lang="en-US" sz="1000"/>
              <a:t>If Current Reliability meets Target</a:t>
            </a:r>
          </a:p>
        </p:txBody>
      </p:sp>
      <p:sp>
        <p:nvSpPr>
          <p:cNvPr id="32" name="Arrow: Bent-Up 31">
            <a:extLst>
              <a:ext uri="{FF2B5EF4-FFF2-40B4-BE49-F238E27FC236}">
                <a16:creationId xmlns:a16="http://schemas.microsoft.com/office/drawing/2014/main" id="{29ABFA76-ED56-0356-F85D-68884EE60F44}"/>
              </a:ext>
            </a:extLst>
          </p:cNvPr>
          <p:cNvSpPr/>
          <p:nvPr/>
        </p:nvSpPr>
        <p:spPr>
          <a:xfrm flipV="1">
            <a:off x="3862052" y="2636578"/>
            <a:ext cx="1433848" cy="522315"/>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33" name="Arrow: Bent-Up 32">
            <a:extLst>
              <a:ext uri="{FF2B5EF4-FFF2-40B4-BE49-F238E27FC236}">
                <a16:creationId xmlns:a16="http://schemas.microsoft.com/office/drawing/2014/main" id="{288EEC3D-3589-CA16-2A56-140DFB367702}"/>
              </a:ext>
            </a:extLst>
          </p:cNvPr>
          <p:cNvSpPr/>
          <p:nvPr/>
        </p:nvSpPr>
        <p:spPr>
          <a:xfrm flipH="1">
            <a:off x="2938823" y="3884387"/>
            <a:ext cx="1305977" cy="447231"/>
          </a:xfrm>
          <a:prstGeom prst="bentUp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rtlCol="0" anchor="ctr"/>
          <a:lstStyle/>
          <a:p>
            <a:pPr algn="l"/>
            <a:endParaRPr lang="en-US"/>
          </a:p>
        </p:txBody>
      </p:sp>
      <p:sp>
        <p:nvSpPr>
          <p:cNvPr id="35" name="TextBox 34">
            <a:extLst>
              <a:ext uri="{FF2B5EF4-FFF2-40B4-BE49-F238E27FC236}">
                <a16:creationId xmlns:a16="http://schemas.microsoft.com/office/drawing/2014/main" id="{D02104D3-4286-B2B4-783F-5D4712A92BA1}"/>
              </a:ext>
            </a:extLst>
          </p:cNvPr>
          <p:cNvSpPr txBox="1"/>
          <p:nvPr/>
        </p:nvSpPr>
        <p:spPr>
          <a:xfrm>
            <a:off x="2156628" y="1286385"/>
            <a:ext cx="4770776" cy="276999"/>
          </a:xfrm>
          <a:prstGeom prst="rect">
            <a:avLst/>
          </a:prstGeom>
          <a:noFill/>
        </p:spPr>
        <p:txBody>
          <a:bodyPr wrap="square" rtlCol="0">
            <a:spAutoFit/>
          </a:bodyPr>
          <a:lstStyle/>
          <a:p>
            <a:pPr>
              <a:spcBef>
                <a:spcPct val="0"/>
              </a:spcBef>
            </a:pPr>
            <a:r>
              <a:rPr lang="en-US" sz="1200" b="1">
                <a:solidFill>
                  <a:schemeClr val="accent1"/>
                </a:solidFill>
                <a:latin typeface="+mj-lt"/>
                <a:ea typeface="+mj-ea"/>
                <a:cs typeface="+mj-cs"/>
              </a:rPr>
              <a:t>Iterative process - Least Reserves for Target Reliability</a:t>
            </a:r>
          </a:p>
        </p:txBody>
      </p:sp>
      <p:pic>
        <p:nvPicPr>
          <p:cNvPr id="5" name="Picture 4">
            <a:extLst>
              <a:ext uri="{FF2B5EF4-FFF2-40B4-BE49-F238E27FC236}">
                <a16:creationId xmlns:a16="http://schemas.microsoft.com/office/drawing/2014/main" id="{50368853-173D-C853-88FE-4D0F322A45E3}"/>
              </a:ext>
            </a:extLst>
          </p:cNvPr>
          <p:cNvPicPr>
            <a:picLocks noChangeAspect="1"/>
          </p:cNvPicPr>
          <p:nvPr/>
        </p:nvPicPr>
        <p:blipFill>
          <a:blip r:embed="rId3"/>
          <a:stretch>
            <a:fillRect/>
          </a:stretch>
        </p:blipFill>
        <p:spPr>
          <a:xfrm>
            <a:off x="6923288" y="2691488"/>
            <a:ext cx="2218425" cy="1925025"/>
          </a:xfrm>
          <a:prstGeom prst="rect">
            <a:avLst/>
          </a:prstGeom>
        </p:spPr>
      </p:pic>
    </p:spTree>
    <p:extLst>
      <p:ext uri="{BB962C8B-B14F-4D97-AF65-F5344CB8AC3E}">
        <p14:creationId xmlns:p14="http://schemas.microsoft.com/office/powerpoint/2010/main" val="2624411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07856-21A2-732F-8080-F5CC9507967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27D72EE-1B66-3495-AE72-9DFD975A4DB0}"/>
              </a:ext>
            </a:extLst>
          </p:cNvPr>
          <p:cNvSpPr>
            <a:spLocks noGrp="1"/>
          </p:cNvSpPr>
          <p:nvPr>
            <p:ph type="title"/>
          </p:nvPr>
        </p:nvSpPr>
        <p:spPr/>
        <p:txBody>
          <a:bodyPr lIns="91440" tIns="45720" rIns="91440" bIns="45720" anchor="t"/>
          <a:lstStyle/>
          <a:p>
            <a:r>
              <a:rPr lang="en-US" sz="2700"/>
              <a:t>Monte Carlo Resampling</a:t>
            </a:r>
            <a:endParaRPr lang="en-US"/>
          </a:p>
        </p:txBody>
      </p:sp>
      <p:sp>
        <p:nvSpPr>
          <p:cNvPr id="4" name="Slide Number Placeholder 3">
            <a:extLst>
              <a:ext uri="{FF2B5EF4-FFF2-40B4-BE49-F238E27FC236}">
                <a16:creationId xmlns:a16="http://schemas.microsoft.com/office/drawing/2014/main" id="{F5D5189F-EB08-A69C-DCA3-5E31E4424A00}"/>
              </a:ext>
            </a:extLst>
          </p:cNvPr>
          <p:cNvSpPr>
            <a:spLocks noGrp="1"/>
          </p:cNvSpPr>
          <p:nvPr>
            <p:ph type="sldNum" sz="quarter" idx="4"/>
          </p:nvPr>
        </p:nvSpPr>
        <p:spPr>
          <a:xfrm>
            <a:off x="8500485" y="6568084"/>
            <a:ext cx="533400" cy="220662"/>
          </a:xfrm>
        </p:spPr>
        <p:txBody>
          <a:bodyPr/>
          <a:lstStyle/>
          <a:p>
            <a:fld id="{1D93BD3E-1E9A-4970-A6F7-E7AC52762E0C}" type="slidenum">
              <a:rPr lang="en-US" smtClean="0"/>
              <a:pPr/>
              <a:t>9</a:t>
            </a:fld>
            <a:endParaRPr lang="en-US"/>
          </a:p>
        </p:txBody>
      </p:sp>
      <p:sp>
        <p:nvSpPr>
          <p:cNvPr id="3" name="TextBox 2">
            <a:extLst>
              <a:ext uri="{FF2B5EF4-FFF2-40B4-BE49-F238E27FC236}">
                <a16:creationId xmlns:a16="http://schemas.microsoft.com/office/drawing/2014/main" id="{6B81991A-13E4-43AC-D69C-F19D017B5A67}"/>
              </a:ext>
            </a:extLst>
          </p:cNvPr>
          <p:cNvSpPr txBox="1"/>
          <p:nvPr/>
        </p:nvSpPr>
        <p:spPr>
          <a:xfrm>
            <a:off x="266178" y="929174"/>
            <a:ext cx="8767707" cy="2862322"/>
          </a:xfrm>
          <a:prstGeom prst="rect">
            <a:avLst/>
          </a:prstGeom>
          <a:noFill/>
        </p:spPr>
        <p:txBody>
          <a:bodyPr wrap="square" lIns="91440" tIns="45720" rIns="91440" bIns="45720" rtlCol="0" anchor="t">
            <a:spAutoFit/>
          </a:bodyPr>
          <a:lstStyle/>
          <a:p>
            <a:pPr marL="285750" lvl="1" indent="-285750">
              <a:buFont typeface="Arial" panose="020B0604020202020204" pitchFamily="34" charset="0"/>
              <a:buChar char="•"/>
            </a:pPr>
            <a:r>
              <a:rPr lang="en-US">
                <a:solidFill>
                  <a:schemeClr val="tx2"/>
                </a:solidFill>
              </a:rPr>
              <a:t>Monte Carlo Resampling is a statistical technique for estimating distribution of a statistic (e.g. mean)</a:t>
            </a: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It resamples from original data with replacement and statistic is calculated using the resample </a:t>
            </a:r>
          </a:p>
          <a:p>
            <a:pPr marL="285750" lvl="1" indent="-285750">
              <a:buFont typeface="Arial" panose="020B0604020202020204" pitchFamily="34" charset="0"/>
              <a:buChar char="•"/>
            </a:pPr>
            <a:endParaRPr lang="en-US">
              <a:solidFill>
                <a:schemeClr val="tx2"/>
              </a:solidFill>
            </a:endParaRPr>
          </a:p>
          <a:p>
            <a:pPr marL="285750" lvl="1" indent="-285750">
              <a:buFont typeface="Arial" panose="020B0604020202020204" pitchFamily="34" charset="0"/>
              <a:buChar char="•"/>
            </a:pPr>
            <a:r>
              <a:rPr lang="en-US">
                <a:solidFill>
                  <a:schemeClr val="tx2"/>
                </a:solidFill>
              </a:rPr>
              <a:t>Distribution of the statistic is formed by the calculated statistics from the resamples</a:t>
            </a:r>
          </a:p>
          <a:p>
            <a:pPr marL="285750" lvl="1" indent="-285750">
              <a:buFont typeface="Wingdings" panose="05000000000000000000" pitchFamily="2" charset="2"/>
              <a:buChar char="§"/>
            </a:pPr>
            <a:endParaRPr lang="en-US">
              <a:solidFill>
                <a:schemeClr val="tx1">
                  <a:lumMod val="65000"/>
                  <a:lumOff val="35000"/>
                </a:schemeClr>
              </a:solidFill>
            </a:endParaRPr>
          </a:p>
          <a:p>
            <a:pPr marL="285750" lvl="1" indent="-285750">
              <a:buFont typeface="Wingdings" panose="05000000000000000000" pitchFamily="2" charset="2"/>
              <a:buChar char="§"/>
            </a:pPr>
            <a:endParaRPr lang="en-US">
              <a:solidFill>
                <a:schemeClr val="tx1">
                  <a:lumMod val="65000"/>
                  <a:lumOff val="35000"/>
                </a:schemeClr>
              </a:solidFill>
            </a:endParaRPr>
          </a:p>
        </p:txBody>
      </p:sp>
      <p:pic>
        <p:nvPicPr>
          <p:cNvPr id="10" name="Picture 9">
            <a:extLst>
              <a:ext uri="{FF2B5EF4-FFF2-40B4-BE49-F238E27FC236}">
                <a16:creationId xmlns:a16="http://schemas.microsoft.com/office/drawing/2014/main" id="{6297867A-0313-7448-C27C-DB29DA709DD8}"/>
              </a:ext>
            </a:extLst>
          </p:cNvPr>
          <p:cNvPicPr>
            <a:picLocks noChangeAspect="1"/>
          </p:cNvPicPr>
          <p:nvPr/>
        </p:nvPicPr>
        <p:blipFill>
          <a:blip r:embed="rId2"/>
          <a:stretch>
            <a:fillRect/>
          </a:stretch>
        </p:blipFill>
        <p:spPr>
          <a:xfrm>
            <a:off x="274618" y="3520141"/>
            <a:ext cx="8594764" cy="1454591"/>
          </a:xfrm>
          <a:prstGeom prst="rect">
            <a:avLst/>
          </a:prstGeom>
        </p:spPr>
      </p:pic>
      <p:sp>
        <p:nvSpPr>
          <p:cNvPr id="11" name="Oval 10">
            <a:extLst>
              <a:ext uri="{FF2B5EF4-FFF2-40B4-BE49-F238E27FC236}">
                <a16:creationId xmlns:a16="http://schemas.microsoft.com/office/drawing/2014/main" id="{89FAC064-A391-04A1-87F2-499A81A5F974}"/>
              </a:ext>
            </a:extLst>
          </p:cNvPr>
          <p:cNvSpPr/>
          <p:nvPr/>
        </p:nvSpPr>
        <p:spPr>
          <a:xfrm>
            <a:off x="2958354" y="4743442"/>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FF8CDCC-50DE-B156-DB15-09A9B4AF9BF4}"/>
              </a:ext>
            </a:extLst>
          </p:cNvPr>
          <p:cNvSpPr/>
          <p:nvPr/>
        </p:nvSpPr>
        <p:spPr>
          <a:xfrm>
            <a:off x="4735159" y="4627797"/>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A5240C-6B05-13C3-AEE8-F7CBE3432B81}"/>
              </a:ext>
            </a:extLst>
          </p:cNvPr>
          <p:cNvSpPr/>
          <p:nvPr/>
        </p:nvSpPr>
        <p:spPr>
          <a:xfrm>
            <a:off x="6660777" y="4737984"/>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1204B51-775A-E510-5BC4-A34CEEDCDE59}"/>
              </a:ext>
            </a:extLst>
          </p:cNvPr>
          <p:cNvSpPr/>
          <p:nvPr/>
        </p:nvSpPr>
        <p:spPr>
          <a:xfrm>
            <a:off x="8448368" y="4737983"/>
            <a:ext cx="548640" cy="462579"/>
          </a:xfrm>
          <a:prstGeom prst="ellipse">
            <a:avLst/>
          </a:prstGeom>
          <a:noFill/>
          <a:ln>
            <a:solidFill>
              <a:schemeClr val="accent4">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6C7913A-EED0-883F-F1F9-586F7F3B982D}"/>
              </a:ext>
            </a:extLst>
          </p:cNvPr>
          <p:cNvCxnSpPr>
            <a:cxnSpLocks/>
          </p:cNvCxnSpPr>
          <p:nvPr/>
        </p:nvCxnSpPr>
        <p:spPr>
          <a:xfrm>
            <a:off x="3426648" y="5138278"/>
            <a:ext cx="1183452" cy="8504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0FD5E65-236C-B2E9-D6DC-AFDE46CAAC1B}"/>
              </a:ext>
            </a:extLst>
          </p:cNvPr>
          <p:cNvCxnSpPr>
            <a:cxnSpLocks/>
          </p:cNvCxnSpPr>
          <p:nvPr/>
        </p:nvCxnSpPr>
        <p:spPr>
          <a:xfrm flipH="1">
            <a:off x="4872610" y="5090376"/>
            <a:ext cx="136869" cy="8579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C20DF03-3F12-C792-0027-A921AD7FF938}"/>
              </a:ext>
            </a:extLst>
          </p:cNvPr>
          <p:cNvCxnSpPr>
            <a:cxnSpLocks/>
          </p:cNvCxnSpPr>
          <p:nvPr/>
        </p:nvCxnSpPr>
        <p:spPr>
          <a:xfrm flipH="1">
            <a:off x="5195662" y="4969274"/>
            <a:ext cx="1465115" cy="91695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F9A51F2-6399-D5D3-CB32-F3EC74B58F10}"/>
              </a:ext>
            </a:extLst>
          </p:cNvPr>
          <p:cNvCxnSpPr>
            <a:cxnSpLocks/>
          </p:cNvCxnSpPr>
          <p:nvPr/>
        </p:nvCxnSpPr>
        <p:spPr>
          <a:xfrm flipH="1">
            <a:off x="5458172" y="5132819"/>
            <a:ext cx="3070542" cy="9358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AEFF91A-7F2D-8BBF-62F9-FE5CFF5806C7}"/>
              </a:ext>
            </a:extLst>
          </p:cNvPr>
          <p:cNvSpPr txBox="1"/>
          <p:nvPr/>
        </p:nvSpPr>
        <p:spPr>
          <a:xfrm>
            <a:off x="3894158" y="6001869"/>
            <a:ext cx="3399415" cy="646331"/>
          </a:xfrm>
          <a:prstGeom prst="rect">
            <a:avLst/>
          </a:prstGeom>
          <a:noFill/>
        </p:spPr>
        <p:txBody>
          <a:bodyPr wrap="square" rtlCol="0">
            <a:spAutoFit/>
          </a:bodyPr>
          <a:lstStyle/>
          <a:p>
            <a:pPr marL="0" lvl="1"/>
            <a:r>
              <a:rPr lang="en-US" b="1" i="1">
                <a:solidFill>
                  <a:schemeClr val="tx1">
                    <a:lumMod val="65000"/>
                    <a:lumOff val="35000"/>
                  </a:schemeClr>
                </a:solidFill>
              </a:rPr>
              <a:t>forms distribution of avg</a:t>
            </a:r>
            <a:endParaRPr lang="en-US" b="1" i="1">
              <a:solidFill>
                <a:schemeClr val="accent3">
                  <a:lumMod val="75000"/>
                </a:schemeClr>
              </a:solidFill>
            </a:endParaRPr>
          </a:p>
          <a:p>
            <a:pPr marL="285750" lvl="1" indent="-285750">
              <a:buFont typeface="Wingdings" panose="05000000000000000000" pitchFamily="2" charset="2"/>
              <a:buChar char="§"/>
            </a:pPr>
            <a:endParaRPr lang="en-US" b="1" i="1">
              <a:solidFill>
                <a:schemeClr val="tx1">
                  <a:lumMod val="65000"/>
                  <a:lumOff val="35000"/>
                </a:schemeClr>
              </a:solidFill>
            </a:endParaRPr>
          </a:p>
        </p:txBody>
      </p:sp>
    </p:spTree>
    <p:extLst>
      <p:ext uri="{BB962C8B-B14F-4D97-AF65-F5344CB8AC3E}">
        <p14:creationId xmlns:p14="http://schemas.microsoft.com/office/powerpoint/2010/main" val="2194551125"/>
      </p:ext>
    </p:extLst>
  </p:cSld>
  <p:clrMapOvr>
    <a:masterClrMapping/>
  </p:clrMapOvr>
</p:sld>
</file>

<file path=ppt/theme/theme1.xml><?xml version="1.0" encoding="utf-8"?>
<a:theme xmlns:a="http://schemas.openxmlformats.org/drawingml/2006/main" name="1_Custom Design">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defPPr algn="l">
          <a:defRPr/>
        </a:defP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a:style>
    </a:spDef>
  </a:objectDefaults>
  <a:extraClrSchemeLst/>
</a:theme>
</file>

<file path=ppt/theme/theme3.xml><?xml version="1.0" encoding="utf-8"?>
<a:theme xmlns:a="http://schemas.openxmlformats.org/drawingml/2006/main" name="1_Office Theme">
  <a:themeElements>
    <a:clrScheme name="ERCOT Identity v.2">
      <a:dk1>
        <a:sysClr val="windowText" lastClr="000000"/>
      </a:dk1>
      <a:lt1>
        <a:srgbClr val="FFFFFF"/>
      </a:lt1>
      <a:dk2>
        <a:srgbClr val="5B6770"/>
      </a:dk2>
      <a:lt2>
        <a:srgbClr val="FFFFFF"/>
      </a:lt2>
      <a:accent1>
        <a:srgbClr val="00AEC7"/>
      </a:accent1>
      <a:accent2>
        <a:srgbClr val="5B6770"/>
      </a:accent2>
      <a:accent3>
        <a:srgbClr val="26D07C"/>
      </a:accent3>
      <a:accent4>
        <a:srgbClr val="003865"/>
      </a:accent4>
      <a:accent5>
        <a:srgbClr val="685BC7"/>
      </a:accent5>
      <a:accent6>
        <a:srgbClr val="890C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defPPr algn="l">
          <a:defRPr/>
        </a:defP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4B222A271C874883CCF5AA671A2248" ma:contentTypeVersion="6" ma:contentTypeDescription="Create a new document." ma:contentTypeScope="" ma:versionID="e4537206932b333a91260878798d20fe">
  <xsd:schema xmlns:xsd="http://www.w3.org/2001/XMLSchema" xmlns:xs="http://www.w3.org/2001/XMLSchema" xmlns:p="http://schemas.microsoft.com/office/2006/metadata/properties" xmlns:ns2="5ecffb83-81dc-4a6e-958e-9bd7892b5bec" xmlns:ns3="65ba6488-6413-4dec-a148-541526ccc51b" targetNamespace="http://schemas.microsoft.com/office/2006/metadata/properties" ma:root="true" ma:fieldsID="09e33379055d574121efaf56fad30f99" ns2:_="" ns3:_="">
    <xsd:import namespace="5ecffb83-81dc-4a6e-958e-9bd7892b5bec"/>
    <xsd:import namespace="65ba6488-6413-4dec-a148-541526ccc51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ffb83-81dc-4a6e-958e-9bd7892b5be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5ba6488-6413-4dec-a148-541526ccc51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A68982-DD5D-44FD-B77F-4C531465FE54}">
  <ds:schemaRefs>
    <ds:schemaRef ds:uri="http://schemas.microsoft.com/sharepoint/v3/contenttype/forms"/>
  </ds:schemaRefs>
</ds:datastoreItem>
</file>

<file path=customXml/itemProps2.xml><?xml version="1.0" encoding="utf-8"?>
<ds:datastoreItem xmlns:ds="http://schemas.openxmlformats.org/officeDocument/2006/customXml" ds:itemID="{63C19F6F-698F-4BC8-A0A4-F1D9B79B3EBD}">
  <ds:schemaRefs>
    <ds:schemaRef ds:uri="5ecffb83-81dc-4a6e-958e-9bd7892b5bec"/>
    <ds:schemaRef ds:uri="65ba6488-6413-4dec-a148-541526ccc5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C0E9AA12-8AF9-4AA6-90FE-24669859CDF3}">
  <ds:schemaRefs>
    <ds:schemaRef ds:uri="5ecffb83-81dc-4a6e-958e-9bd7892b5bec"/>
    <ds:schemaRef ds:uri="65ba6488-6413-4dec-a148-541526ccc5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5138</Words>
  <Application>Microsoft Office PowerPoint</Application>
  <PresentationFormat>On-screen Show (4:3)</PresentationFormat>
  <Paragraphs>787</Paragraphs>
  <Slides>64</Slides>
  <Notes>14</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64</vt:i4>
      </vt:variant>
    </vt:vector>
  </HeadingPairs>
  <TitlesOfParts>
    <vt:vector size="76" baseType="lpstr">
      <vt:lpstr>Aptos</vt:lpstr>
      <vt:lpstr>Aptos Narrow</vt:lpstr>
      <vt:lpstr>Arial</vt:lpstr>
      <vt:lpstr>Calibri</vt:lpstr>
      <vt:lpstr>Cambria Math</vt:lpstr>
      <vt:lpstr>Franklin Gothic Medium</vt:lpstr>
      <vt:lpstr>Segoe UI</vt:lpstr>
      <vt:lpstr>Wingdings</vt:lpstr>
      <vt:lpstr>1_Custom Design</vt:lpstr>
      <vt:lpstr>Office Theme</vt:lpstr>
      <vt:lpstr>1_Office Theme</vt:lpstr>
      <vt:lpstr>Worksheet</vt:lpstr>
      <vt:lpstr>PowerPoint Presentation</vt:lpstr>
      <vt:lpstr>Background and Introduction</vt:lpstr>
      <vt:lpstr>PUC’s Ancillary Service Study: Summary</vt:lpstr>
      <vt:lpstr>PUC’s Findings Related To AS Methodology</vt:lpstr>
      <vt:lpstr>Recap: Full Statistical Analysis OPEN Questions</vt:lpstr>
      <vt:lpstr>Probabilistic Framework Overview (Recap)</vt:lpstr>
      <vt:lpstr>Flow Diagram</vt:lpstr>
      <vt:lpstr>Optimization Workflow</vt:lpstr>
      <vt:lpstr>Monte Carlo Resampling</vt:lpstr>
      <vt:lpstr>Monte Carlo Resampling (cont'd...)</vt:lpstr>
      <vt:lpstr>Monte Carlo Resampling for Data Boosting </vt:lpstr>
      <vt:lpstr>Impact of Load and Renewable Growth on Forecast Error Trends</vt:lpstr>
      <vt:lpstr>Impact of Load and Renewable Growth on Forecast Error Trends (cont’d)</vt:lpstr>
      <vt:lpstr>Outage Analysis</vt:lpstr>
      <vt:lpstr>ESR Energy Capability (New)</vt:lpstr>
      <vt:lpstr>Probabilistic Quantities and Sensitivities for ECRS and NSRS</vt:lpstr>
      <vt:lpstr>Upon completion of the iterative optimization process, the Total Reserves (ECRS + NSRS) are determined for each Month-Hour Combination</vt:lpstr>
      <vt:lpstr>Convergence Criteria</vt:lpstr>
      <vt:lpstr>Simplified Optimization Example – Identical Maximum Risk Across Two Hours </vt:lpstr>
      <vt:lpstr>Allocating the Individual ECRS and NSRS quantities from Total Reserves </vt:lpstr>
      <vt:lpstr>ECRS Share of (ECRS+NSRS): Comparison to 2025 Method for 2026</vt:lpstr>
      <vt:lpstr>Sensitivity Study – Risk Credits  </vt:lpstr>
      <vt:lpstr>ECRS – Case 1 vs Case 8 vs Statistical Approach</vt:lpstr>
      <vt:lpstr>NSRS – Case 1 vs Case 8 vs Statistical Approach</vt:lpstr>
      <vt:lpstr>ECRS+ NSRS – Case 1 vs Case 8 vs Statistical Approach</vt:lpstr>
      <vt:lpstr>1 in 10 Years vs 1 in 5 Years vs 1 in 1 Year Sensitivity</vt:lpstr>
      <vt:lpstr>PowerPoint Presentation</vt:lpstr>
      <vt:lpstr>Review of Regulation and RRS</vt:lpstr>
      <vt:lpstr>Regulation and RRS Methodologies</vt:lpstr>
      <vt:lpstr>PowerPoint Presentation</vt:lpstr>
      <vt:lpstr>Regulation Service Methodology</vt:lpstr>
      <vt:lpstr>Regulation Up/Down Methodology 2026</vt:lpstr>
      <vt:lpstr>Generation To Be Dispatched (GTBD)</vt:lpstr>
      <vt:lpstr>Recap – Dynamic PSRR Threshold in GTBD</vt:lpstr>
      <vt:lpstr>SCED Manual Offset and Reg-Up Exhaustion </vt:lpstr>
      <vt:lpstr>Regulation Exhaustion by Quarter - 2024</vt:lpstr>
      <vt:lpstr>Hourly Average Regulation Comparison</vt:lpstr>
      <vt:lpstr>Regulation Comparison January</vt:lpstr>
      <vt:lpstr>Regulation Comparison March</vt:lpstr>
      <vt:lpstr>Regulation Comparison May</vt:lpstr>
      <vt:lpstr>PowerPoint Presentation</vt:lpstr>
      <vt:lpstr>Responsive Reserve Service (RRS) Methodology</vt:lpstr>
      <vt:lpstr>2025 RRS Table</vt:lpstr>
      <vt:lpstr>Hourly Average RRS Comparison</vt:lpstr>
      <vt:lpstr>Total Inertia (2015 – 2025.06*)</vt:lpstr>
      <vt:lpstr>RRS Comparison January</vt:lpstr>
      <vt:lpstr>RRS Comparison March</vt:lpstr>
      <vt:lpstr>RRS Comparison May</vt:lpstr>
      <vt:lpstr>AS Study Timeline</vt:lpstr>
      <vt:lpstr>Questions</vt:lpstr>
      <vt:lpstr>Appendix</vt:lpstr>
      <vt:lpstr>Impact of Load and Renewable Growth on Forecast Error Trends (cont’d)</vt:lpstr>
      <vt:lpstr>Impact of Load and Renewable Growth on Forecast Error Trends (cont’d)</vt:lpstr>
      <vt:lpstr>Solar Adjustment Factors Derivation</vt:lpstr>
      <vt:lpstr>Solar Adjustment Net Error</vt:lpstr>
      <vt:lpstr>Outage Analysis</vt:lpstr>
      <vt:lpstr>Large Load Ramping vs Total Regulation Deployment </vt:lpstr>
      <vt:lpstr>NSFL Ramp by Frequency Bins</vt:lpstr>
      <vt:lpstr> Seasonal Average Inertia by Hour 2019-2025*</vt:lpstr>
      <vt:lpstr>2-Hour ESR Capability</vt:lpstr>
      <vt:lpstr>6-Hour ESR Capability</vt:lpstr>
      <vt:lpstr>8-Hour ESR Capability</vt:lpstr>
      <vt:lpstr>ECRS Methodology 2025</vt:lpstr>
      <vt:lpstr>NSRS Methodology 2025</vt:lpstr>
    </vt:vector>
  </TitlesOfParts>
  <Company>The Electric Reliability Council of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Hinojosa, Luis</cp:lastModifiedBy>
  <cp:revision>1</cp:revision>
  <cp:lastPrinted>2016-01-21T20:53:15Z</cp:lastPrinted>
  <dcterms:created xsi:type="dcterms:W3CDTF">2016-01-21T15:20:31Z</dcterms:created>
  <dcterms:modified xsi:type="dcterms:W3CDTF">2025-07-01T19:16:05Z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0x010100F64B222A271C874883CCF5AA671A2248</vt:lpwstr>
  </property>
  <property fmtid="{D5CDD505-2E9C-101B-9397-08002B2CF9AE}" pid="3" name="MSIP_Label_7084cbda-52b8-46fb-a7b7-cb5bd465ed85_Enabled">
    <vt:lpwstr>true</vt:lpwstr>
  </property>
  <property fmtid="{D5CDD505-2E9C-101B-9397-08002B2CF9AE}" pid="4" name="MSIP_Label_7084cbda-52b8-46fb-a7b7-cb5bd465ed85_Method">
    <vt:lpwstr>Standard</vt:lpwstr>
  </property>
  <property fmtid="{D5CDD505-2E9C-101B-9397-08002B2CF9AE}" pid="5" name="MSIP_Label_7084cbda-52b8-46fb-a7b7-cb5bd465ed85_Name">
    <vt:lpwstr>Internal</vt:lpwstr>
  </property>
  <property fmtid="{D5CDD505-2E9C-101B-9397-08002B2CF9AE}" pid="6" name="MSIP_Label_7084cbda-52b8-46fb-a7b7-cb5bd465ed85_SiteId">
    <vt:lpwstr>0afb747d-bff7-4596-a9fc-950ef9e0ec45</vt:lpwstr>
  </property>
  <property fmtid="{D5CDD505-2E9C-101B-9397-08002B2CF9AE}" pid="7" name="MSIP_Label_7084cbda-52b8-46fb-a7b7-cb5bd465ed85_ActionId">
    <vt:lpwstr>8e893081-9e59-45ed-bff1-dcbfb94c3465</vt:lpwstr>
  </property>
  <property fmtid="{D5CDD505-2E9C-101B-9397-08002B2CF9AE}" pid="8" name="MSIP_Label_7084cbda-52b8-46fb-a7b7-cb5bd465ed85_ContentBits">
    <vt:lpwstr>0</vt:lpwstr>
  </property>
  <property fmtid="{D5CDD505-2E9C-101B-9397-08002B2CF9AE}" pid="9" name="MSIP_Label_7084cbda-52b8-46fb-a7b7-cb5bd465ed85_Tag">
    <vt:lpwstr>10, 3, 0, 2</vt:lpwstr>
  </property>
  <property fmtid="{D5CDD505-2E9C-101B-9397-08002B2CF9AE}" pid="10" name="MSIP_Label_7084cbda-52b8-46fb-a7b7-cb5bd465ed85_SetDate">
    <vt:lpwstr>2025-07-01T15:19:07Z</vt:lpwstr>
  </property>
</Properties>
</file>