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56" r:id="rId3"/>
    <p:sldId id="309" r:id="rId4"/>
    <p:sldId id="257" r:id="rId5"/>
    <p:sldId id="277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1E6270-C19E-4953-9C53-02B00972FCA6}" v="11" dt="2025-06-30T20:24:48.5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ms Siddiqi" userId="8515217b9be739cd" providerId="LiveId" clId="{211E6270-C19E-4953-9C53-02B00972FCA6}"/>
    <pc:docChg chg="custSel modSld">
      <pc:chgData name="Shams Siddiqi" userId="8515217b9be739cd" providerId="LiveId" clId="{211E6270-C19E-4953-9C53-02B00972FCA6}" dt="2025-06-30T20:43:18.176" v="843" actId="113"/>
      <pc:docMkLst>
        <pc:docMk/>
      </pc:docMkLst>
      <pc:sldChg chg="modSp mod">
        <pc:chgData name="Shams Siddiqi" userId="8515217b9be739cd" providerId="LiveId" clId="{211E6270-C19E-4953-9C53-02B00972FCA6}" dt="2025-06-30T20:02:09.681" v="11" actId="20577"/>
        <pc:sldMkLst>
          <pc:docMk/>
          <pc:sldMk cId="0" sldId="256"/>
        </pc:sldMkLst>
        <pc:spChg chg="mod">
          <ac:chgData name="Shams Siddiqi" userId="8515217b9be739cd" providerId="LiveId" clId="{211E6270-C19E-4953-9C53-02B00972FCA6}" dt="2025-06-30T20:02:09.681" v="11" actId="20577"/>
          <ac:spMkLst>
            <pc:docMk/>
            <pc:sldMk cId="0" sldId="256"/>
            <ac:spMk id="5123" creationId="{C7D9CB89-A5E7-2DEB-9500-BCB4B5B2C918}"/>
          </ac:spMkLst>
        </pc:spChg>
      </pc:sldChg>
      <pc:sldChg chg="modSp mod">
        <pc:chgData name="Shams Siddiqi" userId="8515217b9be739cd" providerId="LiveId" clId="{211E6270-C19E-4953-9C53-02B00972FCA6}" dt="2025-06-30T20:43:18.176" v="843" actId="113"/>
        <pc:sldMkLst>
          <pc:docMk/>
          <pc:sldMk cId="0" sldId="257"/>
        </pc:sldMkLst>
        <pc:spChg chg="mod">
          <ac:chgData name="Shams Siddiqi" userId="8515217b9be739cd" providerId="LiveId" clId="{211E6270-C19E-4953-9C53-02B00972FCA6}" dt="2025-06-30T20:43:18.176" v="843" actId="113"/>
          <ac:spMkLst>
            <pc:docMk/>
            <pc:sldMk cId="0" sldId="257"/>
            <ac:spMk id="7172" creationId="{CBDD0A15-8697-F3F7-2928-DC91A550D935}"/>
          </ac:spMkLst>
        </pc:spChg>
      </pc:sldChg>
      <pc:sldChg chg="modSp mod">
        <pc:chgData name="Shams Siddiqi" userId="8515217b9be739cd" providerId="LiveId" clId="{211E6270-C19E-4953-9C53-02B00972FCA6}" dt="2025-06-30T20:11:58.507" v="119" actId="14100"/>
        <pc:sldMkLst>
          <pc:docMk/>
          <pc:sldMk cId="524628799" sldId="309"/>
        </pc:sldMkLst>
        <pc:spChg chg="mod">
          <ac:chgData name="Shams Siddiqi" userId="8515217b9be739cd" providerId="LiveId" clId="{211E6270-C19E-4953-9C53-02B00972FCA6}" dt="2025-06-30T20:11:58.507" v="119" actId="14100"/>
          <ac:spMkLst>
            <pc:docMk/>
            <pc:sldMk cId="524628799" sldId="309"/>
            <ac:spMk id="7172" creationId="{CBDD0A15-8697-F3F7-2928-DC91A550D935}"/>
          </ac:spMkLst>
        </pc:spChg>
      </pc:sldChg>
      <pc:sldChg chg="modSp mod">
        <pc:chgData name="Shams Siddiqi" userId="8515217b9be739cd" providerId="LiveId" clId="{211E6270-C19E-4953-9C53-02B00972FCA6}" dt="2025-06-30T20:32:43.894" v="751" actId="20577"/>
        <pc:sldMkLst>
          <pc:docMk/>
          <pc:sldMk cId="792981429" sldId="2777"/>
        </pc:sldMkLst>
        <pc:spChg chg="mod">
          <ac:chgData name="Shams Siddiqi" userId="8515217b9be739cd" providerId="LiveId" clId="{211E6270-C19E-4953-9C53-02B00972FCA6}" dt="2025-06-30T20:32:43.894" v="751" actId="20577"/>
          <ac:spMkLst>
            <pc:docMk/>
            <pc:sldMk cId="792981429" sldId="2777"/>
            <ac:spMk id="7172" creationId="{127051DA-7228-2D8F-76FB-A0D4BC0CA0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D1F07-766B-4D89-8EB4-F65EF0396711}" type="datetimeFigureOut">
              <a:rPr lang="en-US" smtClean="0"/>
              <a:t>6/30/2025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2341D-874C-4A1D-9ED4-2826F3EF8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3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CB16FF1B-4399-983B-361E-3D9B0CA56A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65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7A4CC2-972E-422F-A181-CA22F5ACFF9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65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AA1566C-9196-42FD-2576-A510A0D31B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83D9B45B-9AD9-87E4-504A-A2503B400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3F19C0C-95AB-5A44-BFDA-E1003B1558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65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B4FD8B-5861-4B27-9A32-DAC75CF1580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65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22E47E55-7DE2-78E9-251B-5A2CEA0BD7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EC6E823-B72B-4135-0DB9-0E3CCF37AB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572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3F19C0C-95AB-5A44-BFDA-E1003B1558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65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B4FD8B-5861-4B27-9A32-DAC75CF1580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65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22E47E55-7DE2-78E9-251B-5A2CEA0BD7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EC6E823-B72B-4135-0DB9-0E3CCF37AB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B2549F-B206-484D-8C71-33C6AF51BA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49031A29-FE5B-655E-E1B0-E790267CEC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65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B4FD8B-5861-4B27-9A32-DAC75CF1580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65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3A29FF6E-8750-0252-6F3C-3608411BD5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E1A83CD-895E-AF81-7793-0952D12BDA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32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id="{81032372-16AE-ACC6-A578-D8288433A948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3" name="Rectangle 8">
              <a:extLst>
                <a:ext uri="{FF2B5EF4-FFF2-40B4-BE49-F238E27FC236}">
                  <a16:creationId xmlns:a16="http://schemas.microsoft.com/office/drawing/2014/main" id="{91D54081-635C-9B33-0396-3762D5A519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42FF2906-9AC9-5F4D-FA11-1D160D2C998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F77B5340-617F-0D4C-BC3F-8721AE72A0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F358B3C-CB5B-A743-F97E-4D5B832AD1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706AA0-C53B-A3D3-6A18-87C112036D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4728FD55-7F1E-5BDA-E566-D90B91DDC9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45184-EA9E-4B8F-B6E9-C46E8C88E5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10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508658-941E-441E-9403-36DAF1CE09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3103C7-B752-8F95-0FB6-C531BD7B25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DB7E47-ADCE-C76D-673D-F21BAF6361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D48F1-874F-4D48-9D44-6EF8162E94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682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A2CB7B-26DB-3125-9C5F-F4F4EE5022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48AF3A-F1C6-B1E2-D201-32F90E93AF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D896A3-7E38-CFBB-7741-BC8DA18261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DF7AF-0BE2-4631-BF3C-2493582D8F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002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id="{DB99FF6E-D361-225B-3CE4-4CE498649B49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3" name="Rectangle 8">
              <a:extLst>
                <a:ext uri="{FF2B5EF4-FFF2-40B4-BE49-F238E27FC236}">
                  <a16:creationId xmlns:a16="http://schemas.microsoft.com/office/drawing/2014/main" id="{032FA8D9-3E80-0FD9-FF1D-0AD3DFEF716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1C3072CE-2B9C-3422-E54E-2C464464C6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C93891B3-466C-6799-3357-309A7460A5A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A333C98-C17A-B7A9-4FBA-16A2F3A2EB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1F33FD3-8C41-8F60-06C9-2B0232B847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D2BA2B3-CC4B-C62A-CD70-864E026EFA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8B4CA-97C4-46EC-A8C1-FB5CF2F75B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361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0A10A1-4D89-D8CF-7E7D-D80D762DE3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C071C6-F244-94BA-1F26-B3D1D2B08C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E74C9B-2B99-76A8-4EDE-45E3E72CCD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C6C6D-D1B0-41E2-A693-2B4EFFA729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028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59E537-2AFF-684C-E810-9420ED9E0D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835607-304B-B6D0-1E8A-13868D5338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AA5A25-923D-87FF-6E10-E3424D4E4F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27688-4574-4188-AB68-522406F112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571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8FFA6C-C4CF-A5BF-D42D-7BE60E1A92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40A973-3D4B-E333-5876-5A54AA99A9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2C8359-9510-7FBC-6161-DBB69C87A7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C9A59-7E23-4F1A-9B95-3A7C245E88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087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55336-E65B-351D-8859-5ED08262E2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DFE3D11-182B-A1F6-4CFF-905979E47A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268D248-C632-6473-F6B8-2CF3E1381A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D61C1-FE27-4F15-AB8E-BAA4A46D53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8502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2E298A4-8DF5-4ABD-400C-41D1FA5D2C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AF16613-A1F0-52DB-C79A-CFBB25A586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58605AB-FC4F-A615-621C-6C02775838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8BB86-547A-4F74-BC71-99622853DC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980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6D620AB-0A3B-405C-933D-CF0EECEF16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4D9092C-3F0A-B76E-E32B-74773B93CA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1E0A104-A5A0-AE71-8D47-5C274F8F64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6AF53-19F0-46F3-B51F-671CBC9194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634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46A62A-F028-2F79-C69A-FCE1824931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F7DC92-0657-527A-4E82-8488CA7FE0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244237-2060-2B4A-83E9-8C562BF9CB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76BDE-A82A-4FB4-86AF-AC6228E2D9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9967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1EDF81-2822-0FC5-4CC6-439FBBB24F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93D464-AD19-4B84-4320-56B83199AA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E0D023-12B2-2C2A-E56D-760F913323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07495-6CA8-455C-AA86-2CA30E8F13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98959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BA4F12-3B8E-D91A-A354-AA152A9969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839AE4-1288-9A12-8A22-BDA23D561B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D6011B-CE30-D875-C586-17A582DA35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64324-429F-4380-9599-10E8B8DE3F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039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DB1D76-101F-8CB1-4069-858021DC9F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62EA00-CA4D-ECEB-10AA-E3757AA0A8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F977E5-D307-F418-FC79-446770255A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6744F-C9D4-4160-86C5-83C178FF3A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1113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488B8D-BE2F-2E6E-8760-5650B1336D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8D132AA-8C57-2427-CEF0-2EEDC810DE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2915B1-4E7B-D24C-D5F8-5725CA4986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DE3CC-AFE0-4485-92F9-4450DB7455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070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64500B-1F4C-E74D-81B5-436D7FA3A9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7BE205-A2A7-0318-F0D4-23B748B53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0A3DC1-5C22-5224-73FE-1431013249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0A75A-FDAB-4645-B91F-52262F3CF6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250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5BE41F-D182-1B96-D7E8-CFB16F1097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CAE6D2-4B34-1B18-13FD-A55DFEB5B6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B01EB0-D5F5-3C59-FCFB-15AC0F530F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7A756-2F94-4E1B-8D4A-868B3A73C2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565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4BEDF6-192E-AF84-82E5-71C1B129FA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08BA227-B691-38A4-CD5F-ACA6EAE391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54DC5E6-CA18-BD9E-69A4-C7A9E3FA40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C52A3-C67D-42B1-849B-26C75C0EF3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28479D3-BF1E-9C86-AE27-BD49F70681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A3F6760-61CB-5AAC-2F42-5E8E4AFD91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4592FF6-8ABE-3190-24F6-4B62B555C2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91A47-4733-4BF8-AE92-40C102A452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1806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118F83B-8BE1-8459-EE21-A9A6280F7D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E0DED8F-645B-D7EF-C2EA-BC23DA971A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A6C68A9-C3CB-1D2D-30B6-1C437B37D8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4766C-BA96-43CC-9B3E-568D4A49FB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94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B63B44-1AA1-7EB0-F6C4-889E850D55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B86EFE-B925-2B11-4B36-683C70BA8E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F6E2BF-F27E-9166-660A-49A6D643A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2713B-BF7D-4B08-9051-827DA811C3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726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275BB4-88FF-2B81-A777-8E8CD62665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016C8D-E7A5-B400-7634-C78FBC620D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0F986F-CD37-EA4A-0716-F6AFD6BB2E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35EDF-AC1C-47E1-9757-865781CB76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5604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F2144E8-87A7-9C50-4AD1-55116F221C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D4A362-7198-5374-8784-AC976351D9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61E843A-2988-ECC6-225E-CB4F2607BA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B9F6B67-9C97-38DA-8D14-3739C95B1F7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3A0F1082-F394-A5F2-3D66-6975DC7DA8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2B994797-2001-495F-9BCA-53417F3604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9EF1896F-90CB-C2B7-7335-839295200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228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DEA914D7-5887-E825-A893-083FCD51C2C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10769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EE1AE0DA-0B5D-F335-8C3C-BF1BEA0FD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3048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6A12E8ED-E25C-A7D2-4FD6-1CD8A124D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304800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240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FF9B181-3F5A-82FE-D368-364F596EA9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0608E36-DCFD-6CF9-A57C-AE4735D65D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A8826507-1DE1-8A90-DE7C-2DE3A4B8EF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February 16, 2022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5C82B1C-CBC7-0C3D-2BDE-4F12768C94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7934B94C-DB3C-9CBC-6E34-199778B62D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FA1EAFF5-3EE6-49BE-A71D-C0DD9DD43B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2A295DCB-0E42-0CC6-AB9A-C09978881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228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C7F481F1-8727-D75E-5D44-193DB1FFCFD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10769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3BCB8FCE-61C3-CD47-16EC-1E58B3C21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3048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388B8A4D-3EF4-C9CB-6719-72A40CAA3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304800" cy="228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79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hams@crescentpower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281F659-9F7F-B534-EF7C-9153276C68B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22031" y="685800"/>
            <a:ext cx="11160369" cy="212725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NPRR1290 HEN Comments: Method for Determining LMPs when System Lambda is Capped that Avoids Uplift, Bad Price Signals, and Uncompensated Losses</a:t>
            </a:r>
            <a:endParaRPr lang="en-US" altLang="en-US" sz="4400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7D9CB89-A5E7-2DEB-9500-BCB4B5B2C91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87062" y="3270250"/>
            <a:ext cx="8238392" cy="2209800"/>
          </a:xfr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66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en-US" sz="3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Shams Siddiqi, Ph.D.</a:t>
            </a: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66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Hunt Energy Network (HEN)</a:t>
            </a: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66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(512) 619-3532</a:t>
            </a: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66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  <a:hlinkClick r:id="rId3"/>
              </a:rPr>
              <a:t>shams@crescentpower.net</a:t>
            </a:r>
            <a:endParaRPr kumimoji="0" lang="en-US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66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WMS Meeting</a:t>
            </a: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66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lang="en-US" altLang="en-US" sz="2000" dirty="0">
                <a:solidFill>
                  <a:srgbClr val="000000"/>
                </a:solidFill>
                <a:latin typeface="Verdana"/>
                <a:cs typeface="Arial"/>
              </a:rPr>
              <a:t>July 9</a:t>
            </a:r>
            <a:r>
              <a:rPr kumimoji="0" lang="en-US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Arial"/>
              </a:rPr>
              <a:t>, 2025</a:t>
            </a: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66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en-US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Arial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CAC49A-C988-372F-1E9B-78B568DDD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B8B4CA-97C4-46EC-A8C1-FB5CF2F75B4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03ACB901-C15F-6E9B-1074-C98B78D7C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06B5E4FF-491A-4C95-AD4E-9EB3943A4244}" type="slidenum">
              <a:rPr lang="en-US" altLang="en-US" sz="10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2</a:t>
            </a:fld>
            <a:endParaRPr lang="en-US" altLang="en-US" sz="1000">
              <a:solidFill>
                <a:srgbClr val="000000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DF3369F-C92E-3AED-4F86-0C3A5EC315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Problems with LMP-setting method implied in NPRR1290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BDD0A15-8697-F3F7-2928-DC91A550D9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17639"/>
            <a:ext cx="11356731" cy="4410074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600" dirty="0"/>
              <a:t>Even though not explicitly described in NPRR1290, the make-whole and uplift provisions imply that all LMPs are set by </a:t>
            </a:r>
            <a:r>
              <a:rPr lang="en-US" altLang="en-US" sz="1600" b="1" dirty="0"/>
              <a:t>subtracting (System Lambda-VOLL) from all original actual LMPs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600" dirty="0"/>
              <a:t>Price caps typically imply reducing prices that exceed some threshold (in this case VOLL) </a:t>
            </a:r>
            <a:r>
              <a:rPr lang="en-US" altLang="en-US" sz="1600" b="1" dirty="0"/>
              <a:t>but not reducing all prices </a:t>
            </a:r>
            <a:r>
              <a:rPr lang="en-US" altLang="en-US" sz="1600" dirty="0"/>
              <a:t>throughout the system</a:t>
            </a:r>
            <a:r>
              <a:rPr lang="en-US" altLang="en-US" sz="1600" b="1" dirty="0"/>
              <a:t>-even prices far below VOLL</a:t>
            </a:r>
            <a:r>
              <a:rPr lang="en-US" altLang="en-US" sz="1600" dirty="0"/>
              <a:t>–by potentially large amounts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600" dirty="0"/>
              <a:t>Example shows the bad price signals, inconsistent congestion pricing, uplift, and losses caused by the implied method of setting LMPs when System Lambda is capped in NPRR1290: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dirty="0"/>
              <a:t>Say, for an interval, System Lambda (SL)=$6,000/MWh, LMP1=$200/MWh, LMP2=$4000/MWh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dirty="0"/>
              <a:t>Capping SL to $5,000/MWh implies LMP1=</a:t>
            </a:r>
            <a:r>
              <a:rPr lang="en-US" altLang="en-US" sz="1400" b="1" dirty="0"/>
              <a:t>-</a:t>
            </a:r>
            <a:r>
              <a:rPr lang="en-US" altLang="en-US" sz="1400" dirty="0"/>
              <a:t>$250/MWh (due to floor) and LMP2=$3000/MWh under NPRR1290 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b="1" dirty="0"/>
              <a:t>Terrible Price Signal</a:t>
            </a:r>
            <a:r>
              <a:rPr lang="en-US" altLang="en-US" sz="1400" dirty="0"/>
              <a:t>: instead of </a:t>
            </a:r>
            <a:r>
              <a:rPr lang="en-US" altLang="en-US" sz="1400" b="1" dirty="0"/>
              <a:t>$200/MWh </a:t>
            </a:r>
            <a:r>
              <a:rPr lang="en-US" altLang="en-US" sz="1400" dirty="0"/>
              <a:t>(which is a relative strong price), setting the price at </a:t>
            </a:r>
            <a:r>
              <a:rPr lang="en-US" altLang="en-US" sz="1400" b="1" dirty="0"/>
              <a:t>-$250/MWh </a:t>
            </a:r>
            <a:r>
              <a:rPr lang="en-US" altLang="en-US" sz="1400" dirty="0"/>
              <a:t>sends a bad price signal for operations and future resource investment and flexible load consumption decision.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b="1" dirty="0"/>
              <a:t>Unnecessary Uplift</a:t>
            </a:r>
            <a:r>
              <a:rPr lang="en-US" altLang="en-US" sz="1400" dirty="0"/>
              <a:t>: If 10,000MW of Resources offered at $200/MWh at location 1, then ERCOT must pay a </a:t>
            </a:r>
            <a:r>
              <a:rPr lang="en-US" altLang="en-US" sz="1400" b="1" dirty="0"/>
              <a:t>dispute-based emergency settlement </a:t>
            </a:r>
            <a:r>
              <a:rPr lang="en-US" altLang="en-US" sz="1400" dirty="0"/>
              <a:t>of 10,000*(200-(-250)) = </a:t>
            </a:r>
            <a:r>
              <a:rPr lang="en-US" altLang="en-US" sz="1400" b="1" dirty="0"/>
              <a:t>$4,500,000 </a:t>
            </a:r>
            <a:r>
              <a:rPr lang="en-US" altLang="en-US" sz="1400" dirty="0"/>
              <a:t>– an </a:t>
            </a:r>
            <a:r>
              <a:rPr lang="en-US" altLang="en-US" sz="1400" b="1" dirty="0" err="1"/>
              <a:t>unhedgeable</a:t>
            </a:r>
            <a:r>
              <a:rPr lang="en-US" altLang="en-US" sz="1400" dirty="0"/>
              <a:t> </a:t>
            </a:r>
            <a:r>
              <a:rPr lang="en-US" altLang="en-US" sz="1400" b="1" dirty="0"/>
              <a:t>huge uplift to Load </a:t>
            </a:r>
            <a:r>
              <a:rPr lang="en-US" altLang="en-US" sz="1400" dirty="0"/>
              <a:t>in one hour that can be avoided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b="1" dirty="0"/>
              <a:t>Uncompensated Losses</a:t>
            </a:r>
            <a:r>
              <a:rPr lang="en-US" altLang="en-US" sz="1400" dirty="0"/>
              <a:t>: If a Resource has 100MW LSL or a QSE purchased 100MW at location 1 (in DAM or Bilaterally), that Resource/QSE is charged $25,000 for this hour instead of receiving an expected payment of $20,000 – </a:t>
            </a:r>
            <a:r>
              <a:rPr lang="en-US" altLang="en-US" sz="1400" b="1" dirty="0"/>
              <a:t>a large uncompensated loss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b="1" dirty="0"/>
              <a:t>Inconsistent Congestion Pricing</a:t>
            </a:r>
            <a:r>
              <a:rPr lang="en-US" altLang="en-US" sz="1400" dirty="0"/>
              <a:t>: Congestion (basis) between 1 and 2 is $3000-(-$250)=</a:t>
            </a:r>
            <a:r>
              <a:rPr lang="en-US" altLang="en-US" sz="1400" b="1" dirty="0"/>
              <a:t>$3250 </a:t>
            </a:r>
            <a:r>
              <a:rPr lang="en-US" altLang="en-US" sz="1400" dirty="0"/>
              <a:t>instead of the actual $4000-$200=</a:t>
            </a:r>
            <a:r>
              <a:rPr lang="en-US" altLang="en-US" sz="1400" b="1" dirty="0"/>
              <a:t>$3800 </a:t>
            </a:r>
            <a:r>
              <a:rPr lang="en-US" altLang="en-US" sz="1400" dirty="0"/>
              <a:t>without capping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b="1" dirty="0"/>
              <a:t>Burden on ERCOT </a:t>
            </a:r>
            <a:r>
              <a:rPr lang="en-US" altLang="en-US" sz="1400" dirty="0"/>
              <a:t>Staff processing potentially large number of disputes every time SL exceeds VOLL.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dirty="0"/>
              <a:t>Although System Lambda exceeding VOLL happens infrequently, </a:t>
            </a:r>
            <a:r>
              <a:rPr lang="en-US" altLang="en-US" sz="1400" b="1" dirty="0"/>
              <a:t>appropriate pricing during such scarcity events is critically important to the success of the Energy-Only Market</a:t>
            </a:r>
          </a:p>
        </p:txBody>
      </p:sp>
    </p:spTree>
    <p:extLst>
      <p:ext uri="{BB962C8B-B14F-4D97-AF65-F5344CB8AC3E}">
        <p14:creationId xmlns:p14="http://schemas.microsoft.com/office/powerpoint/2010/main" val="524628799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03ACB901-C15F-6E9B-1074-C98B78D7C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06B5E4FF-491A-4C95-AD4E-9EB3943A4244}" type="slidenum">
              <a:rPr lang="en-US" altLang="en-US" sz="10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3</a:t>
            </a:fld>
            <a:endParaRPr lang="en-US" altLang="en-US" sz="1000" dirty="0">
              <a:solidFill>
                <a:srgbClr val="000000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ADF3369F-C92E-3AED-4F86-0C3A5EC315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HEN Method of Determining LMPs when System Lambda capped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BDD0A15-8697-F3F7-2928-DC91A550D9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28785"/>
            <a:ext cx="11277600" cy="4410074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600" b="1" dirty="0"/>
              <a:t>PUCT didn’t Order and Substantive Rules don’t require price cap </a:t>
            </a:r>
            <a:r>
              <a:rPr lang="en-US" altLang="en-US" sz="1600" dirty="0"/>
              <a:t>(only offer cap)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600" b="1" dirty="0"/>
              <a:t>Inappropriate setting of LMPs when System Lambda is capped creates serious price distortion, uplift costs to Load, and potential uncompensated losses from DAM and Bilateral positions, </a:t>
            </a:r>
            <a:r>
              <a:rPr lang="en-US" altLang="en-US" sz="1600" dirty="0"/>
              <a:t>that are not currently present and should be avoided at all costs under RTC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600" dirty="0"/>
              <a:t>HEN prefers not capping prices at all – likely requires PUCT direction - not likely soon given current load 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600" dirty="0"/>
              <a:t>To mitigate the significant adverse impacts of the implied method of setting LMPs in NPRR1290 when SL is capped, HEN provides the following method of determining LMPs that </a:t>
            </a:r>
            <a:r>
              <a:rPr lang="en-US" altLang="en-US" sz="1600" b="1" dirty="0"/>
              <a:t>only reduces prices above VOLL </a:t>
            </a:r>
            <a:r>
              <a:rPr lang="en-US" altLang="en-US" sz="1600" dirty="0"/>
              <a:t>by the same amount as System Lambda is reduced to not exceed VOLL.: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600" dirty="0"/>
              <a:t>Cap System Lambda (SL) at $5,000/MWh (as specified in the Protocols)</a:t>
            </a:r>
          </a:p>
          <a:p>
            <a:pPr marL="1146175" lvl="2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dirty="0"/>
              <a:t>E.g., if initial SL is $5,500/MWh prior to capping, final SL is reduced by $500/MWh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600" dirty="0"/>
              <a:t>For all Initial LMP&gt;$5,000/MWh, </a:t>
            </a:r>
            <a:r>
              <a:rPr lang="en-US" altLang="en-US" sz="1600" b="1" dirty="0"/>
              <a:t>Final LMP=Max($5,000, Initial LMP – SL Reduction)</a:t>
            </a:r>
          </a:p>
          <a:p>
            <a:pPr marL="1146175" lvl="2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dirty="0"/>
              <a:t>E.g., if initial LMP=$6,000/MWh, final LMP=$5,500/MWh; if initial LMP=$5,400/MWh, then final LMP=$5,000/MWh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600" dirty="0"/>
              <a:t>For all Initial LMP&lt;=$5,000/MWh, </a:t>
            </a:r>
            <a:r>
              <a:rPr lang="en-US" altLang="en-US" sz="1600" b="1" dirty="0"/>
              <a:t>Final LMP=Initial LMP </a:t>
            </a:r>
            <a:r>
              <a:rPr lang="en-US" altLang="en-US" sz="1600" dirty="0"/>
              <a:t>(i.e., these LMPs are unaltered)</a:t>
            </a:r>
          </a:p>
          <a:p>
            <a:pPr marL="1146175" lvl="2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400" dirty="0"/>
              <a:t>Generalized formula for all LMP = Min(Initial LMP, Max(VOLL, Initial LMP-Max(0,(SL-VOLL))))</a:t>
            </a:r>
          </a:p>
          <a:p>
            <a:pPr marL="746125" lvl="1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600" b="1" dirty="0"/>
              <a:t>No make whole </a:t>
            </a:r>
            <a:r>
              <a:rPr lang="en-US" altLang="en-US" sz="1600" dirty="0"/>
              <a:t>payment needed; thus, </a:t>
            </a:r>
            <a:r>
              <a:rPr lang="en-US" altLang="en-US" sz="1600" b="1" dirty="0"/>
              <a:t>no </a:t>
            </a:r>
            <a:r>
              <a:rPr lang="en-US" altLang="en-US" sz="1600" b="1" dirty="0" err="1"/>
              <a:t>unhedgeable</a:t>
            </a:r>
            <a:r>
              <a:rPr lang="en-US" altLang="en-US" sz="1600" b="1" dirty="0"/>
              <a:t> uplifted cost to Load</a:t>
            </a:r>
          </a:p>
          <a:p>
            <a:pPr marL="346075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600" dirty="0"/>
              <a:t>ERCOT was hopeful that HEN method may be implementable by go-live at 6/18/25 RTCBTF meeting</a:t>
            </a:r>
          </a:p>
          <a:p>
            <a:pPr marL="346075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600" dirty="0"/>
              <a:t>ERCOT later informed HEN of ERCOT’s discomfort in implementing these changes before go-live</a:t>
            </a:r>
          </a:p>
          <a:p>
            <a:pPr marL="346075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600" dirty="0"/>
              <a:t>As such, HEN latest comments propose a </a:t>
            </a:r>
            <a:r>
              <a:rPr lang="en-US" altLang="en-US" sz="1600" b="1" dirty="0"/>
              <a:t>Phase 2 implementation soon after go-live</a:t>
            </a:r>
            <a:r>
              <a:rPr lang="en-US" altLang="en-US" sz="1600" dirty="0"/>
              <a:t>.</a:t>
            </a:r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708210-3FD2-ECE1-23E2-9B78D71E3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E00ADA16-9C09-8297-1D05-5A6954DE5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p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fld id="{06B5E4FF-491A-4C95-AD4E-9EB3943A4244}" type="slidenum">
              <a:rPr lang="en-US" altLang="en-US" sz="10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t>4</a:t>
            </a:fld>
            <a:endParaRPr lang="en-US" altLang="en-US" sz="1000">
              <a:solidFill>
                <a:srgbClr val="000000"/>
              </a:solidFill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1F501CB5-EC30-7E95-2161-21B620195A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Benefits of HEN Changes to NPRR1290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27051DA-7228-2D8F-76FB-A0D4BC0CA0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599" y="1499121"/>
            <a:ext cx="11084170" cy="4410074"/>
          </a:xfrm>
        </p:spPr>
        <p:txBody>
          <a:bodyPr/>
          <a:lstStyle/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800" b="1" dirty="0"/>
              <a:t>Maintains critically important price signals </a:t>
            </a:r>
            <a:r>
              <a:rPr lang="en-US" altLang="en-US" sz="1800" dirty="0"/>
              <a:t>throughout the system and only reduces LMPs above VOLL by the same amount as System Lambda is reduced to not exceed VOLL. 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800" dirty="0"/>
              <a:t>Since no offer or bid can be greater than VOLL in RTM and DAM, </a:t>
            </a:r>
            <a:r>
              <a:rPr lang="en-US" altLang="en-US" sz="1800" b="1" dirty="0"/>
              <a:t>there are no QSEs/Resources that are harmed </a:t>
            </a:r>
            <a:r>
              <a:rPr lang="en-US" altLang="en-US" sz="1800" dirty="0"/>
              <a:t>(i.e., incurring actual losses) </a:t>
            </a:r>
            <a:r>
              <a:rPr lang="en-US" altLang="en-US" sz="1800" b="1" dirty="0"/>
              <a:t>by this method of LMP determination</a:t>
            </a:r>
            <a:endParaRPr lang="en-US" altLang="en-US" sz="1800" dirty="0"/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800" dirty="0"/>
              <a:t>Of course, RTM sales and Point-to-Point Obligations that sink at Settlement Points with LMPs lowered to VOLL or higher make less than unaltered prices (true with any price capping) – but likely still realize substantial profits. 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800" b="1" dirty="0"/>
              <a:t>Eliminates the ability to submit disputes </a:t>
            </a:r>
            <a:r>
              <a:rPr lang="en-US" altLang="en-US" sz="1800" dirty="0"/>
              <a:t>to recover costs related to SL capping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800" b="1" dirty="0"/>
              <a:t>Eliminates any uplift cost to Load </a:t>
            </a:r>
            <a:r>
              <a:rPr lang="en-US" altLang="en-US" sz="1800" dirty="0"/>
              <a:t>due to System Lambda capping.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800" b="1" dirty="0"/>
              <a:t>Eliminates uncompensated losses </a:t>
            </a:r>
            <a:r>
              <a:rPr lang="en-US" altLang="en-US" sz="1800" dirty="0"/>
              <a:t>incurred by QSEs with DAM and Bilateral positions that are adversely impacted by the method of setting of LMPs under NPRR1290.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800" b="1" dirty="0"/>
              <a:t>Eliminates burden on ERCOT </a:t>
            </a:r>
            <a:r>
              <a:rPr lang="en-US" altLang="en-US" sz="1800" dirty="0"/>
              <a:t>Staff processing potentially large number of disputes every time System Lambda exceeds VOLL.</a:t>
            </a:r>
          </a:p>
          <a:p>
            <a:pPr marL="346075" indent="-285750">
              <a:lnSpc>
                <a:spcPct val="95000"/>
              </a:lnSpc>
              <a:spcBef>
                <a:spcPct val="25000"/>
              </a:spcBef>
              <a:buClr>
                <a:schemeClr val="tx1"/>
              </a:buClr>
              <a:defRPr/>
            </a:pPr>
            <a:r>
              <a:rPr lang="en-US" altLang="en-US" sz="1600" dirty="0"/>
              <a:t>HEN’s far better method of setting LMPs should be given </a:t>
            </a:r>
            <a:r>
              <a:rPr lang="en-US" altLang="en-US" sz="1600" b="1" dirty="0"/>
              <a:t>high priority for implementation immediately after go-live</a:t>
            </a:r>
            <a:r>
              <a:rPr lang="en-US" alt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2981429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27206</TotalTime>
  <Words>959</Words>
  <Application>Microsoft Office PowerPoint</Application>
  <PresentationFormat>Widescreen</PresentationFormat>
  <Paragraphs>51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Garamond</vt:lpstr>
      <vt:lpstr>Times New Roman</vt:lpstr>
      <vt:lpstr>Verdana</vt:lpstr>
      <vt:lpstr>Wingdings</vt:lpstr>
      <vt:lpstr>Level</vt:lpstr>
      <vt:lpstr>1_Level</vt:lpstr>
      <vt:lpstr>NPRR1290 HEN Comments: Method for Determining LMPs when System Lambda is Capped that Avoids Uplift, Bad Price Signals, and Uncompensated Losses</vt:lpstr>
      <vt:lpstr>Problems with LMP-setting method implied in NPRR1290</vt:lpstr>
      <vt:lpstr>HEN Method of Determining LMPs when System Lambda capped</vt:lpstr>
      <vt:lpstr>Benefits of HEN Changes to NPRR1290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EAL design to Capture Exposure</dc:title>
  <dc:creator>Shams Siddiqi</dc:creator>
  <cp:lastModifiedBy>Shams Siddiqi</cp:lastModifiedBy>
  <cp:revision>13</cp:revision>
  <dcterms:created xsi:type="dcterms:W3CDTF">2023-04-26T18:07:51Z</dcterms:created>
  <dcterms:modified xsi:type="dcterms:W3CDTF">2025-06-30T20:43:27Z</dcterms:modified>
</cp:coreProperties>
</file>