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2"/>
  </p:notesMasterIdLst>
  <p:sldIdLst>
    <p:sldId id="256" r:id="rId4"/>
    <p:sldId id="273" r:id="rId5"/>
    <p:sldId id="275" r:id="rId6"/>
    <p:sldId id="276" r:id="rId7"/>
    <p:sldId id="282" r:id="rId8"/>
    <p:sldId id="284" r:id="rId9"/>
    <p:sldId id="285" r:id="rId10"/>
    <p:sldId id="281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13" autoAdjust="0"/>
  </p:normalViewPr>
  <p:slideViewPr>
    <p:cSldViewPr snapToGrid="0">
      <p:cViewPr varScale="1">
        <p:scale>
          <a:sx n="76" d="100"/>
          <a:sy n="76" d="100"/>
        </p:scale>
        <p:origin x="917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0D1443C-CE44-4172-AB8B-E82421BDF7A4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5C0B8DF-3FAF-497E-9097-12EEE8788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24732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3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687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16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93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6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C0B8DF-3FAF-497E-9097-12EEE8788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Tyler Springer</a:t>
            </a:r>
          </a:p>
          <a:p>
            <a:r>
              <a:rPr lang="en-US" dirty="0"/>
              <a:t>06/16/2025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119" y="1825625"/>
            <a:ext cx="11518986" cy="4351338"/>
          </a:xfrm>
        </p:spPr>
        <p:txBody>
          <a:bodyPr>
            <a:normAutofit/>
          </a:bodyPr>
          <a:lstStyle/>
          <a:p>
            <a:r>
              <a:rPr lang="en-US" dirty="0"/>
              <a:t>Freddy Garcia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Momentum"/>
              </a:rPr>
              <a:t>The unofficial ERCOT peak load for May 2025 was 78,392 MW, which was new demand record for the month of May. New peak was set on 5/23 at 17:00. The demand for May of 2024 was 77,138 MW.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Momentum"/>
              </a:rPr>
              <a:t>A new Solar generation record of 27,071 MW was set on May 12</a:t>
            </a:r>
            <a:r>
              <a:rPr lang="en-US" b="0" i="0" baseline="30000" dirty="0">
                <a:effectLst/>
                <a:latin typeface="Momentum"/>
              </a:rPr>
              <a:t>th</a:t>
            </a:r>
            <a:r>
              <a:rPr lang="en-US" b="0" i="0" dirty="0">
                <a:effectLst/>
                <a:latin typeface="Momentum"/>
              </a:rPr>
              <a:t> @ 10:38, with 52.6% penetration.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Momentum"/>
              </a:rPr>
              <a:t>A new Renewable generation record of 42,152 MW was set on May 24</a:t>
            </a:r>
            <a:r>
              <a:rPr lang="en-US" b="0" i="0" baseline="30000" dirty="0">
                <a:effectLst/>
                <a:latin typeface="Momentum"/>
              </a:rPr>
              <a:t>th</a:t>
            </a:r>
            <a:r>
              <a:rPr lang="en-US" b="0" i="0" dirty="0">
                <a:effectLst/>
                <a:latin typeface="Momentum"/>
              </a:rPr>
              <a:t>, with 60.9% penetration.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Momentum"/>
            </a:endParaRPr>
          </a:p>
          <a:p>
            <a:pPr lvl="1"/>
            <a:endParaRPr lang="en-US" b="0" i="0" dirty="0">
              <a:effectLst/>
              <a:latin typeface="Momentum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859" y="1634944"/>
            <a:ext cx="10515600" cy="435133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6/16 Talk with Texas, Reliability and Performance and Regional Risk Assessment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6/24 Talk with Texas, Modeling and Modeling Verification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7/16 TRE Workshop, Evolving Grid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</a:rPr>
              <a:t>6/16 NERC State of Reliability Report is being published </a:t>
            </a: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US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 1070 - </a:t>
            </a:r>
            <a:r>
              <a:rPr lang="en-US" sz="4400" b="1" dirty="0">
                <a:effectLst/>
              </a:rPr>
              <a:t>Planning Criteria for GTC Exit Solutions</a:t>
            </a:r>
            <a:endParaRPr lang="en-US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/>
              <a:t>Remains tabled.  </a:t>
            </a:r>
          </a:p>
          <a:p>
            <a:r>
              <a:rPr lang="en-US" dirty="0"/>
              <a:t>No updates today. </a:t>
            </a:r>
          </a:p>
        </p:txBody>
      </p:sp>
    </p:spTree>
    <p:extLst>
      <p:ext uri="{BB962C8B-B14F-4D97-AF65-F5344CB8AC3E}">
        <p14:creationId xmlns:p14="http://schemas.microsoft.com/office/powerpoint/2010/main" val="735206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BB829-9057-41D5-9389-6CCE4C4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NPRR 1278 – Establishing Advanced Grid Support Service as Ancillary Service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F668E-F004-4A4C-BB88-2F7D46A96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849"/>
            <a:ext cx="10515600" cy="3948113"/>
          </a:xfrm>
        </p:spPr>
        <p:txBody>
          <a:bodyPr>
            <a:normAutofit/>
          </a:bodyPr>
          <a:lstStyle/>
          <a:p>
            <a:r>
              <a:rPr lang="en-US" dirty="0"/>
              <a:t>OWG does not have a consensus or recommendations</a:t>
            </a:r>
          </a:p>
          <a:p>
            <a:r>
              <a:rPr lang="en-US" dirty="0"/>
              <a:t>OWG understands that WMS is also reviewing this NPRR and recognizes that the proposed changes </a:t>
            </a:r>
            <a:r>
              <a:rPr lang="en-US"/>
              <a:t>by the NPRR </a:t>
            </a:r>
            <a:r>
              <a:rPr lang="en-US" dirty="0"/>
              <a:t>better aligns with a WMS.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6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E1ADE-BF89-4660-8DA6-5B2093053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NOGRR272 </a:t>
            </a:r>
            <a:r>
              <a:rPr lang="en-US" b="1" dirty="0">
                <a:effectLst/>
                <a:ea typeface="Times New Roman" panose="02020603050405020304" pitchFamily="18" charset="0"/>
              </a:rPr>
              <a:t>Advanced Grid Support Requirements for Inverter-Based ESRs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FE03F-0C7A-4B7B-A1BF-C49EE3909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OWG does not have consensus on NOGRR272</a:t>
            </a:r>
          </a:p>
          <a:p>
            <a:r>
              <a:rPr lang="en-US" dirty="0"/>
              <a:t>OWG desires better clarification on the operational and performance requirements</a:t>
            </a:r>
          </a:p>
          <a:p>
            <a:r>
              <a:rPr lang="en-US" dirty="0"/>
              <a:t>ERCOT is expected to submit additional comments based on the discussion at OWG.</a:t>
            </a:r>
          </a:p>
          <a:p>
            <a:r>
              <a:rPr lang="en-US" dirty="0"/>
              <a:t>Comments filed by ERCOT will be presented at ROS for consideration</a:t>
            </a:r>
          </a:p>
        </p:txBody>
      </p:sp>
    </p:spTree>
    <p:extLst>
      <p:ext uri="{BB962C8B-B14F-4D97-AF65-F5344CB8AC3E}">
        <p14:creationId xmlns:p14="http://schemas.microsoft.com/office/powerpoint/2010/main" val="142920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61310-B892-43C7-86ED-05227450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NPRR1287 </a:t>
            </a:r>
            <a:r>
              <a:rPr lang="en-US" b="1" dirty="0">
                <a:effectLst/>
                <a:ea typeface="Times New Roman" panose="02020603050405020304" pitchFamily="18" charset="0"/>
              </a:rPr>
              <a:t>Revisions to Outage Coordination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55DAD-12EA-4350-A554-44DD2BE6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were reviewed at OWG</a:t>
            </a:r>
          </a:p>
          <a:p>
            <a:r>
              <a:rPr lang="en-US" dirty="0"/>
              <a:t>OWG agrees with the proposed timeline and allowing ERCOT to have discretion to approve outages</a:t>
            </a:r>
          </a:p>
          <a:p>
            <a:r>
              <a:rPr lang="en-US" dirty="0"/>
              <a:t>Recent LCRA comments were also reviewed.</a:t>
            </a:r>
          </a:p>
          <a:p>
            <a:r>
              <a:rPr lang="en-US" dirty="0"/>
              <a:t>ERCOT is expected to submits additional comments in response to LCRA’s comments.</a:t>
            </a:r>
          </a:p>
          <a:p>
            <a:r>
              <a:rPr lang="en-US" dirty="0"/>
              <a:t>Oncor recommends including comments that would allow outages to be approved for transmission projects that are critical for maintaining reliability</a:t>
            </a:r>
          </a:p>
        </p:txBody>
      </p:sp>
    </p:spTree>
    <p:extLst>
      <p:ext uri="{BB962C8B-B14F-4D97-AF65-F5344CB8AC3E}">
        <p14:creationId xmlns:p14="http://schemas.microsoft.com/office/powerpoint/2010/main" val="333513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C5C1-2A89-4FE3-A92B-7FF929157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ABA1-C071-446A-9B9B-3404EFFD8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None. </a:t>
            </a:r>
          </a:p>
        </p:txBody>
      </p:sp>
    </p:spTree>
    <p:extLst>
      <p:ext uri="{BB962C8B-B14F-4D97-AF65-F5344CB8AC3E}">
        <p14:creationId xmlns:p14="http://schemas.microsoft.com/office/powerpoint/2010/main" val="1538338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MTU5ODU8L1VzZXJOYW1lPjxEYXRlVGltZT4zLzEzLzIwMjQgNDo0MTowOSBQTTwvRGF0ZVRpbWU+PExhYmVsU3RyaW5nPkFFUCBQdWJsaWM8L0xhYmVsU3RyaW5nPjwvaXRlbT48L2xhYmVsSGlzdG9yeT4=</Value>
</WrappedLabelHistory>
</file>

<file path=customXml/itemProps1.xml><?xml version="1.0" encoding="utf-8"?>
<ds:datastoreItem xmlns:ds="http://schemas.openxmlformats.org/officeDocument/2006/customXml" ds:itemID="{7D0E9768-4E07-4096-8BF0-02E6CC063129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646B5928-8F0E-4F6E-B076-5F58C8BAAEA7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28696</TotalTime>
  <Words>325</Words>
  <Application>Microsoft Office PowerPoint</Application>
  <PresentationFormat>Widescreen</PresentationFormat>
  <Paragraphs>50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Momentum</vt:lpstr>
      <vt:lpstr>Office Theme</vt:lpstr>
      <vt:lpstr>Operations Working Group  </vt:lpstr>
      <vt:lpstr>ERCOT Updates and System Operation Report</vt:lpstr>
      <vt:lpstr>Texas Reliability Entity Report</vt:lpstr>
      <vt:lpstr>NPRR 1070 - Planning Criteria for GTC Exit Solutions</vt:lpstr>
      <vt:lpstr>NPRR 1278 – Establishing Advanced Grid Support Service as Ancillary Service</vt:lpstr>
      <vt:lpstr>NOGRR272 Advanced Grid Support Requirements for Inverter-Based ESRs</vt:lpstr>
      <vt:lpstr>NPRR1287 Revisions to Outage Coordination</vt:lpstr>
      <vt:lpstr>Other Business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Floyd</dc:creator>
  <cp:lastModifiedBy>Floyd, Rickey</cp:lastModifiedBy>
  <cp:revision>146</cp:revision>
  <cp:lastPrinted>2025-04-29T11:46:45Z</cp:lastPrinted>
  <dcterms:created xsi:type="dcterms:W3CDTF">2017-05-03T20:12:06Z</dcterms:created>
  <dcterms:modified xsi:type="dcterms:W3CDTF">2025-06-26T16:35:01Z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  <property fmtid="{D5CDD505-2E9C-101B-9397-08002B2CF9AE}" pid="4" name="docIndexRef">
    <vt:lpwstr>b8ce9577-bfda-4247-b1c0-df27a771fd16</vt:lpwstr>
  </property>
  <property fmtid="{D5CDD505-2E9C-101B-9397-08002B2CF9AE}" pid="5" name="bjClsUserRVM">
    <vt:lpwstr>[]</vt:lpwstr>
  </property>
  <property fmtid="{D5CDD505-2E9C-101B-9397-08002B2CF9AE}" pid="6" name="bjSaver">
    <vt:lpwstr>eKjbB4XF/I3lnhLAvyEhKj6Lb8jcG+mE</vt:lpwstr>
  </property>
  <property fmtid="{D5CDD505-2E9C-101B-9397-08002B2CF9AE}" pid="7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8" name="bjDocumentLabelXML-0">
    <vt:lpwstr>ames.com/2008/01/sie/internal/label"&gt;&lt;element uid="c5f8eb12-5b27-439d-aaa6-3402af626fa3" value="" /&gt;&lt;element uid="d14f5c36-f44a-4315-b438-005cfe8f069f" value="" /&gt;&lt;/sisl&gt;</vt:lpwstr>
  </property>
  <property fmtid="{D5CDD505-2E9C-101B-9397-08002B2CF9AE}" pid="9" name="bjDocumentSecurityLabel">
    <vt:lpwstr>AEP Public</vt:lpwstr>
  </property>
  <property fmtid="{D5CDD505-2E9C-101B-9397-08002B2CF9AE}" pid="10" name="MSIP_Label_5c34e43d-0b77-4b2c-b224-1b46981ccfdb_SiteId">
    <vt:lpwstr>15f3c881-6b03-4ff6-8559-77bf5177818f</vt:lpwstr>
  </property>
  <property fmtid="{D5CDD505-2E9C-101B-9397-08002B2CF9AE}" pid="11" name="MSIP_Label_5c34e43d-0b77-4b2c-b224-1b46981ccfdb_Name">
    <vt:lpwstr>AEP Public</vt:lpwstr>
  </property>
  <property fmtid="{D5CDD505-2E9C-101B-9397-08002B2CF9AE}" pid="12" name="MSIP_Label_5c34e43d-0b77-4b2c-b224-1b46981ccfdb_Enabled">
    <vt:lpwstr>true</vt:lpwstr>
  </property>
  <property fmtid="{D5CDD505-2E9C-101B-9397-08002B2CF9AE}" pid="13" name="bjLabelHistoryID">
    <vt:lpwstr>{646B5928-8F0E-4F6E-B076-5F58C8BAAEA7}</vt:lpwstr>
  </property>
</Properties>
</file>