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 id="2147483739" r:id="rId6"/>
  </p:sldMasterIdLst>
  <p:notesMasterIdLst>
    <p:notesMasterId r:id="rId11"/>
  </p:notesMasterIdLst>
  <p:handoutMasterIdLst>
    <p:handoutMasterId r:id="rId12"/>
  </p:handoutMasterIdLst>
  <p:sldIdLst>
    <p:sldId id="542" r:id="rId7"/>
    <p:sldId id="546" r:id="rId8"/>
    <p:sldId id="551" r:id="rId9"/>
    <p:sldId id="54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A0DE71-C4B8-F043-8EB5-06577EE23530}" name="House, Julie" initials="JH" userId="S::Julie.House@ercot.com::53802f93-f963-45df-8ea5-e9e239d3e1d6" providerId="AD"/>
  <p188:author id="{FAF841F7-8C07-BB5D-903B-88FBBF7ABABF}" name="Webster, Trudi" initials="TW" userId="S::Trudi.Webster@ercot.com::8d3e025b-0265-4fbd-b136-a7bc92c16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EF0"/>
    <a:srgbClr val="F5CBA6"/>
    <a:srgbClr val="E26800"/>
    <a:srgbClr val="9E170D"/>
    <a:srgbClr val="789DB4"/>
    <a:srgbClr val="366183"/>
    <a:srgbClr val="00AEC7"/>
    <a:srgbClr val="025763"/>
    <a:srgbClr val="208B9D"/>
    <a:srgbClr val="043E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58" autoAdjust="0"/>
  </p:normalViewPr>
  <p:slideViewPr>
    <p:cSldViewPr showGuides="1">
      <p:cViewPr varScale="1">
        <p:scale>
          <a:sx n="107" d="100"/>
          <a:sy n="107" d="100"/>
        </p:scale>
        <p:origin x="1734" y="31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Departments\Operations%20Support\OPS%20SUPPORT\Codes%20standards%20and%20reference%20materials\Annual%20DG%20Reports\2024%20DG%20Analysis\Final\ERCOT%20Estimated%20Total%20DG%20Growth%202015-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Departments\Operations%20Support\OPS%20SUPPORT\Codes%20standards%20and%20reference%20materials\SAWG\DGSolar_Forecasting_Tool_Moderate_2024_F2.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b="1" i="0" u="none" strike="noStrike" kern="1200" baseline="0">
                <a:solidFill>
                  <a:srgbClr val="44546A"/>
                </a:solidFill>
                <a:latin typeface="+mn-lt"/>
                <a:ea typeface="+mn-ea"/>
                <a:cs typeface="+mn-cs"/>
              </a:rPr>
              <a:t>ERCOT </a:t>
            </a:r>
            <a:r>
              <a:rPr lang="en-US" sz="1600" b="1" i="0" u="none" strike="noStrike" kern="1200" baseline="0" dirty="0">
                <a:solidFill>
                  <a:srgbClr val="44546A"/>
                </a:solidFill>
                <a:latin typeface="+mn-lt"/>
                <a:ea typeface="+mn-ea"/>
                <a:cs typeface="+mn-cs"/>
              </a:rPr>
              <a:t>Estimated </a:t>
            </a:r>
            <a:r>
              <a:rPr lang="en-US"/>
              <a:t>DG Growth (MW)</a:t>
            </a:r>
          </a:p>
          <a:p>
            <a:pPr>
              <a:defRPr/>
            </a:pPr>
            <a:r>
              <a:rPr lang="en-US"/>
              <a:t>2015-2024</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7.6601675585629483E-2"/>
          <c:y val="0.16689507150640168"/>
          <c:w val="0.90390076391229479"/>
          <c:h val="0.59429928983023661"/>
        </c:manualLayout>
      </c:layout>
      <c:barChart>
        <c:barDir val="col"/>
        <c:grouping val="clustered"/>
        <c:varyColors val="0"/>
        <c:ser>
          <c:idx val="0"/>
          <c:order val="0"/>
          <c:tx>
            <c:strRef>
              <c:f>'DG Summary 2015-2024'!$B$1</c:f>
              <c:strCache>
                <c:ptCount val="1"/>
                <c:pt idx="0">
                  <c:v>2015 TOTALS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2015-2024'!$B$2:$B$11</c:f>
              <c:numCache>
                <c:formatCode>0</c:formatCode>
                <c:ptCount val="10"/>
                <c:pt idx="0">
                  <c:v>93.31</c:v>
                </c:pt>
                <c:pt idx="1">
                  <c:v>242.8956</c:v>
                </c:pt>
                <c:pt idx="2">
                  <c:v>64.188999999999993</c:v>
                </c:pt>
                <c:pt idx="3">
                  <c:v>0</c:v>
                </c:pt>
                <c:pt idx="4">
                  <c:v>90.328000000000017</c:v>
                </c:pt>
                <c:pt idx="5">
                  <c:v>2.0787</c:v>
                </c:pt>
                <c:pt idx="6">
                  <c:v>1.6324999999999998</c:v>
                </c:pt>
                <c:pt idx="7">
                  <c:v>132.44192170000008</c:v>
                </c:pt>
                <c:pt idx="8">
                  <c:v>0</c:v>
                </c:pt>
                <c:pt idx="9">
                  <c:v>4.5841550000000009</c:v>
                </c:pt>
              </c:numCache>
            </c:numRef>
          </c:val>
          <c:extLst>
            <c:ext xmlns:c16="http://schemas.microsoft.com/office/drawing/2014/chart" uri="{C3380CC4-5D6E-409C-BE32-E72D297353CC}">
              <c16:uniqueId val="{00000000-B334-4DE0-9552-1E008FF9EBEC}"/>
            </c:ext>
          </c:extLst>
        </c:ser>
        <c:ser>
          <c:idx val="1"/>
          <c:order val="1"/>
          <c:tx>
            <c:strRef>
              <c:f>'DG Summary 2015-2024'!$C$1</c:f>
              <c:strCache>
                <c:ptCount val="1"/>
                <c:pt idx="0">
                  <c:v>2016 Totals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2015-2024'!$C$2:$C$11</c:f>
              <c:numCache>
                <c:formatCode>0</c:formatCode>
                <c:ptCount val="10"/>
                <c:pt idx="0">
                  <c:v>103.155</c:v>
                </c:pt>
                <c:pt idx="1">
                  <c:v>265.24560000000002</c:v>
                </c:pt>
                <c:pt idx="2">
                  <c:v>78.198999999999998</c:v>
                </c:pt>
                <c:pt idx="3">
                  <c:v>0</c:v>
                </c:pt>
                <c:pt idx="4">
                  <c:v>108.408</c:v>
                </c:pt>
                <c:pt idx="5">
                  <c:v>2.2786999999999997</c:v>
                </c:pt>
                <c:pt idx="6">
                  <c:v>4.1875</c:v>
                </c:pt>
                <c:pt idx="7">
                  <c:v>235.29248729999932</c:v>
                </c:pt>
                <c:pt idx="8">
                  <c:v>0</c:v>
                </c:pt>
                <c:pt idx="9">
                  <c:v>4.3834490000000006</c:v>
                </c:pt>
              </c:numCache>
            </c:numRef>
          </c:val>
          <c:extLst>
            <c:ext xmlns:c16="http://schemas.microsoft.com/office/drawing/2014/chart" uri="{C3380CC4-5D6E-409C-BE32-E72D297353CC}">
              <c16:uniqueId val="{00000001-B334-4DE0-9552-1E008FF9EBEC}"/>
            </c:ext>
          </c:extLst>
        </c:ser>
        <c:ser>
          <c:idx val="2"/>
          <c:order val="2"/>
          <c:tx>
            <c:strRef>
              <c:f>'DG Summary 2015-2024'!$D$1</c:f>
              <c:strCache>
                <c:ptCount val="1"/>
                <c:pt idx="0">
                  <c:v>2017 Totals</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2015-2024'!$D$2:$D$11</c:f>
              <c:numCache>
                <c:formatCode>General</c:formatCode>
                <c:ptCount val="10"/>
                <c:pt idx="0">
                  <c:v>160</c:v>
                </c:pt>
                <c:pt idx="1">
                  <c:v>280</c:v>
                </c:pt>
                <c:pt idx="2">
                  <c:v>90</c:v>
                </c:pt>
                <c:pt idx="3">
                  <c:v>2</c:v>
                </c:pt>
                <c:pt idx="4">
                  <c:v>120</c:v>
                </c:pt>
                <c:pt idx="5">
                  <c:v>10</c:v>
                </c:pt>
                <c:pt idx="6">
                  <c:v>10</c:v>
                </c:pt>
                <c:pt idx="7">
                  <c:v>360</c:v>
                </c:pt>
                <c:pt idx="8">
                  <c:v>0</c:v>
                </c:pt>
                <c:pt idx="9">
                  <c:v>20</c:v>
                </c:pt>
              </c:numCache>
            </c:numRef>
          </c:val>
          <c:extLst>
            <c:ext xmlns:c16="http://schemas.microsoft.com/office/drawing/2014/chart" uri="{C3380CC4-5D6E-409C-BE32-E72D297353CC}">
              <c16:uniqueId val="{00000002-B334-4DE0-9552-1E008FF9EBEC}"/>
            </c:ext>
          </c:extLst>
        </c:ser>
        <c:ser>
          <c:idx val="3"/>
          <c:order val="3"/>
          <c:tx>
            <c:strRef>
              <c:f>'DG Summary 2015-2024'!$E$1</c:f>
              <c:strCache>
                <c:ptCount val="1"/>
                <c:pt idx="0">
                  <c:v>2018 Totals</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2015-2024'!$E$2:$E$11</c:f>
              <c:numCache>
                <c:formatCode>General</c:formatCode>
                <c:ptCount val="10"/>
                <c:pt idx="0">
                  <c:v>230</c:v>
                </c:pt>
                <c:pt idx="1">
                  <c:v>280</c:v>
                </c:pt>
                <c:pt idx="2">
                  <c:v>220</c:v>
                </c:pt>
                <c:pt idx="3">
                  <c:v>2</c:v>
                </c:pt>
                <c:pt idx="4">
                  <c:v>130</c:v>
                </c:pt>
                <c:pt idx="5">
                  <c:v>10</c:v>
                </c:pt>
                <c:pt idx="6">
                  <c:v>10</c:v>
                </c:pt>
                <c:pt idx="7">
                  <c:v>500</c:v>
                </c:pt>
                <c:pt idx="8">
                  <c:v>0</c:v>
                </c:pt>
                <c:pt idx="9">
                  <c:v>20</c:v>
                </c:pt>
              </c:numCache>
            </c:numRef>
          </c:val>
          <c:extLst>
            <c:ext xmlns:c16="http://schemas.microsoft.com/office/drawing/2014/chart" uri="{C3380CC4-5D6E-409C-BE32-E72D297353CC}">
              <c16:uniqueId val="{00000003-B334-4DE0-9552-1E008FF9EBEC}"/>
            </c:ext>
          </c:extLst>
        </c:ser>
        <c:ser>
          <c:idx val="4"/>
          <c:order val="4"/>
          <c:tx>
            <c:strRef>
              <c:f>'DG Summary 2015-2024'!$F$1</c:f>
              <c:strCache>
                <c:ptCount val="1"/>
                <c:pt idx="0">
                  <c:v>2019 Totals</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2015-2024'!$F$2:$F$11</c:f>
              <c:numCache>
                <c:formatCode>General</c:formatCode>
                <c:ptCount val="10"/>
                <c:pt idx="0">
                  <c:v>260</c:v>
                </c:pt>
                <c:pt idx="1">
                  <c:v>350</c:v>
                </c:pt>
                <c:pt idx="2">
                  <c:v>260</c:v>
                </c:pt>
                <c:pt idx="3">
                  <c:v>2</c:v>
                </c:pt>
                <c:pt idx="4">
                  <c:v>120</c:v>
                </c:pt>
                <c:pt idx="5">
                  <c:v>10</c:v>
                </c:pt>
                <c:pt idx="6">
                  <c:v>10</c:v>
                </c:pt>
                <c:pt idx="7">
                  <c:v>710</c:v>
                </c:pt>
                <c:pt idx="8">
                  <c:v>0</c:v>
                </c:pt>
                <c:pt idx="9">
                  <c:v>20</c:v>
                </c:pt>
              </c:numCache>
            </c:numRef>
          </c:val>
          <c:extLst>
            <c:ext xmlns:c16="http://schemas.microsoft.com/office/drawing/2014/chart" uri="{C3380CC4-5D6E-409C-BE32-E72D297353CC}">
              <c16:uniqueId val="{00000004-B334-4DE0-9552-1E008FF9EBEC}"/>
            </c:ext>
          </c:extLst>
        </c:ser>
        <c:ser>
          <c:idx val="5"/>
          <c:order val="5"/>
          <c:tx>
            <c:strRef>
              <c:f>'DG Summary 2015-2024'!$G$1</c:f>
              <c:strCache>
                <c:ptCount val="1"/>
                <c:pt idx="0">
                  <c:v>2020 totals</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2015-2024'!$G$2:$G$11</c:f>
              <c:numCache>
                <c:formatCode>General</c:formatCode>
                <c:ptCount val="10"/>
                <c:pt idx="0">
                  <c:v>310</c:v>
                </c:pt>
                <c:pt idx="1">
                  <c:v>280</c:v>
                </c:pt>
                <c:pt idx="2">
                  <c:v>270</c:v>
                </c:pt>
                <c:pt idx="3">
                  <c:v>130</c:v>
                </c:pt>
                <c:pt idx="4">
                  <c:v>130</c:v>
                </c:pt>
                <c:pt idx="5">
                  <c:v>30</c:v>
                </c:pt>
                <c:pt idx="6">
                  <c:v>20</c:v>
                </c:pt>
                <c:pt idx="7">
                  <c:v>990</c:v>
                </c:pt>
                <c:pt idx="8">
                  <c:v>10</c:v>
                </c:pt>
                <c:pt idx="9">
                  <c:v>20</c:v>
                </c:pt>
              </c:numCache>
            </c:numRef>
          </c:val>
          <c:extLst>
            <c:ext xmlns:c16="http://schemas.microsoft.com/office/drawing/2014/chart" uri="{C3380CC4-5D6E-409C-BE32-E72D297353CC}">
              <c16:uniqueId val="{00000005-B334-4DE0-9552-1E008FF9EBEC}"/>
            </c:ext>
          </c:extLst>
        </c:ser>
        <c:ser>
          <c:idx val="6"/>
          <c:order val="6"/>
          <c:tx>
            <c:strRef>
              <c:f>'DG Summary 2015-2024'!$H$1</c:f>
              <c:strCache>
                <c:ptCount val="1"/>
                <c:pt idx="0">
                  <c:v>2021 totals</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2015-2024'!$H$2:$H$11</c:f>
              <c:numCache>
                <c:formatCode>General</c:formatCode>
                <c:ptCount val="10"/>
                <c:pt idx="0">
                  <c:v>410</c:v>
                </c:pt>
                <c:pt idx="1">
                  <c:v>290</c:v>
                </c:pt>
                <c:pt idx="2" formatCode="0">
                  <c:v>290</c:v>
                </c:pt>
                <c:pt idx="3">
                  <c:v>260</c:v>
                </c:pt>
                <c:pt idx="4">
                  <c:v>130</c:v>
                </c:pt>
                <c:pt idx="5">
                  <c:v>30</c:v>
                </c:pt>
                <c:pt idx="6">
                  <c:v>20</c:v>
                </c:pt>
                <c:pt idx="7">
                  <c:v>1440</c:v>
                </c:pt>
                <c:pt idx="8" formatCode="0">
                  <c:v>60</c:v>
                </c:pt>
                <c:pt idx="9">
                  <c:v>20</c:v>
                </c:pt>
              </c:numCache>
            </c:numRef>
          </c:val>
          <c:extLst>
            <c:ext xmlns:c16="http://schemas.microsoft.com/office/drawing/2014/chart" uri="{C3380CC4-5D6E-409C-BE32-E72D297353CC}">
              <c16:uniqueId val="{00000006-B334-4DE0-9552-1E008FF9EBEC}"/>
            </c:ext>
          </c:extLst>
        </c:ser>
        <c:ser>
          <c:idx val="7"/>
          <c:order val="7"/>
          <c:tx>
            <c:strRef>
              <c:f>'DG Summary 2015-2024'!$I$1</c:f>
              <c:strCache>
                <c:ptCount val="1"/>
                <c:pt idx="0">
                  <c:v>2022 totals</c:v>
                </c:pt>
              </c:strCache>
            </c:strRef>
          </c:tx>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2015-2024'!$I$2:$I$11</c:f>
              <c:numCache>
                <c:formatCode>General</c:formatCode>
                <c:ptCount val="10"/>
                <c:pt idx="0">
                  <c:v>460</c:v>
                </c:pt>
                <c:pt idx="1">
                  <c:v>290</c:v>
                </c:pt>
                <c:pt idx="2">
                  <c:v>290</c:v>
                </c:pt>
                <c:pt idx="3">
                  <c:v>390</c:v>
                </c:pt>
                <c:pt idx="4">
                  <c:v>130</c:v>
                </c:pt>
                <c:pt idx="5">
                  <c:v>30</c:v>
                </c:pt>
                <c:pt idx="6">
                  <c:v>20</c:v>
                </c:pt>
                <c:pt idx="7">
                  <c:v>2100</c:v>
                </c:pt>
                <c:pt idx="8">
                  <c:v>130</c:v>
                </c:pt>
                <c:pt idx="9">
                  <c:v>20</c:v>
                </c:pt>
              </c:numCache>
            </c:numRef>
          </c:val>
          <c:extLst>
            <c:ext xmlns:c16="http://schemas.microsoft.com/office/drawing/2014/chart" uri="{C3380CC4-5D6E-409C-BE32-E72D297353CC}">
              <c16:uniqueId val="{00000007-B334-4DE0-9552-1E008FF9EBEC}"/>
            </c:ext>
          </c:extLst>
        </c:ser>
        <c:ser>
          <c:idx val="8"/>
          <c:order val="8"/>
          <c:tx>
            <c:strRef>
              <c:f>'DG Summary 2015-2024'!$J$1</c:f>
              <c:strCache>
                <c:ptCount val="1"/>
                <c:pt idx="0">
                  <c:v>2023 totals</c:v>
                </c:pt>
              </c:strCache>
            </c:strRef>
          </c:tx>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2015-2024'!$J$2:$J$11</c:f>
              <c:numCache>
                <c:formatCode>General</c:formatCode>
                <c:ptCount val="10"/>
                <c:pt idx="0">
                  <c:v>480</c:v>
                </c:pt>
                <c:pt idx="1">
                  <c:v>310</c:v>
                </c:pt>
                <c:pt idx="2">
                  <c:v>300</c:v>
                </c:pt>
                <c:pt idx="3">
                  <c:v>540</c:v>
                </c:pt>
                <c:pt idx="4">
                  <c:v>130</c:v>
                </c:pt>
                <c:pt idx="5">
                  <c:v>39</c:v>
                </c:pt>
                <c:pt idx="6">
                  <c:v>20</c:v>
                </c:pt>
                <c:pt idx="7">
                  <c:v>2750</c:v>
                </c:pt>
                <c:pt idx="8">
                  <c:v>190</c:v>
                </c:pt>
                <c:pt idx="9">
                  <c:v>20</c:v>
                </c:pt>
              </c:numCache>
            </c:numRef>
          </c:val>
          <c:extLst>
            <c:ext xmlns:c16="http://schemas.microsoft.com/office/drawing/2014/chart" uri="{C3380CC4-5D6E-409C-BE32-E72D297353CC}">
              <c16:uniqueId val="{00000008-B334-4DE0-9552-1E008FF9EBEC}"/>
            </c:ext>
          </c:extLst>
        </c:ser>
        <c:ser>
          <c:idx val="9"/>
          <c:order val="9"/>
          <c:tx>
            <c:strRef>
              <c:f>'DG Summary 2015-2024'!$K$1</c:f>
              <c:strCache>
                <c:ptCount val="1"/>
                <c:pt idx="0">
                  <c:v>2024 totals</c:v>
                </c:pt>
              </c:strCache>
            </c:strRef>
          </c:tx>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c:spPr>
          <c:invertIfNegative val="0"/>
          <c:cat>
            <c:strRef>
              <c:f>'DG Summary 2015-2024'!$A$2:$A$11</c:f>
              <c:strCache>
                <c:ptCount val="10"/>
                <c:pt idx="0">
                  <c:v>Nat Gas MW &gt; 1 MW</c:v>
                </c:pt>
                <c:pt idx="1">
                  <c:v>Diesel/IC MW &gt; 1 MW</c:v>
                </c:pt>
                <c:pt idx="2">
                  <c:v>Solar MW &gt;1MW</c:v>
                </c:pt>
                <c:pt idx="3">
                  <c:v>Battery MW &gt;1MW</c:v>
                </c:pt>
                <c:pt idx="4">
                  <c:v>Other Renewable MW &gt;1MW</c:v>
                </c:pt>
                <c:pt idx="5">
                  <c:v>Nat Gas MW &lt; 1 MW</c:v>
                </c:pt>
                <c:pt idx="6">
                  <c:v>Diesel/IC MW &lt; 1 MW</c:v>
                </c:pt>
                <c:pt idx="7">
                  <c:v>Solar MW &lt;1MW</c:v>
                </c:pt>
                <c:pt idx="8">
                  <c:v>Battery MW &lt; 1 MW</c:v>
                </c:pt>
                <c:pt idx="9">
                  <c:v>Other Renewable MW &lt; 1 MW</c:v>
                </c:pt>
              </c:strCache>
            </c:strRef>
          </c:cat>
          <c:val>
            <c:numRef>
              <c:f>'DG Summary 2015-2024'!$K$2:$K$11</c:f>
              <c:numCache>
                <c:formatCode>General</c:formatCode>
                <c:ptCount val="10"/>
                <c:pt idx="0">
                  <c:v>560</c:v>
                </c:pt>
                <c:pt idx="1">
                  <c:v>310</c:v>
                </c:pt>
                <c:pt idx="2">
                  <c:v>320</c:v>
                </c:pt>
                <c:pt idx="3">
                  <c:v>1250</c:v>
                </c:pt>
                <c:pt idx="4">
                  <c:v>130</c:v>
                </c:pt>
                <c:pt idx="5">
                  <c:v>70</c:v>
                </c:pt>
                <c:pt idx="6">
                  <c:v>30</c:v>
                </c:pt>
                <c:pt idx="7">
                  <c:v>3110</c:v>
                </c:pt>
                <c:pt idx="8">
                  <c:v>290</c:v>
                </c:pt>
                <c:pt idx="9">
                  <c:v>20</c:v>
                </c:pt>
              </c:numCache>
            </c:numRef>
          </c:val>
          <c:extLst>
            <c:ext xmlns:c16="http://schemas.microsoft.com/office/drawing/2014/chart" uri="{C3380CC4-5D6E-409C-BE32-E72D297353CC}">
              <c16:uniqueId val="{00000009-B334-4DE0-9552-1E008FF9EBEC}"/>
            </c:ext>
          </c:extLst>
        </c:ser>
        <c:dLbls>
          <c:showLegendKey val="0"/>
          <c:showVal val="0"/>
          <c:showCatName val="0"/>
          <c:showSerName val="0"/>
          <c:showPercent val="0"/>
          <c:showBubbleSize val="0"/>
        </c:dLbls>
        <c:gapWidth val="100"/>
        <c:overlap val="-24"/>
        <c:axId val="1748627759"/>
        <c:axId val="1710785727"/>
      </c:barChart>
      <c:catAx>
        <c:axId val="1748627759"/>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crossAx val="1710785727"/>
        <c:crosses val="autoZero"/>
        <c:auto val="1"/>
        <c:lblAlgn val="ctr"/>
        <c:lblOffset val="100"/>
        <c:noMultiLvlLbl val="0"/>
      </c:catAx>
      <c:valAx>
        <c:axId val="1710785727"/>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2"/>
                    </a:solidFill>
                    <a:latin typeface="+mn-lt"/>
                    <a:ea typeface="+mn-ea"/>
                    <a:cs typeface="+mn-cs"/>
                  </a:defRPr>
                </a:pPr>
                <a:r>
                  <a:rPr lang="en-US" sz="1200"/>
                  <a:t>MW</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crossAx val="1748627759"/>
        <c:crosses val="autoZero"/>
        <c:crossBetween val="between"/>
      </c:valAx>
      <c:spPr>
        <a:noFill/>
        <a:ln>
          <a:noFill/>
        </a:ln>
        <a:effectLst/>
      </c:spPr>
    </c:plotArea>
    <c:legend>
      <c:legendPos val="b"/>
      <c:layout>
        <c:manualLayout>
          <c:xMode val="edge"/>
          <c:yMode val="edge"/>
          <c:x val="6.0400828129242454E-2"/>
          <c:y val="0.89290592175068006"/>
          <c:w val="0.86914087247714722"/>
          <c:h val="9.216870219154271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SODG 2010-2024</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'SODG 2010-2024'!$B$1</c:f>
              <c:strCache>
                <c:ptCount val="1"/>
                <c:pt idx="0">
                  <c:v>Renewable MW</c:v>
                </c:pt>
              </c:strCache>
            </c:strRef>
          </c:tx>
          <c:spPr>
            <a:solidFill>
              <a:schemeClr val="accent1"/>
            </a:solidFill>
            <a:ln>
              <a:noFill/>
            </a:ln>
            <a:effectLst/>
          </c:spPr>
          <c:invertIfNegative val="0"/>
          <c:cat>
            <c:numRef>
              <c:f>'SODG 2010-2024'!$A$2:$A$17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'SODG 2010-2024'!$B$2:$B$17</c:f>
              <c:numCache>
                <c:formatCode>General</c:formatCode>
                <c:ptCount val="16"/>
                <c:pt idx="0">
                  <c:v>67.66</c:v>
                </c:pt>
                <c:pt idx="1">
                  <c:v>87.32</c:v>
                </c:pt>
                <c:pt idx="2">
                  <c:v>93.72</c:v>
                </c:pt>
                <c:pt idx="3">
                  <c:v>133.07999999999998</c:v>
                </c:pt>
                <c:pt idx="4">
                  <c:v>133.07999999999998</c:v>
                </c:pt>
                <c:pt idx="5">
                  <c:v>143.07</c:v>
                </c:pt>
                <c:pt idx="6">
                  <c:v>156.15</c:v>
                </c:pt>
                <c:pt idx="7">
                  <c:v>170.72</c:v>
                </c:pt>
                <c:pt idx="8">
                  <c:v>216.56</c:v>
                </c:pt>
                <c:pt idx="9">
                  <c:v>290.64</c:v>
                </c:pt>
                <c:pt idx="10">
                  <c:v>328.14</c:v>
                </c:pt>
                <c:pt idx="11">
                  <c:v>338.14</c:v>
                </c:pt>
                <c:pt idx="12">
                  <c:v>348.03999999999996</c:v>
                </c:pt>
                <c:pt idx="13">
                  <c:v>348.03999999999996</c:v>
                </c:pt>
                <c:pt idx="14">
                  <c:v>355.9</c:v>
                </c:pt>
                <c:pt idx="15">
                  <c:v>349.85</c:v>
                </c:pt>
              </c:numCache>
            </c:numRef>
          </c:val>
          <c:extLst>
            <c:ext xmlns:c16="http://schemas.microsoft.com/office/drawing/2014/chart" uri="{C3380CC4-5D6E-409C-BE32-E72D297353CC}">
              <c16:uniqueId val="{00000000-A92B-4C65-B1D9-0F5789FCB292}"/>
            </c:ext>
          </c:extLst>
        </c:ser>
        <c:ser>
          <c:idx val="1"/>
          <c:order val="1"/>
          <c:tx>
            <c:strRef>
              <c:f>'SODG 2010-2024'!$C$1</c:f>
              <c:strCache>
                <c:ptCount val="1"/>
                <c:pt idx="0">
                  <c:v>Accumulated MW</c:v>
                </c:pt>
              </c:strCache>
            </c:strRef>
          </c:tx>
          <c:spPr>
            <a:solidFill>
              <a:schemeClr val="accent2"/>
            </a:solidFill>
            <a:ln>
              <a:noFill/>
            </a:ln>
            <a:effectLst/>
          </c:spPr>
          <c:invertIfNegative val="0"/>
          <c:cat>
            <c:numRef>
              <c:f>'SODG 2010-2024'!$A$2:$A$17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'SODG 2010-2024'!$C$2:$C$17</c:f>
              <c:numCache>
                <c:formatCode>General</c:formatCode>
                <c:ptCount val="16"/>
                <c:pt idx="0">
                  <c:v>79.36</c:v>
                </c:pt>
                <c:pt idx="1">
                  <c:v>107.22</c:v>
                </c:pt>
                <c:pt idx="2">
                  <c:v>121.22</c:v>
                </c:pt>
                <c:pt idx="3">
                  <c:v>160.58000000000001</c:v>
                </c:pt>
                <c:pt idx="4">
                  <c:v>332.31</c:v>
                </c:pt>
                <c:pt idx="5">
                  <c:v>373.34</c:v>
                </c:pt>
                <c:pt idx="6">
                  <c:v>427.04999999999995</c:v>
                </c:pt>
                <c:pt idx="7">
                  <c:v>459.09999999999997</c:v>
                </c:pt>
                <c:pt idx="8">
                  <c:v>593.58999999999992</c:v>
                </c:pt>
                <c:pt idx="9">
                  <c:v>742.7299999999999</c:v>
                </c:pt>
                <c:pt idx="10">
                  <c:v>808.93</c:v>
                </c:pt>
                <c:pt idx="11">
                  <c:v>890.93</c:v>
                </c:pt>
                <c:pt idx="12">
                  <c:v>946.57999999999993</c:v>
                </c:pt>
                <c:pt idx="13">
                  <c:v>1004.3299999999999</c:v>
                </c:pt>
                <c:pt idx="14">
                  <c:v>1045.1399999999999</c:v>
                </c:pt>
                <c:pt idx="15">
                  <c:v>1091.47</c:v>
                </c:pt>
              </c:numCache>
            </c:numRef>
          </c:val>
          <c:extLst>
            <c:ext xmlns:c16="http://schemas.microsoft.com/office/drawing/2014/chart" uri="{C3380CC4-5D6E-409C-BE32-E72D297353CC}">
              <c16:uniqueId val="{00000001-A92B-4C65-B1D9-0F5789FCB292}"/>
            </c:ext>
          </c:extLst>
        </c:ser>
        <c:dLbls>
          <c:showLegendKey val="0"/>
          <c:showVal val="0"/>
          <c:showCatName val="0"/>
          <c:showSerName val="0"/>
          <c:showPercent val="0"/>
          <c:showBubbleSize val="0"/>
        </c:dLbls>
        <c:gapWidth val="150"/>
        <c:axId val="1130056831"/>
        <c:axId val="1130057311"/>
      </c:barChart>
      <c:lineChart>
        <c:grouping val="standard"/>
        <c:varyColors val="0"/>
        <c:ser>
          <c:idx val="2"/>
          <c:order val="2"/>
          <c:tx>
            <c:strRef>
              <c:f>'SODG 2010-2024'!$D$1</c:f>
              <c:strCache>
                <c:ptCount val="1"/>
                <c:pt idx="0">
                  <c:v>Accumulated Count</c:v>
                </c:pt>
              </c:strCache>
            </c:strRef>
          </c:tx>
          <c:spPr>
            <a:ln w="28575" cap="rnd">
              <a:solidFill>
                <a:schemeClr val="accent3"/>
              </a:solidFill>
              <a:round/>
            </a:ln>
            <a:effectLst/>
          </c:spPr>
          <c:marker>
            <c:symbol val="none"/>
          </c:marker>
          <c:cat>
            <c:numRef>
              <c:f>'SODG 2010-2024'!$A$2:$A$17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'SODG 2010-2024'!$D$2:$D$17</c:f>
              <c:numCache>
                <c:formatCode>General</c:formatCode>
                <c:ptCount val="16"/>
                <c:pt idx="0">
                  <c:v>13</c:v>
                </c:pt>
                <c:pt idx="1">
                  <c:v>17</c:v>
                </c:pt>
                <c:pt idx="2">
                  <c:v>20</c:v>
                </c:pt>
                <c:pt idx="3">
                  <c:v>29</c:v>
                </c:pt>
                <c:pt idx="4">
                  <c:v>44</c:v>
                </c:pt>
                <c:pt idx="5">
                  <c:v>52</c:v>
                </c:pt>
                <c:pt idx="6">
                  <c:v>61</c:v>
                </c:pt>
                <c:pt idx="7">
                  <c:v>74</c:v>
                </c:pt>
                <c:pt idx="8">
                  <c:v>133</c:v>
                </c:pt>
                <c:pt idx="9">
                  <c:v>208</c:v>
                </c:pt>
                <c:pt idx="10">
                  <c:v>236</c:v>
                </c:pt>
                <c:pt idx="11">
                  <c:v>298</c:v>
                </c:pt>
                <c:pt idx="12">
                  <c:v>327</c:v>
                </c:pt>
                <c:pt idx="13">
                  <c:v>374</c:v>
                </c:pt>
                <c:pt idx="14">
                  <c:v>394</c:v>
                </c:pt>
                <c:pt idx="15">
                  <c:v>419</c:v>
                </c:pt>
              </c:numCache>
            </c:numRef>
          </c:val>
          <c:smooth val="0"/>
          <c:extLst>
            <c:ext xmlns:c16="http://schemas.microsoft.com/office/drawing/2014/chart" uri="{C3380CC4-5D6E-409C-BE32-E72D297353CC}">
              <c16:uniqueId val="{00000002-A92B-4C65-B1D9-0F5789FCB292}"/>
            </c:ext>
          </c:extLst>
        </c:ser>
        <c:dLbls>
          <c:showLegendKey val="0"/>
          <c:showVal val="0"/>
          <c:showCatName val="0"/>
          <c:showSerName val="0"/>
          <c:showPercent val="0"/>
          <c:showBubbleSize val="0"/>
        </c:dLbls>
        <c:marker val="1"/>
        <c:smooth val="0"/>
        <c:axId val="621486863"/>
        <c:axId val="621481583"/>
      </c:lineChart>
      <c:catAx>
        <c:axId val="113005683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30057311"/>
        <c:crosses val="autoZero"/>
        <c:auto val="1"/>
        <c:lblAlgn val="ctr"/>
        <c:lblOffset val="100"/>
        <c:noMultiLvlLbl val="0"/>
      </c:catAx>
      <c:valAx>
        <c:axId val="11300573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30056831"/>
        <c:crosses val="autoZero"/>
        <c:crossBetween val="between"/>
      </c:valAx>
      <c:valAx>
        <c:axId val="621481583"/>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Units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1486863"/>
        <c:crosses val="max"/>
        <c:crossBetween val="between"/>
      </c:valAx>
      <c:catAx>
        <c:axId val="621486863"/>
        <c:scaling>
          <c:orientation val="minMax"/>
        </c:scaling>
        <c:delete val="1"/>
        <c:axPos val="b"/>
        <c:numFmt formatCode="General" sourceLinked="1"/>
        <c:majorTickMark val="out"/>
        <c:minorTickMark val="none"/>
        <c:tickLblPos val="nextTo"/>
        <c:crossAx val="62148158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664388175883575E-2"/>
          <c:y val="2.7476618239621456E-2"/>
          <c:w val="0.88730547102853263"/>
          <c:h val="0.78841706406417511"/>
        </c:manualLayout>
      </c:layout>
      <c:lineChart>
        <c:grouping val="standard"/>
        <c:varyColors val="0"/>
        <c:ser>
          <c:idx val="0"/>
          <c:order val="0"/>
          <c:tx>
            <c:strRef>
              <c:f>'2024 Projection(3)'!$B$1</c:f>
              <c:strCache>
                <c:ptCount val="1"/>
                <c:pt idx="0">
                  <c:v>Conservative</c:v>
                </c:pt>
              </c:strCache>
            </c:strRef>
          </c:tx>
          <c:spPr>
            <a:ln w="28575" cap="rnd">
              <a:solidFill>
                <a:srgbClr val="F5CBA6"/>
              </a:solidFill>
              <a:round/>
            </a:ln>
            <a:effectLst/>
          </c:spPr>
          <c:marker>
            <c:symbol val="none"/>
          </c:marker>
          <c:cat>
            <c:numRef>
              <c:f>'2024 Projection(3)'!$A$2:$A$21</c:f>
              <c:numCache>
                <c:formatCode>General</c:formatCod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numCache>
            </c:numRef>
          </c:cat>
          <c:val>
            <c:numRef>
              <c:f>'2024 Projection(3)'!$B$2:$B$21</c:f>
              <c:numCache>
                <c:formatCode>General</c:formatCode>
                <c:ptCount val="20"/>
                <c:pt idx="0">
                  <c:v>235</c:v>
                </c:pt>
                <c:pt idx="1">
                  <c:v>360</c:v>
                </c:pt>
                <c:pt idx="2">
                  <c:v>500</c:v>
                </c:pt>
                <c:pt idx="3">
                  <c:v>710</c:v>
                </c:pt>
                <c:pt idx="4">
                  <c:v>990</c:v>
                </c:pt>
                <c:pt idx="5" formatCode="_(* #,##0_);_(* \(#,##0\);_(* &quot;-&quot;??_);_(@_)">
                  <c:v>1302.256245074982</c:v>
                </c:pt>
                <c:pt idx="6" formatCode="_(* #,##0_);_(* \(#,##0\);_(* &quot;-&quot;??_);_(@_)">
                  <c:v>1922.684891959876</c:v>
                </c:pt>
                <c:pt idx="7" formatCode="_(* #,##0_);_(* \(#,##0\);_(* &quot;-&quot;??_);_(@_)">
                  <c:v>2470.1512212101952</c:v>
                </c:pt>
                <c:pt idx="8" formatCode="_(* #,##0_);_(* \(#,##0\);_(* &quot;-&quot;??_);_(@_)">
                  <c:v>2755.2075920101461</c:v>
                </c:pt>
                <c:pt idx="9" formatCode="_(* #,##0_);_(* \(#,##0\);_(* &quot;-&quot;??_);_(@_)">
                  <c:v>2973.3434010939636</c:v>
                </c:pt>
                <c:pt idx="10" formatCode="_(* #,##0_);_(* \(#,##0\);_(* &quot;-&quot;??_);_(@_)">
                  <c:v>3187.7196629953251</c:v>
                </c:pt>
                <c:pt idx="11" formatCode="_(* #,##0_);_(* \(#,##0\);_(* &quot;-&quot;??_);_(@_)">
                  <c:v>3383.55</c:v>
                </c:pt>
                <c:pt idx="12" formatCode="_(* #,##0_);_(* \(#,##0\);_(* &quot;-&quot;??_);_(@_)">
                  <c:v>3559.0638438588044</c:v>
                </c:pt>
                <c:pt idx="13" formatCode="_(* #,##0_);_(* \(#,##0\);_(* &quot;-&quot;??_);_(@_)">
                  <c:v>3713.7038268581587</c:v>
                </c:pt>
                <c:pt idx="14" formatCode="_(* #,##0_);_(* \(#,##0\);_(* &quot;-&quot;??_);_(@_)">
                  <c:v>3847.914539269932</c:v>
                </c:pt>
                <c:pt idx="15" formatCode="_(* #,##0_);_(* \(#,##0\);_(* &quot;-&quot;??_);_(@_)">
                  <c:v>3962.8797827403864</c:v>
                </c:pt>
                <c:pt idx="16" formatCode="_(* #,##0_);_(* \(#,##0\);_(* &quot;-&quot;??_);_(@_)">
                  <c:v>4060.2599999999993</c:v>
                </c:pt>
                <c:pt idx="17" formatCode="_(* #,##0_);_(* \(#,##0\);_(* &quot;-&quot;??_);_(@_)">
                  <c:v>4141.9637296557667</c:v>
                </c:pt>
                <c:pt idx="18" formatCode="_(* #,##0_);_(* \(#,##0\);_(* &quot;-&quot;??_);_(@_)">
                  <c:v>4209.969017954495</c:v>
                </c:pt>
                <c:pt idx="19" formatCode="_(* #,##0_);_(* \(#,##0\);_(* &quot;-&quot;??_);_(@_)">
                  <c:v>4266.1970724331122</c:v>
                </c:pt>
              </c:numCache>
            </c:numRef>
          </c:val>
          <c:smooth val="0"/>
          <c:extLst>
            <c:ext xmlns:c16="http://schemas.microsoft.com/office/drawing/2014/chart" uri="{C3380CC4-5D6E-409C-BE32-E72D297353CC}">
              <c16:uniqueId val="{00000000-D2AA-4010-80A0-1DD9F611106A}"/>
            </c:ext>
          </c:extLst>
        </c:ser>
        <c:ser>
          <c:idx val="1"/>
          <c:order val="1"/>
          <c:tx>
            <c:strRef>
              <c:f>'2024 Projection(3)'!$C$1</c:f>
              <c:strCache>
                <c:ptCount val="1"/>
                <c:pt idx="0">
                  <c:v>Moderate</c:v>
                </c:pt>
              </c:strCache>
            </c:strRef>
          </c:tx>
          <c:spPr>
            <a:ln w="28575" cap="rnd">
              <a:solidFill>
                <a:srgbClr val="E26800"/>
              </a:solidFill>
              <a:round/>
            </a:ln>
            <a:effectLst/>
          </c:spPr>
          <c:marker>
            <c:symbol val="none"/>
          </c:marker>
          <c:cat>
            <c:numRef>
              <c:f>'2024 Projection(3)'!$A$2:$A$21</c:f>
              <c:numCache>
                <c:formatCode>General</c:formatCod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numCache>
            </c:numRef>
          </c:cat>
          <c:val>
            <c:numRef>
              <c:f>'2024 Projection(3)'!$C$2:$C$21</c:f>
              <c:numCache>
                <c:formatCode>_(* #,##0_);_(* \(#,##0\);_(* "-"??_);_(@_)</c:formatCode>
                <c:ptCount val="20"/>
                <c:pt idx="0">
                  <c:v>235</c:v>
                </c:pt>
                <c:pt idx="1">
                  <c:v>360</c:v>
                </c:pt>
                <c:pt idx="2">
                  <c:v>500</c:v>
                </c:pt>
                <c:pt idx="3">
                  <c:v>710</c:v>
                </c:pt>
                <c:pt idx="4">
                  <c:v>990</c:v>
                </c:pt>
                <c:pt idx="5">
                  <c:v>1302.256245074982</c:v>
                </c:pt>
                <c:pt idx="6">
                  <c:v>1922.684891959876</c:v>
                </c:pt>
                <c:pt idx="7">
                  <c:v>2470.1512212101952</c:v>
                </c:pt>
                <c:pt idx="8">
                  <c:v>2755.2075920101461</c:v>
                </c:pt>
                <c:pt idx="9">
                  <c:v>3007.6000000000004</c:v>
                </c:pt>
                <c:pt idx="10">
                  <c:v>3309.1178254516053</c:v>
                </c:pt>
                <c:pt idx="11">
                  <c:v>3604.6351742459951</c:v>
                </c:pt>
                <c:pt idx="12">
                  <c:v>3888.6199089417596</c:v>
                </c:pt>
                <c:pt idx="13">
                  <c:v>4156.4009754358167</c:v>
                </c:pt>
                <c:pt idx="14">
                  <c:v>4404.4301983834321</c:v>
                </c:pt>
                <c:pt idx="15">
                  <c:v>4630.3903012803685</c:v>
                </c:pt>
                <c:pt idx="16">
                  <c:v>4833.1594630940144</c:v>
                </c:pt>
                <c:pt idx="17">
                  <c:v>5012.666666666667</c:v>
                </c:pt>
                <c:pt idx="18">
                  <c:v>5169.6824736948356</c:v>
                </c:pt>
                <c:pt idx="19">
                  <c:v>5305.5879052348118</c:v>
                </c:pt>
              </c:numCache>
            </c:numRef>
          </c:val>
          <c:smooth val="0"/>
          <c:extLst>
            <c:ext xmlns:c16="http://schemas.microsoft.com/office/drawing/2014/chart" uri="{C3380CC4-5D6E-409C-BE32-E72D297353CC}">
              <c16:uniqueId val="{00000001-D2AA-4010-80A0-1DD9F611106A}"/>
            </c:ext>
          </c:extLst>
        </c:ser>
        <c:ser>
          <c:idx val="2"/>
          <c:order val="2"/>
          <c:tx>
            <c:strRef>
              <c:f>'2024 Projection(3)'!$D$1</c:f>
              <c:strCache>
                <c:ptCount val="1"/>
                <c:pt idx="0">
                  <c:v>Aggressive</c:v>
                </c:pt>
              </c:strCache>
            </c:strRef>
          </c:tx>
          <c:spPr>
            <a:ln w="28575" cap="rnd">
              <a:solidFill>
                <a:srgbClr val="9E170D"/>
              </a:solidFill>
              <a:round/>
            </a:ln>
            <a:effectLst/>
          </c:spPr>
          <c:marker>
            <c:symbol val="none"/>
          </c:marker>
          <c:cat>
            <c:numRef>
              <c:f>'2024 Projection(3)'!$A$2:$A$21</c:f>
              <c:numCache>
                <c:formatCode>General</c:formatCod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numCache>
            </c:numRef>
          </c:cat>
          <c:val>
            <c:numRef>
              <c:f>'2024 Projection(3)'!$D$2:$D$21</c:f>
              <c:numCache>
                <c:formatCode>_(* #,##0_);_(* \(#,##0\);_(* "-"??_);_(@_)</c:formatCode>
                <c:ptCount val="20"/>
                <c:pt idx="0">
                  <c:v>235</c:v>
                </c:pt>
                <c:pt idx="1">
                  <c:v>360</c:v>
                </c:pt>
                <c:pt idx="2">
                  <c:v>500</c:v>
                </c:pt>
                <c:pt idx="3">
                  <c:v>710</c:v>
                </c:pt>
                <c:pt idx="4">
                  <c:v>990</c:v>
                </c:pt>
                <c:pt idx="5">
                  <c:v>1302.256245074982</c:v>
                </c:pt>
                <c:pt idx="6">
                  <c:v>1922.684891959876</c:v>
                </c:pt>
                <c:pt idx="7">
                  <c:v>2470.1512212101952</c:v>
                </c:pt>
                <c:pt idx="8">
                  <c:v>2755.2075920101461</c:v>
                </c:pt>
                <c:pt idx="9">
                  <c:v>3114.4717754833018</c:v>
                </c:pt>
                <c:pt idx="10">
                  <c:v>3759.5</c:v>
                </c:pt>
                <c:pt idx="11">
                  <c:v>4404.5282245166982</c:v>
                </c:pt>
                <c:pt idx="12">
                  <c:v>5012.6666666666661</c:v>
                </c:pt>
                <c:pt idx="13">
                  <c:v>5555.0080641476279</c:v>
                </c:pt>
                <c:pt idx="14">
                  <c:v>6015.2000000000007</c:v>
                </c:pt>
                <c:pt idx="15">
                  <c:v>6389.4875128408639</c:v>
                </c:pt>
                <c:pt idx="16">
                  <c:v>6683.5555555555547</c:v>
                </c:pt>
                <c:pt idx="17">
                  <c:v>6908.3797306782162</c:v>
                </c:pt>
                <c:pt idx="18">
                  <c:v>7076.7058823529414</c:v>
                </c:pt>
                <c:pt idx="19">
                  <c:v>7200.7680070298775</c:v>
                </c:pt>
              </c:numCache>
            </c:numRef>
          </c:val>
          <c:smooth val="0"/>
          <c:extLst>
            <c:ext xmlns:c16="http://schemas.microsoft.com/office/drawing/2014/chart" uri="{C3380CC4-5D6E-409C-BE32-E72D297353CC}">
              <c16:uniqueId val="{00000002-D2AA-4010-80A0-1DD9F611106A}"/>
            </c:ext>
          </c:extLst>
        </c:ser>
        <c:dLbls>
          <c:showLegendKey val="0"/>
          <c:showVal val="0"/>
          <c:showCatName val="0"/>
          <c:showSerName val="0"/>
          <c:showPercent val="0"/>
          <c:showBubbleSize val="0"/>
        </c:dLbls>
        <c:smooth val="0"/>
        <c:axId val="1816424416"/>
        <c:axId val="1816415776"/>
      </c:lineChart>
      <c:catAx>
        <c:axId val="18164244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16415776"/>
        <c:crosses val="autoZero"/>
        <c:auto val="1"/>
        <c:lblAlgn val="ctr"/>
        <c:lblOffset val="100"/>
        <c:noMultiLvlLbl val="0"/>
      </c:catAx>
      <c:valAx>
        <c:axId val="18164157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dirty="0"/>
                  <a:t>MW</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16424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0.46726</cdr:x>
      <cdr:y>0.49906</cdr:y>
    </cdr:from>
    <cdr:to>
      <cdr:x>0.51204</cdr:x>
      <cdr:y>0.56726</cdr:y>
    </cdr:to>
    <cdr:sp macro="" textlink="">
      <cdr:nvSpPr>
        <cdr:cNvPr id="3" name="Star: 5 Points 2">
          <a:extLst xmlns:a="http://schemas.openxmlformats.org/drawingml/2006/main">
            <a:ext uri="{FF2B5EF4-FFF2-40B4-BE49-F238E27FC236}">
              <a16:creationId xmlns:a16="http://schemas.microsoft.com/office/drawing/2014/main" id="{8CF5D340-A80F-036C-03B0-9F980C39D4BF}"/>
            </a:ext>
          </a:extLst>
        </cdr:cNvPr>
        <cdr:cNvSpPr/>
      </cdr:nvSpPr>
      <cdr:spPr>
        <a:xfrm xmlns:a="http://schemas.openxmlformats.org/drawingml/2006/main">
          <a:off x="4072072" y="2700020"/>
          <a:ext cx="390256" cy="368996"/>
        </a:xfrm>
        <a:prstGeom xmlns:a="http://schemas.openxmlformats.org/drawingml/2006/main" prst="star5">
          <a:avLst/>
        </a:prstGeom>
        <a:solidFill xmlns:a="http://schemas.openxmlformats.org/drawingml/2006/main">
          <a:srgbClr val="E26800"/>
        </a:solidFill>
        <a:ln xmlns:a="http://schemas.openxmlformats.org/drawingml/2006/main">
          <a:solidFill>
            <a:srgbClr val="9E170D"/>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rtlCol="0" anchor="t"/>
        <a:lstStyle xmlns:a="http://schemas.openxmlformats.org/drawingml/2006/main">
          <a:defPPr>
            <a:defRPr lang="en-US"/>
          </a:defPPr>
          <a:lvl1pPr marL="0" indent="0" algn="l" defTabSz="914400" rtl="0" eaLnBrk="1" latinLnBrk="0" hangingPunct="1">
            <a:defRPr sz="1100" kern="1200">
              <a:solidFill>
                <a:schemeClr val="lt1"/>
              </a:solidFill>
              <a:latin typeface="+mn-lt"/>
              <a:ea typeface="+mn-ea"/>
              <a:cs typeface="+mn-cs"/>
            </a:defRPr>
          </a:lvl1pPr>
          <a:lvl2pPr marL="457200" indent="0" algn="l" defTabSz="914400" rtl="0" eaLnBrk="1" latinLnBrk="0" hangingPunct="1">
            <a:defRPr sz="1100" kern="1200">
              <a:solidFill>
                <a:schemeClr val="lt1"/>
              </a:solidFill>
              <a:latin typeface="+mn-lt"/>
              <a:ea typeface="+mn-ea"/>
              <a:cs typeface="+mn-cs"/>
            </a:defRPr>
          </a:lvl2pPr>
          <a:lvl3pPr marL="914400" indent="0" algn="l" defTabSz="914400" rtl="0" eaLnBrk="1" latinLnBrk="0" hangingPunct="1">
            <a:defRPr sz="1100" kern="1200">
              <a:solidFill>
                <a:schemeClr val="lt1"/>
              </a:solidFill>
              <a:latin typeface="+mn-lt"/>
              <a:ea typeface="+mn-ea"/>
              <a:cs typeface="+mn-cs"/>
            </a:defRPr>
          </a:lvl3pPr>
          <a:lvl4pPr marL="1371600" indent="0" algn="l" defTabSz="914400" rtl="0" eaLnBrk="1" latinLnBrk="0" hangingPunct="1">
            <a:defRPr sz="1100" kern="1200">
              <a:solidFill>
                <a:schemeClr val="lt1"/>
              </a:solidFill>
              <a:latin typeface="+mn-lt"/>
              <a:ea typeface="+mn-ea"/>
              <a:cs typeface="+mn-cs"/>
            </a:defRPr>
          </a:lvl4pPr>
          <a:lvl5pPr marL="1828800" indent="0" algn="l" defTabSz="914400" rtl="0" eaLnBrk="1" latinLnBrk="0" hangingPunct="1">
            <a:defRPr sz="1100" kern="1200">
              <a:solidFill>
                <a:schemeClr val="lt1"/>
              </a:solidFill>
              <a:latin typeface="+mn-lt"/>
              <a:ea typeface="+mn-ea"/>
              <a:cs typeface="+mn-cs"/>
            </a:defRPr>
          </a:lvl5pPr>
          <a:lvl6pPr marL="2286000" indent="0" algn="l" defTabSz="914400" rtl="0" eaLnBrk="1" latinLnBrk="0" hangingPunct="1">
            <a:defRPr sz="1100" kern="1200">
              <a:solidFill>
                <a:schemeClr val="lt1"/>
              </a:solidFill>
              <a:latin typeface="+mn-lt"/>
              <a:ea typeface="+mn-ea"/>
              <a:cs typeface="+mn-cs"/>
            </a:defRPr>
          </a:lvl6pPr>
          <a:lvl7pPr marL="2743200" indent="0" algn="l" defTabSz="914400" rtl="0" eaLnBrk="1" latinLnBrk="0" hangingPunct="1">
            <a:defRPr sz="1100" kern="1200">
              <a:solidFill>
                <a:schemeClr val="lt1"/>
              </a:solidFill>
              <a:latin typeface="+mn-lt"/>
              <a:ea typeface="+mn-ea"/>
              <a:cs typeface="+mn-cs"/>
            </a:defRPr>
          </a:lvl7pPr>
          <a:lvl8pPr marL="3200400" indent="0" algn="l" defTabSz="914400" rtl="0" eaLnBrk="1" latinLnBrk="0" hangingPunct="1">
            <a:defRPr sz="1100" kern="1200">
              <a:solidFill>
                <a:schemeClr val="lt1"/>
              </a:solidFill>
              <a:latin typeface="+mn-lt"/>
              <a:ea typeface="+mn-ea"/>
              <a:cs typeface="+mn-cs"/>
            </a:defRPr>
          </a:lvl8pPr>
          <a:lvl9pPr marL="3657600" indent="0" algn="l" defTabSz="914400" rtl="0" eaLnBrk="1" latinLnBrk="0" hangingPunct="1">
            <a:defRPr sz="1100" kern="1200">
              <a:solidFill>
                <a:schemeClr val="lt1"/>
              </a:solidFill>
              <a:latin typeface="+mn-lt"/>
              <a:ea typeface="+mn-ea"/>
              <a:cs typeface="+mn-cs"/>
            </a:defRPr>
          </a:lvl9pPr>
        </a:lstStyle>
        <a:p xmlns:a="http://schemas.openxmlformats.org/drawingml/2006/main">
          <a:pPr algn="l"/>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6/26/2025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6/26/2025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600" dirty="0">
                <a:solidFill>
                  <a:schemeClr val="accent4"/>
                </a:solidFill>
              </a:rPr>
              <a:t>Major areas of DG growth in ERCOT</a:t>
            </a:r>
          </a:p>
          <a:p>
            <a:pPr marL="285750" indent="-285750">
              <a:buFont typeface="Arial" panose="020B0604020202020204" pitchFamily="34" charset="0"/>
              <a:buChar char="•"/>
            </a:pPr>
            <a:r>
              <a:rPr lang="en-US" sz="1200" dirty="0">
                <a:solidFill>
                  <a:schemeClr val="accent4"/>
                </a:solidFill>
              </a:rPr>
              <a:t>Solar PV &lt;1 MW</a:t>
            </a:r>
          </a:p>
          <a:p>
            <a:pPr marL="285750" indent="-285750">
              <a:buFont typeface="Arial" panose="020B0604020202020204" pitchFamily="34" charset="0"/>
              <a:buChar char="•"/>
            </a:pPr>
            <a:r>
              <a:rPr lang="en-US" sz="1200" dirty="0">
                <a:solidFill>
                  <a:schemeClr val="accent4"/>
                </a:solidFill>
              </a:rPr>
              <a:t>DGR Energy Storage&gt; 1 MW</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accent4"/>
                </a:solidFill>
              </a:rPr>
              <a:t>Natural gas &gt; 1 MW </a:t>
            </a:r>
          </a:p>
          <a:p>
            <a:endParaRPr lang="en-US" sz="1100" dirty="0">
              <a:solidFill>
                <a:schemeClr val="accent4"/>
              </a:solidFill>
            </a:endParaRPr>
          </a:p>
          <a:p>
            <a:r>
              <a:rPr lang="en-US" dirty="0">
                <a:solidFill>
                  <a:schemeClr val="accent4"/>
                </a:solidFill>
              </a:rPr>
              <a:t>Detail for Systems &gt; 1 MW</a:t>
            </a:r>
          </a:p>
          <a:p>
            <a:pPr marL="285750" indent="-285750">
              <a:buFont typeface="Arial" panose="020B0604020202020204" pitchFamily="34" charset="0"/>
              <a:buChar char="•"/>
            </a:pPr>
            <a:r>
              <a:rPr lang="en-US" sz="1200" dirty="0">
                <a:solidFill>
                  <a:schemeClr val="accent4"/>
                </a:solidFill>
              </a:rPr>
              <a:t>New applications for Energy Storage/Increased Growth in Distribution connected batteries</a:t>
            </a:r>
          </a:p>
          <a:p>
            <a:pPr marL="285750" indent="-285750">
              <a:buFont typeface="Arial" panose="020B0604020202020204" pitchFamily="34" charset="0"/>
              <a:buChar char="•"/>
            </a:pPr>
            <a:r>
              <a:rPr lang="en-US" sz="1200" dirty="0">
                <a:solidFill>
                  <a:schemeClr val="accent4"/>
                </a:solidFill>
              </a:rPr>
              <a:t>Continuation of upward trend for Nat Gas</a:t>
            </a:r>
          </a:p>
          <a:p>
            <a:pPr marL="285750" indent="-285750">
              <a:buFont typeface="Arial" panose="020B0604020202020204" pitchFamily="34" charset="0"/>
              <a:buChar char="•"/>
            </a:pPr>
            <a:r>
              <a:rPr lang="en-US" sz="1200" dirty="0">
                <a:solidFill>
                  <a:schemeClr val="accent4"/>
                </a:solidFill>
              </a:rPr>
              <a:t>Limited growth for solar &gt; 1 MW</a:t>
            </a:r>
          </a:p>
          <a:p>
            <a:pPr marL="285750" indent="-285750">
              <a:buFont typeface="Arial" panose="020B0604020202020204" pitchFamily="34" charset="0"/>
              <a:buChar char="•"/>
            </a:pPr>
            <a:r>
              <a:rPr lang="en-US" sz="1200" dirty="0">
                <a:solidFill>
                  <a:schemeClr val="accent4"/>
                </a:solidFill>
              </a:rPr>
              <a:t>Declining Landfill Gas, Hydro, Wind</a:t>
            </a:r>
          </a:p>
          <a:p>
            <a:pPr marL="285750" indent="-285750">
              <a:buFont typeface="Arial" panose="020B0604020202020204" pitchFamily="34" charset="0"/>
              <a:buChar char="•"/>
            </a:pPr>
            <a:endParaRPr lang="en-US" sz="1200" dirty="0">
              <a:solidFill>
                <a:schemeClr val="accent4"/>
              </a:solidFill>
            </a:endParaRPr>
          </a:p>
          <a:p>
            <a:endParaRPr lang="en-US" sz="1100" dirty="0">
              <a:solidFill>
                <a:schemeClr val="accent4"/>
              </a:solidFill>
            </a:endParaRPr>
          </a:p>
          <a:p>
            <a:r>
              <a:rPr lang="en-US" dirty="0">
                <a:solidFill>
                  <a:schemeClr val="accent4"/>
                </a:solidFill>
              </a:rPr>
              <a:t>Detail for Systems &lt; 1 MW</a:t>
            </a:r>
          </a:p>
          <a:p>
            <a:pPr marL="285750" indent="-285750">
              <a:buFont typeface="Arial" panose="020B0604020202020204" pitchFamily="34" charset="0"/>
              <a:buChar char="•"/>
            </a:pPr>
            <a:r>
              <a:rPr lang="en-US" sz="1200" dirty="0">
                <a:solidFill>
                  <a:schemeClr val="accent4"/>
                </a:solidFill>
              </a:rPr>
              <a:t>Steady Solar PV trend in line with projections</a:t>
            </a:r>
          </a:p>
          <a:p>
            <a:pPr marL="285750" indent="-285750">
              <a:buFont typeface="Arial" panose="020B0604020202020204" pitchFamily="34" charset="0"/>
              <a:buChar char="•"/>
            </a:pPr>
            <a:r>
              <a:rPr lang="en-US" sz="1200" dirty="0">
                <a:solidFill>
                  <a:schemeClr val="accent4"/>
                </a:solidFill>
              </a:rPr>
              <a:t>Increased Growth in Distribution connected batteries</a:t>
            </a:r>
          </a:p>
          <a:p>
            <a:pPr marL="285750" indent="-285750">
              <a:buFont typeface="Arial" panose="020B0604020202020204" pitchFamily="34" charset="0"/>
              <a:buChar char="•"/>
            </a:pPr>
            <a:r>
              <a:rPr lang="en-US" sz="1200" dirty="0">
                <a:solidFill>
                  <a:schemeClr val="accent4"/>
                </a:solidFill>
              </a:rPr>
              <a:t>ERCOT proposed NPRR 1265 to align with House Bill 3390 (HB 3390) to address DG reporting of Unregistered DG. This NPRR establishes procedures for UDG reporting to ERCOT and UDG reporting requirements from ERCOT. This will help with tracking and reporting UDG in the region and aligns to allow the utilities to share information with ERCOT. </a:t>
            </a:r>
          </a:p>
          <a:p>
            <a:pPr marL="285750" indent="-285750">
              <a:buFont typeface="Arial" panose="020B0604020202020204" pitchFamily="34" charset="0"/>
              <a:buChar char="•"/>
            </a:pPr>
            <a:endParaRPr lang="en-US" sz="1200" dirty="0">
              <a:solidFill>
                <a:schemeClr val="accent4"/>
              </a:solidFill>
            </a:endParaRPr>
          </a:p>
          <a:p>
            <a:endParaRPr lang="en-US" sz="1200" dirty="0">
              <a:solidFill>
                <a:srgbClr val="C00000"/>
              </a:solidFill>
            </a:endParaRPr>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255213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247824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Total of ~3110 MW for NOIEs plus Competitive Choice areas</a:t>
            </a:r>
          </a:p>
          <a:p>
            <a:endParaRPr lang="en-US" dirty="0"/>
          </a:p>
          <a:p>
            <a:r>
              <a:rPr lang="en-US" dirty="0"/>
              <a:t>Scenarios :</a:t>
            </a:r>
          </a:p>
          <a:p>
            <a:r>
              <a:rPr lang="en-US" dirty="0"/>
              <a:t>Conservative reaches ~3100 by 2026 and ~4000 MW by 2032</a:t>
            </a:r>
          </a:p>
          <a:p>
            <a:r>
              <a:rPr lang="en-US" dirty="0"/>
              <a:t>Moderate reaches  ~3300 MW by 2026 and ~4800 MW by 2032</a:t>
            </a:r>
          </a:p>
          <a:p>
            <a:r>
              <a:rPr lang="en-US" dirty="0"/>
              <a:t>Aggressive reaches ~3800 MW by 2026 and ~6700 MW by 2032 </a:t>
            </a:r>
          </a:p>
          <a:p>
            <a:endParaRPr lang="en-US" dirty="0"/>
          </a:p>
          <a:p>
            <a:r>
              <a:rPr lang="en-US" dirty="0"/>
              <a:t>2016-2024 Data matches the “Moderate” profile best (so far).</a:t>
            </a:r>
          </a:p>
          <a:p>
            <a:endParaRPr lang="en-US" dirty="0"/>
          </a:p>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808104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1500" b="0">
                <a:solidFill>
                  <a:schemeClr val="tx1"/>
                </a:solidFill>
              </a:defRPr>
            </a:lvl1pPr>
            <a:lvl2pPr>
              <a:defRPr sz="1500">
                <a:solidFill>
                  <a:schemeClr val="tx2"/>
                </a:solidFill>
              </a:defRPr>
            </a:lvl2pPr>
            <a:lvl3pPr>
              <a:defRPr sz="135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5"/>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350" b="0">
                <a:solidFill>
                  <a:schemeClr val="tx1"/>
                </a:solidFill>
              </a:defRPr>
            </a:lvl1pPr>
            <a:lvl2pPr>
              <a:defRPr sz="1200">
                <a:solidFill>
                  <a:schemeClr val="tx2"/>
                </a:solidFill>
              </a:defRPr>
            </a:lvl2pPr>
            <a:lvl3pPr>
              <a:defRPr sz="105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2"/>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350" b="0">
                <a:solidFill>
                  <a:schemeClr val="tx1"/>
                </a:solidFill>
              </a:defRPr>
            </a:lvl1pPr>
            <a:lvl2pPr>
              <a:defRPr sz="1200">
                <a:solidFill>
                  <a:schemeClr val="tx1"/>
                </a:solidFill>
              </a:defRPr>
            </a:lvl2pPr>
            <a:lvl3pPr>
              <a:defRPr sz="105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3"/>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500" b="0">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1500" b="0">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200" b="0">
                <a:solidFill>
                  <a:schemeClr val="tx1"/>
                </a:solidFill>
              </a:defRPr>
            </a:lvl1pPr>
            <a:lvl2pPr>
              <a:defRPr sz="1050">
                <a:solidFill>
                  <a:schemeClr val="tx2"/>
                </a:solidFill>
              </a:defRPr>
            </a:lvl2pPr>
            <a:lvl3pPr>
              <a:defRPr sz="9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1500" b="1">
                <a:solidFill>
                  <a:schemeClr val="tx2"/>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200" b="0">
                <a:solidFill>
                  <a:schemeClr val="accent1"/>
                </a:solidFill>
              </a:defRPr>
            </a:lvl1pPr>
            <a:lvl2pPr>
              <a:defRPr sz="1050">
                <a:solidFill>
                  <a:schemeClr val="tx2"/>
                </a:solidFill>
              </a:defRPr>
            </a:lvl2pPr>
            <a:lvl3pPr>
              <a:defRPr sz="9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1500" b="1">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201"/>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350" b="0">
                <a:solidFill>
                  <a:schemeClr val="tx1"/>
                </a:solidFill>
              </a:defRPr>
            </a:lvl1pPr>
            <a:lvl2pPr>
              <a:defRPr sz="1200">
                <a:solidFill>
                  <a:schemeClr val="tx1"/>
                </a:solidFill>
              </a:defRPr>
            </a:lvl2pPr>
            <a:lvl3pPr>
              <a:defRPr sz="105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2"/>
            <a:ext cx="8534400" cy="201285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1500">
                <a:solidFill>
                  <a:schemeClr val="tx1"/>
                </a:solidFill>
              </a:defRPr>
            </a:lvl1pPr>
            <a:lvl2pPr>
              <a:defRPr sz="1350">
                <a:solidFill>
                  <a:schemeClr val="accent2"/>
                </a:solidFill>
              </a:defRPr>
            </a:lvl2pPr>
            <a:lvl3pPr>
              <a:defRPr sz="1200">
                <a:solidFill>
                  <a:schemeClr val="accent2"/>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6"/>
            <a:ext cx="8534400" cy="2077492"/>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500">
                <a:solidFill>
                  <a:schemeClr val="bg1"/>
                </a:solidFill>
              </a:defRPr>
            </a:lvl1pPr>
            <a:lvl2pPr>
              <a:defRPr sz="1350">
                <a:solidFill>
                  <a:schemeClr val="bg1"/>
                </a:solidFill>
              </a:defRPr>
            </a:lvl2pPr>
            <a:lvl3pPr marL="685800" indent="0">
              <a:buNone/>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5" name="Content Placeholder 4"/>
          <p:cNvSpPr>
            <a:spLocks noGrp="1"/>
          </p:cNvSpPr>
          <p:nvPr>
            <p:ph sz="half" idx="1"/>
          </p:nvPr>
        </p:nvSpPr>
        <p:spPr>
          <a:xfrm>
            <a:off x="304800" y="762002"/>
            <a:ext cx="4210050" cy="5029201"/>
          </a:xfrm>
          <a:prstGeom prst="rect">
            <a:avLst/>
          </a:prstGeom>
        </p:spPr>
        <p:txBody>
          <a:bodyPr lIns="274320" tIns="274320" rIns="274320" bIns="274320"/>
          <a:lstStyle>
            <a:lvl1pPr>
              <a:defRPr lang="en-US" sz="1500" dirty="0">
                <a:solidFill>
                  <a:schemeClr val="tx1"/>
                </a:solidFill>
              </a:defRPr>
            </a:lvl1pPr>
          </a:lstStyle>
          <a:p>
            <a:endParaRPr lang="en-US" dirty="0"/>
          </a:p>
        </p:txBody>
      </p:sp>
      <p:sp>
        <p:nvSpPr>
          <p:cNvPr id="6" name="Content Placeholder 5"/>
          <p:cNvSpPr>
            <a:spLocks noGrp="1"/>
          </p:cNvSpPr>
          <p:nvPr>
            <p:ph sz="half" idx="2"/>
          </p:nvPr>
        </p:nvSpPr>
        <p:spPr>
          <a:xfrm>
            <a:off x="4629150" y="762002"/>
            <a:ext cx="3886200" cy="5029201"/>
          </a:xfrm>
          <a:prstGeom prst="rect">
            <a:avLst/>
          </a:prstGeom>
        </p:spPr>
        <p:txBody>
          <a:bodyPr lIns="274320" tIns="274320" rIns="274320" bIns="274320"/>
          <a:lstStyle>
            <a:lvl1pPr>
              <a:defRPr sz="15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2"/>
            <a:ext cx="2819400" cy="5029201"/>
          </a:xfrm>
          <a:prstGeom prst="rect">
            <a:avLst/>
          </a:prstGeom>
        </p:spPr>
        <p:txBody>
          <a:bodyPr lIns="274320" tIns="274320" rIns="274320" bIns="274320"/>
          <a:lstStyle>
            <a:lvl1pPr>
              <a:defRPr lang="en-US" sz="1500" dirty="0">
                <a:solidFill>
                  <a:schemeClr val="tx1"/>
                </a:solidFill>
              </a:defRPr>
            </a:lvl1pPr>
          </a:lstStyle>
          <a:p>
            <a:endParaRPr lang="en-US" dirty="0"/>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2"/>
            <a:ext cx="2819400" cy="5029201"/>
          </a:xfrm>
          <a:prstGeom prst="rect">
            <a:avLst/>
          </a:prstGeom>
        </p:spPr>
        <p:txBody>
          <a:bodyPr lIns="274320" tIns="274320" rIns="274320" bIns="274320"/>
          <a:lstStyle>
            <a:lvl1pPr>
              <a:defRPr lang="en-US" sz="1500" dirty="0">
                <a:solidFill>
                  <a:schemeClr val="tx1"/>
                </a:solidFill>
              </a:defRPr>
            </a:lvl1pPr>
          </a:lstStyle>
          <a:p>
            <a:endParaRPr lang="en-US" dirty="0"/>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2"/>
            <a:ext cx="2819400" cy="5029201"/>
          </a:xfrm>
          <a:prstGeom prst="rect">
            <a:avLst/>
          </a:prstGeom>
        </p:spPr>
        <p:txBody>
          <a:bodyPr lIns="274320" tIns="274320" rIns="274320" bIns="274320"/>
          <a:lstStyle>
            <a:lvl1pPr>
              <a:defRPr lang="en-US" sz="1500" dirty="0">
                <a:solidFill>
                  <a:schemeClr val="tx1"/>
                </a:solidFill>
              </a:defRPr>
            </a:lvl1pPr>
          </a:lstStyle>
          <a:p>
            <a:endParaRPr lang="en-US" dirty="0"/>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endParaRPr lang="en-US" dirty="0">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15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05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15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05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15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050">
                <a:solidFill>
                  <a:schemeClr val="tx1"/>
                </a:solidFill>
              </a:defRPr>
            </a:lvl1pPr>
          </a:lstStyle>
          <a:p>
            <a:endParaRPr lang="en-US" dirty="0"/>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31"/>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1"/>
            <a:ext cx="7391400" cy="1470025"/>
          </a:xfrm>
          <a:prstGeom prst="rect">
            <a:avLst/>
          </a:prstGeom>
        </p:spPr>
        <p:txBody>
          <a:bodyPr/>
          <a:lstStyle>
            <a:lvl1pPr algn="ctr">
              <a:defRPr b="1">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1"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1"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1800" b="0">
                <a:solidFill>
                  <a:schemeClr val="tx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1800" b="0">
                <a:solidFill>
                  <a:schemeClr val="accent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1500" b="0">
                <a:solidFill>
                  <a:schemeClr val="tx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500" b="0">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100" b="1">
                <a:solidFill>
                  <a:schemeClr val="tx1"/>
                </a:solidFill>
              </a:defRPr>
            </a:lvl1pPr>
          </a:lstStyle>
          <a:p>
            <a:r>
              <a:rPr lang="en-US" dirty="0"/>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1500" b="0">
                <a:solidFill>
                  <a:schemeClr val="tx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500" b="0">
                <a:solidFill>
                  <a:schemeClr val="accent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1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6"/>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1500" b="0">
                <a:solidFill>
                  <a:schemeClr val="tx1"/>
                </a:solidFill>
              </a:defRPr>
            </a:lvl1pPr>
            <a:lvl2pPr>
              <a:defRPr sz="15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500" b="0">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1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2"/>
            <a:ext cx="7213840" cy="2180340"/>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1500">
                <a:solidFill>
                  <a:schemeClr val="tx1"/>
                </a:solidFill>
              </a:defRPr>
            </a:lvl1pPr>
            <a:lvl2pPr>
              <a:defRPr sz="1350">
                <a:solidFill>
                  <a:schemeClr val="accent2"/>
                </a:solidFill>
              </a:defRPr>
            </a:lvl2pPr>
            <a:lvl3pPr marL="685800" indent="0">
              <a:buNone/>
              <a:defRPr sz="1200">
                <a:solidFill>
                  <a:schemeClr val="accent2"/>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1"/>
            <a:ext cx="7213840" cy="196156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900">
                <a:solidFill>
                  <a:schemeClr val="bg1"/>
                </a:solidFill>
              </a:defRPr>
            </a:lvl1pPr>
            <a:lvl2pPr>
              <a:defRPr sz="900">
                <a:solidFill>
                  <a:schemeClr val="bg1"/>
                </a:solidFill>
              </a:defRPr>
            </a:lvl2pPr>
            <a:lvl3pPr marL="685800" indent="0">
              <a:buNone/>
              <a:defRPr sz="9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1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1500" b="0">
                <a:solidFill>
                  <a:schemeClr val="tx1"/>
                </a:solidFill>
              </a:defRPr>
            </a:lvl1pPr>
            <a:lvl2pPr>
              <a:defRPr sz="1350">
                <a:solidFill>
                  <a:srgbClr val="5B6770"/>
                </a:solidFill>
              </a:defRPr>
            </a:lvl2pPr>
            <a:lvl3pPr>
              <a:defRPr sz="1200">
                <a:solidFill>
                  <a:srgbClr val="5B6770"/>
                </a:solidFill>
              </a:defRPr>
            </a:lvl3pPr>
            <a:lvl4pPr>
              <a:defRPr sz="1050">
                <a:solidFill>
                  <a:srgbClr val="5B6770"/>
                </a:solidFill>
              </a:defRPr>
            </a:lvl4pPr>
            <a:lvl5pPr>
              <a:defRPr sz="9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1500" b="0">
                <a:solidFill>
                  <a:schemeClr val="tx1"/>
                </a:solidFill>
                <a:latin typeface="+mj-lt"/>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1500" b="0">
                <a:solidFill>
                  <a:schemeClr val="tx1"/>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1500" b="0">
                <a:solidFill>
                  <a:schemeClr val="tx1"/>
                </a:solidFill>
                <a:latin typeface="+mj-lt"/>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1500" b="0">
                <a:solidFill>
                  <a:schemeClr val="accent1"/>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1500" b="0">
                <a:solidFill>
                  <a:schemeClr val="tx1"/>
                </a:solidFill>
              </a:defRPr>
            </a:lvl1pPr>
            <a:lvl2pPr>
              <a:defRPr sz="1500">
                <a:solidFill>
                  <a:schemeClr val="tx2"/>
                </a:solidFill>
              </a:defRPr>
            </a:lvl2pPr>
            <a:lvl3pPr>
              <a:defRPr sz="135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tx1"/>
                </a:solidFill>
              </a:defRPr>
            </a:lvl1pPr>
            <a:lvl2pPr>
              <a:defRPr sz="1200">
                <a:solidFill>
                  <a:schemeClr val="tx2"/>
                </a:solidFill>
              </a:defRPr>
            </a:lvl2pPr>
            <a:lvl3pPr>
              <a:defRPr sz="105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1500" b="0">
                <a:solidFill>
                  <a:schemeClr val="tx1"/>
                </a:solidFill>
              </a:defRPr>
            </a:lvl1pPr>
            <a:lvl2pPr>
              <a:defRPr sz="1500">
                <a:solidFill>
                  <a:schemeClr val="tx2"/>
                </a:solidFill>
              </a:defRPr>
            </a:lvl2pPr>
            <a:lvl3pPr>
              <a:defRPr sz="135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accent1"/>
                </a:solidFill>
              </a:defRPr>
            </a:lvl1pPr>
            <a:lvl2pPr>
              <a:defRPr sz="1050">
                <a:solidFill>
                  <a:schemeClr val="tx2"/>
                </a:solidFill>
              </a:defRPr>
            </a:lvl2pPr>
            <a:lvl3pPr>
              <a:defRPr sz="9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3" y="6477006"/>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6"/>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8" y="6553202"/>
            <a:ext cx="935921" cy="207749"/>
          </a:xfrm>
          <a:prstGeom prst="rect">
            <a:avLst/>
          </a:prstGeom>
          <a:noFill/>
        </p:spPr>
        <p:txBody>
          <a:bodyPr wrap="square" rtlCol="0">
            <a:spAutoFit/>
          </a:bodyPr>
          <a:lstStyle/>
          <a:p>
            <a:r>
              <a:rPr lang="en-US" sz="750" b="1" dirty="0">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3" y="7"/>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1"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3" y="6477006"/>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3"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1" y="6553202"/>
            <a:ext cx="935921" cy="207749"/>
          </a:xfrm>
          <a:prstGeom prst="rect">
            <a:avLst/>
          </a:prstGeom>
          <a:noFill/>
        </p:spPr>
        <p:txBody>
          <a:bodyPr wrap="square" rtlCol="0">
            <a:spAutoFit/>
          </a:bodyPr>
          <a:lstStyle/>
          <a:p>
            <a:r>
              <a:rPr lang="en-US" sz="750" b="1" dirty="0">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29050" y="2457450"/>
            <a:ext cx="5314950" cy="3893374"/>
          </a:xfrm>
          <a:prstGeom prst="rect">
            <a:avLst/>
          </a:prstGeom>
          <a:noFill/>
        </p:spPr>
        <p:txBody>
          <a:bodyPr wrap="square" rtlCol="0">
            <a:spAutoFit/>
          </a:bodyPr>
          <a:lstStyle/>
          <a:p>
            <a:r>
              <a:rPr lang="en-US" sz="2200" b="1" dirty="0"/>
              <a:t>Annual Distributed Generation Estimate</a:t>
            </a:r>
          </a:p>
          <a:p>
            <a:r>
              <a:rPr lang="en-US" sz="2200" dirty="0"/>
              <a:t>Supply Analysis Working Group</a:t>
            </a:r>
          </a:p>
          <a:p>
            <a:endParaRPr lang="en-US" sz="1350" dirty="0"/>
          </a:p>
          <a:p>
            <a:endParaRPr lang="en-US" sz="1350" dirty="0"/>
          </a:p>
          <a:p>
            <a:endParaRPr lang="en-US" sz="1350" dirty="0"/>
          </a:p>
          <a:p>
            <a:endParaRPr lang="en-US" sz="2000" dirty="0"/>
          </a:p>
          <a:p>
            <a:r>
              <a:rPr lang="en-US" sz="2000" i="1" dirty="0"/>
              <a:t>Thinesh Devadhas Mohanadhas </a:t>
            </a:r>
          </a:p>
          <a:p>
            <a:r>
              <a:rPr lang="en-US" sz="2000" dirty="0"/>
              <a:t>Principal Engineer, Emerging Technologies</a:t>
            </a:r>
          </a:p>
          <a:p>
            <a:r>
              <a:rPr lang="en-US" sz="2000" dirty="0"/>
              <a:t>ERCOT</a:t>
            </a:r>
          </a:p>
          <a:p>
            <a:endParaRPr lang="en-US" sz="1350" dirty="0"/>
          </a:p>
          <a:p>
            <a:r>
              <a:rPr lang="en-US" sz="2000" dirty="0"/>
              <a:t>June 27, 2025</a:t>
            </a:r>
          </a:p>
          <a:p>
            <a:endParaRPr lang="en-US" sz="1350" dirty="0"/>
          </a:p>
          <a:p>
            <a:endParaRPr lang="en-US" sz="1350" dirty="0">
              <a:solidFill>
                <a:srgbClr val="5B6770"/>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5BB83-CBCE-D04F-9FDE-946377571FB1}"/>
              </a:ext>
            </a:extLst>
          </p:cNvPr>
          <p:cNvSpPr>
            <a:spLocks noGrp="1"/>
          </p:cNvSpPr>
          <p:nvPr>
            <p:ph type="title"/>
          </p:nvPr>
        </p:nvSpPr>
        <p:spPr/>
        <p:txBody>
          <a:bodyPr/>
          <a:lstStyle/>
          <a:p>
            <a:r>
              <a:rPr lang="en-US" dirty="0"/>
              <a:t>ERCOT Estimated Total DG Growth 2015-2024 (MW)</a:t>
            </a:r>
          </a:p>
        </p:txBody>
      </p:sp>
      <p:sp>
        <p:nvSpPr>
          <p:cNvPr id="3" name="Slide Number Placeholder 2">
            <a:extLst>
              <a:ext uri="{FF2B5EF4-FFF2-40B4-BE49-F238E27FC236}">
                <a16:creationId xmlns:a16="http://schemas.microsoft.com/office/drawing/2014/main" id="{CED810E9-0BE3-34CA-0A0C-410F0806AE5E}"/>
              </a:ext>
            </a:extLst>
          </p:cNvPr>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Chart 4">
            <a:extLst>
              <a:ext uri="{FF2B5EF4-FFF2-40B4-BE49-F238E27FC236}">
                <a16:creationId xmlns:a16="http://schemas.microsoft.com/office/drawing/2014/main" id="{35646EC6-E576-44FA-85C2-FF6142F6F638}"/>
              </a:ext>
            </a:extLst>
          </p:cNvPr>
          <p:cNvGraphicFramePr>
            <a:graphicFrameLocks/>
          </p:cNvGraphicFramePr>
          <p:nvPr>
            <p:extLst>
              <p:ext uri="{D42A27DB-BD31-4B8C-83A1-F6EECF244321}">
                <p14:modId xmlns:p14="http://schemas.microsoft.com/office/powerpoint/2010/main" val="2402037486"/>
              </p:ext>
            </p:extLst>
          </p:nvPr>
        </p:nvGraphicFramePr>
        <p:xfrm>
          <a:off x="609600" y="990600"/>
          <a:ext cx="7772400"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DA1DFC63-9ADF-D8CC-80A9-DE40B2E5994B}"/>
              </a:ext>
            </a:extLst>
          </p:cNvPr>
          <p:cNvGraphicFramePr>
            <a:graphicFrameLocks noGrp="1"/>
          </p:cNvGraphicFramePr>
          <p:nvPr>
            <p:extLst>
              <p:ext uri="{D42A27DB-BD31-4B8C-83A1-F6EECF244321}">
                <p14:modId xmlns:p14="http://schemas.microsoft.com/office/powerpoint/2010/main" val="2644411859"/>
              </p:ext>
            </p:extLst>
          </p:nvPr>
        </p:nvGraphicFramePr>
        <p:xfrm>
          <a:off x="1885950" y="2286000"/>
          <a:ext cx="1233488" cy="1500185"/>
        </p:xfrm>
        <a:graphic>
          <a:graphicData uri="http://schemas.openxmlformats.org/drawingml/2006/table">
            <a:tbl>
              <a:tblPr>
                <a:tableStyleId>{93296810-A885-4BE3-A3E7-6D5BEEA58F35}</a:tableStyleId>
              </a:tblPr>
              <a:tblGrid>
                <a:gridCol w="473014">
                  <a:extLst>
                    <a:ext uri="{9D8B030D-6E8A-4147-A177-3AD203B41FA5}">
                      <a16:colId xmlns:a16="http://schemas.microsoft.com/office/drawing/2014/main" val="2758594675"/>
                    </a:ext>
                  </a:extLst>
                </a:gridCol>
                <a:gridCol w="760474">
                  <a:extLst>
                    <a:ext uri="{9D8B030D-6E8A-4147-A177-3AD203B41FA5}">
                      <a16:colId xmlns:a16="http://schemas.microsoft.com/office/drawing/2014/main" val="3429763368"/>
                    </a:ext>
                  </a:extLst>
                </a:gridCol>
              </a:tblGrid>
              <a:tr h="142875">
                <a:tc gridSpan="2">
                  <a:txBody>
                    <a:bodyPr/>
                    <a:lstStyle/>
                    <a:p>
                      <a:pPr algn="ctr" fontAlgn="b"/>
                      <a:r>
                        <a:rPr lang="en-US" sz="800" b="1" u="none" strike="noStrike">
                          <a:effectLst/>
                        </a:rPr>
                        <a:t>Annual Estimates  (MW)</a:t>
                      </a:r>
                      <a:endParaRPr lang="en-US" sz="800" b="1" i="0" u="none" strike="noStrike">
                        <a:solidFill>
                          <a:srgbClr val="000000"/>
                        </a:solidFill>
                        <a:effectLst/>
                        <a:latin typeface="Arial" panose="020B0604020202020204" pitchFamily="34" charset="0"/>
                      </a:endParaRPr>
                    </a:p>
                  </a:txBody>
                  <a:tcPr marL="7144" marR="7144" marT="7144" marB="0" anchor="b"/>
                </a:tc>
                <a:tc hMerge="1">
                  <a:txBody>
                    <a:bodyPr/>
                    <a:lstStyle/>
                    <a:p>
                      <a:endParaRPr lang="en-US"/>
                    </a:p>
                  </a:txBody>
                  <a:tcPr/>
                </a:tc>
                <a:extLst>
                  <a:ext uri="{0D108BD9-81ED-4DB2-BD59-A6C34878D82A}">
                    <a16:rowId xmlns:a16="http://schemas.microsoft.com/office/drawing/2014/main" val="1295077687"/>
                  </a:ext>
                </a:extLst>
              </a:tr>
              <a:tr h="135731">
                <a:tc>
                  <a:txBody>
                    <a:bodyPr/>
                    <a:lstStyle/>
                    <a:p>
                      <a:pPr algn="ctr" fontAlgn="ctr"/>
                      <a:r>
                        <a:rPr lang="en-US" sz="800" b="1" u="none" strike="noStrike">
                          <a:effectLst/>
                        </a:rPr>
                        <a:t>2015</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650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682389905"/>
                  </a:ext>
                </a:extLst>
              </a:tr>
              <a:tr h="135731">
                <a:tc>
                  <a:txBody>
                    <a:bodyPr/>
                    <a:lstStyle/>
                    <a:p>
                      <a:pPr algn="ctr" fontAlgn="ctr"/>
                      <a:r>
                        <a:rPr lang="en-US" sz="800" b="1" u="none" strike="noStrike">
                          <a:effectLst/>
                        </a:rPr>
                        <a:t>2016</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800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52563821"/>
                  </a:ext>
                </a:extLst>
              </a:tr>
              <a:tr h="135731">
                <a:tc>
                  <a:txBody>
                    <a:bodyPr/>
                    <a:lstStyle/>
                    <a:p>
                      <a:pPr algn="ctr" fontAlgn="ctr"/>
                      <a:r>
                        <a:rPr lang="en-US" sz="800" b="1" u="none" strike="noStrike">
                          <a:effectLst/>
                        </a:rPr>
                        <a:t>2017</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1050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3558783818"/>
                  </a:ext>
                </a:extLst>
              </a:tr>
              <a:tr h="135731">
                <a:tc>
                  <a:txBody>
                    <a:bodyPr/>
                    <a:lstStyle/>
                    <a:p>
                      <a:pPr algn="ctr" fontAlgn="ctr"/>
                      <a:r>
                        <a:rPr lang="en-US" sz="800" b="1" u="none" strike="noStrike" dirty="0">
                          <a:effectLst/>
                        </a:rPr>
                        <a:t>2018</a:t>
                      </a:r>
                      <a:endParaRPr lang="en-US" sz="800" b="1" i="0" u="none" strike="noStrike" dirty="0">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1400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740363836"/>
                  </a:ext>
                </a:extLst>
              </a:tr>
              <a:tr h="135731">
                <a:tc>
                  <a:txBody>
                    <a:bodyPr/>
                    <a:lstStyle/>
                    <a:p>
                      <a:pPr algn="ctr" fontAlgn="ctr"/>
                      <a:r>
                        <a:rPr lang="en-US" sz="800" b="1" u="none" strike="noStrike">
                          <a:effectLst/>
                        </a:rPr>
                        <a:t>2019</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1710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174396737"/>
                  </a:ext>
                </a:extLst>
              </a:tr>
              <a:tr h="135731">
                <a:tc>
                  <a:txBody>
                    <a:bodyPr/>
                    <a:lstStyle/>
                    <a:p>
                      <a:pPr algn="ctr" fontAlgn="ctr"/>
                      <a:r>
                        <a:rPr lang="en-US" sz="800" b="1" u="none" strike="noStrike">
                          <a:effectLst/>
                        </a:rPr>
                        <a:t>2020</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2180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4117395776"/>
                  </a:ext>
                </a:extLst>
              </a:tr>
              <a:tr h="135731">
                <a:tc>
                  <a:txBody>
                    <a:bodyPr/>
                    <a:lstStyle/>
                    <a:p>
                      <a:pPr algn="ctr" fontAlgn="ctr"/>
                      <a:r>
                        <a:rPr lang="en-US" sz="800" b="1" u="none" strike="noStrike">
                          <a:effectLst/>
                        </a:rPr>
                        <a:t>2021</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2920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190882038"/>
                  </a:ext>
                </a:extLst>
              </a:tr>
              <a:tr h="135731">
                <a:tc>
                  <a:txBody>
                    <a:bodyPr/>
                    <a:lstStyle/>
                    <a:p>
                      <a:pPr algn="ctr" fontAlgn="ctr"/>
                      <a:r>
                        <a:rPr lang="en-US" sz="800" b="1" u="none" strike="noStrike">
                          <a:effectLst/>
                        </a:rPr>
                        <a:t>2022</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3850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3024873953"/>
                  </a:ext>
                </a:extLst>
              </a:tr>
              <a:tr h="135731">
                <a:tc>
                  <a:txBody>
                    <a:bodyPr/>
                    <a:lstStyle/>
                    <a:p>
                      <a:pPr algn="ctr" fontAlgn="ctr"/>
                      <a:r>
                        <a:rPr lang="en-US" sz="800" b="1" u="none" strike="noStrike">
                          <a:effectLst/>
                        </a:rPr>
                        <a:t>2023</a:t>
                      </a:r>
                      <a:endParaRPr lang="en-US" sz="800" b="1" i="0" u="none" strike="noStrike">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4770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811848396"/>
                  </a:ext>
                </a:extLst>
              </a:tr>
              <a:tr h="135731">
                <a:tc>
                  <a:txBody>
                    <a:bodyPr/>
                    <a:lstStyle/>
                    <a:p>
                      <a:pPr algn="ctr" fontAlgn="ctr"/>
                      <a:r>
                        <a:rPr lang="en-US" sz="800" b="1" u="none" strike="noStrike" dirty="0">
                          <a:effectLst/>
                        </a:rPr>
                        <a:t>2024</a:t>
                      </a:r>
                      <a:endParaRPr lang="en-US" sz="800" b="1" i="0" u="none" strike="noStrike" dirty="0">
                        <a:solidFill>
                          <a:srgbClr val="000000"/>
                        </a:solidFill>
                        <a:effectLst/>
                        <a:latin typeface="Arial" panose="020B0604020202020204" pitchFamily="34" charset="0"/>
                      </a:endParaRPr>
                    </a:p>
                  </a:txBody>
                  <a:tcPr marL="7144" marR="7144" marT="7144" marB="0" anchor="ctr"/>
                </a:tc>
                <a:tc>
                  <a:txBody>
                    <a:bodyPr/>
                    <a:lstStyle/>
                    <a:p>
                      <a:pPr algn="ctr" fontAlgn="ctr"/>
                      <a:r>
                        <a:rPr lang="en-US" sz="800" u="none" strike="noStrike" dirty="0">
                          <a:effectLst/>
                        </a:rPr>
                        <a:t>6050</a:t>
                      </a:r>
                      <a:endParaRPr lang="en-US" sz="8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048288135"/>
                  </a:ext>
                </a:extLst>
              </a:tr>
            </a:tbl>
          </a:graphicData>
        </a:graphic>
      </p:graphicFrame>
    </p:spTree>
    <p:extLst>
      <p:ext uri="{BB962C8B-B14F-4D97-AF65-F5344CB8AC3E}">
        <p14:creationId xmlns:p14="http://schemas.microsoft.com/office/powerpoint/2010/main" val="4264195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AF544-BFC8-412A-0AA7-CD2D269192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066C0-30A4-8E10-2D02-25370E69673E}"/>
              </a:ext>
            </a:extLst>
          </p:cNvPr>
          <p:cNvSpPr>
            <a:spLocks noGrp="1"/>
          </p:cNvSpPr>
          <p:nvPr>
            <p:ph type="title"/>
          </p:nvPr>
        </p:nvSpPr>
        <p:spPr/>
        <p:txBody>
          <a:bodyPr/>
          <a:lstStyle/>
          <a:p>
            <a:r>
              <a:rPr lang="en-US" dirty="0"/>
              <a:t>Settlement-Only Distributed Generation in ERCOT  </a:t>
            </a:r>
            <a:br>
              <a:rPr lang="en-US" dirty="0"/>
            </a:br>
            <a:r>
              <a:rPr lang="en-US" dirty="0"/>
              <a:t>2010-2024</a:t>
            </a:r>
          </a:p>
        </p:txBody>
      </p:sp>
      <p:sp>
        <p:nvSpPr>
          <p:cNvPr id="3" name="Slide Number Placeholder 2">
            <a:extLst>
              <a:ext uri="{FF2B5EF4-FFF2-40B4-BE49-F238E27FC236}">
                <a16:creationId xmlns:a16="http://schemas.microsoft.com/office/drawing/2014/main" id="{D78D5AEB-87DC-2C87-D991-69FE2A24B47E}"/>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TextBox 4">
            <a:extLst>
              <a:ext uri="{FF2B5EF4-FFF2-40B4-BE49-F238E27FC236}">
                <a16:creationId xmlns:a16="http://schemas.microsoft.com/office/drawing/2014/main" id="{5FBE1CB1-A65F-4EB9-B39A-1356445259D9}"/>
              </a:ext>
            </a:extLst>
          </p:cNvPr>
          <p:cNvSpPr txBox="1"/>
          <p:nvPr/>
        </p:nvSpPr>
        <p:spPr>
          <a:xfrm>
            <a:off x="1885950" y="2228850"/>
            <a:ext cx="2547912" cy="553998"/>
          </a:xfrm>
          <a:prstGeom prst="rect">
            <a:avLst/>
          </a:prstGeom>
          <a:solidFill>
            <a:schemeClr val="bg1"/>
          </a:solidFill>
          <a:ln cap="rnd">
            <a:solidFill>
              <a:schemeClr val="tx2"/>
            </a:solidFill>
            <a:prstDash val="sysDash"/>
          </a:ln>
        </p:spPr>
        <p:txBody>
          <a:bodyPr wrap="square" rtlCol="0">
            <a:spAutoFit/>
          </a:bodyPr>
          <a:lstStyle>
            <a:defPPr>
              <a:defRPr lang="en-US"/>
            </a:defPPr>
            <a:lvl1pPr marL="0" indent="0" algn="l" defTabSz="914400" rtl="0" eaLnBrk="1" latinLnBrk="0" hangingPunct="1">
              <a:defRPr sz="1800" kern="1200">
                <a:solidFill>
                  <a:schemeClr val="tx1"/>
                </a:solidFill>
                <a:latin typeface="+mn-lt"/>
                <a:ea typeface="+mn-ea"/>
                <a:cs typeface="+mn-cs"/>
              </a:defRPr>
            </a:lvl1pPr>
            <a:lvl2pPr marL="457200" indent="0" algn="l" defTabSz="914400" rtl="0" eaLnBrk="1" latinLnBrk="0" hangingPunct="1">
              <a:defRPr sz="1800" kern="1200">
                <a:solidFill>
                  <a:schemeClr val="tx1"/>
                </a:solidFill>
                <a:latin typeface="+mn-lt"/>
                <a:ea typeface="+mn-ea"/>
                <a:cs typeface="+mn-cs"/>
              </a:defRPr>
            </a:lvl2pPr>
            <a:lvl3pPr marL="914400" indent="0" algn="l" defTabSz="914400" rtl="0" eaLnBrk="1" latinLnBrk="0" hangingPunct="1">
              <a:defRPr sz="1800" kern="1200">
                <a:solidFill>
                  <a:schemeClr val="tx1"/>
                </a:solidFill>
                <a:latin typeface="+mn-lt"/>
                <a:ea typeface="+mn-ea"/>
                <a:cs typeface="+mn-cs"/>
              </a:defRPr>
            </a:lvl3pPr>
            <a:lvl4pPr marL="1371600" indent="0" algn="l" defTabSz="914400" rtl="0" eaLnBrk="1" latinLnBrk="0" hangingPunct="1">
              <a:defRPr sz="1800" kern="1200">
                <a:solidFill>
                  <a:schemeClr val="tx1"/>
                </a:solidFill>
                <a:latin typeface="+mn-lt"/>
                <a:ea typeface="+mn-ea"/>
                <a:cs typeface="+mn-cs"/>
              </a:defRPr>
            </a:lvl4pPr>
            <a:lvl5pPr marL="1828800" indent="0" algn="l" defTabSz="914400" rtl="0" eaLnBrk="1" latinLnBrk="0" hangingPunct="1">
              <a:defRPr sz="1800" kern="1200">
                <a:solidFill>
                  <a:schemeClr val="tx1"/>
                </a:solidFill>
                <a:latin typeface="+mn-lt"/>
                <a:ea typeface="+mn-ea"/>
                <a:cs typeface="+mn-cs"/>
              </a:defRPr>
            </a:lvl5pPr>
            <a:lvl6pPr marL="2286000" indent="0" algn="l" defTabSz="914400" rtl="0" eaLnBrk="1" latinLnBrk="0" hangingPunct="1">
              <a:defRPr sz="1800" kern="1200">
                <a:solidFill>
                  <a:schemeClr val="tx1"/>
                </a:solidFill>
                <a:latin typeface="+mn-lt"/>
                <a:ea typeface="+mn-ea"/>
                <a:cs typeface="+mn-cs"/>
              </a:defRPr>
            </a:lvl6pPr>
            <a:lvl7pPr marL="2743200" indent="0" algn="l" defTabSz="914400" rtl="0" eaLnBrk="1" latinLnBrk="0" hangingPunct="1">
              <a:defRPr sz="1800" kern="1200">
                <a:solidFill>
                  <a:schemeClr val="tx1"/>
                </a:solidFill>
                <a:latin typeface="+mn-lt"/>
                <a:ea typeface="+mn-ea"/>
                <a:cs typeface="+mn-cs"/>
              </a:defRPr>
            </a:lvl7pPr>
            <a:lvl8pPr marL="3200400" indent="0" algn="l" defTabSz="914400" rtl="0" eaLnBrk="1" latinLnBrk="0" hangingPunct="1">
              <a:defRPr sz="1800" kern="1200">
                <a:solidFill>
                  <a:schemeClr val="tx1"/>
                </a:solidFill>
                <a:latin typeface="+mn-lt"/>
                <a:ea typeface="+mn-ea"/>
                <a:cs typeface="+mn-cs"/>
              </a:defRPr>
            </a:lvl8pPr>
            <a:lvl9pPr marL="3657600" indent="0" algn="l" defTabSz="914400" rtl="0" eaLnBrk="1" latinLnBrk="0" hangingPunct="1">
              <a:defRPr sz="1800" kern="1200">
                <a:solidFill>
                  <a:schemeClr val="tx1"/>
                </a:solidFill>
                <a:latin typeface="+mn-lt"/>
                <a:ea typeface="+mn-ea"/>
                <a:cs typeface="+mn-cs"/>
              </a:defRPr>
            </a:lvl9pPr>
          </a:lstStyle>
          <a:p>
            <a:r>
              <a:rPr lang="en-US" sz="750" b="1" dirty="0"/>
              <a:t>SODGs are:</a:t>
            </a:r>
          </a:p>
          <a:p>
            <a:pPr marL="96441" indent="-96441">
              <a:buFont typeface="Arial" panose="020B0604020202020204" pitchFamily="34" charset="0"/>
              <a:buChar char="•"/>
            </a:pPr>
            <a:r>
              <a:rPr lang="en-US" sz="750" u="sng" dirty="0"/>
              <a:t>&lt;</a:t>
            </a:r>
            <a:r>
              <a:rPr lang="en-US" sz="750" dirty="0"/>
              <a:t>10 MW</a:t>
            </a:r>
          </a:p>
          <a:p>
            <a:pPr marL="96441" indent="-96441">
              <a:buFont typeface="Arial" panose="020B0604020202020204" pitchFamily="34" charset="0"/>
              <a:buChar char="•"/>
            </a:pPr>
            <a:r>
              <a:rPr lang="en-US" sz="750" dirty="0"/>
              <a:t>If &gt;1 MW and inject to grid, must register with ERCOT</a:t>
            </a:r>
          </a:p>
          <a:p>
            <a:pPr marL="96441" indent="-96441">
              <a:buFont typeface="Arial" panose="020B0604020202020204" pitchFamily="34" charset="0"/>
              <a:buChar char="•"/>
            </a:pPr>
            <a:r>
              <a:rPr lang="en-US" sz="750" dirty="0"/>
              <a:t>If &lt;1 MW, registration optional</a:t>
            </a:r>
          </a:p>
        </p:txBody>
      </p:sp>
      <p:graphicFrame>
        <p:nvGraphicFramePr>
          <p:cNvPr id="9" name="Table 8">
            <a:extLst>
              <a:ext uri="{FF2B5EF4-FFF2-40B4-BE49-F238E27FC236}">
                <a16:creationId xmlns:a16="http://schemas.microsoft.com/office/drawing/2014/main" id="{8B59A13B-6B40-D36D-278C-5DF9F15CDD1F}"/>
              </a:ext>
            </a:extLst>
          </p:cNvPr>
          <p:cNvGraphicFramePr>
            <a:graphicFrameLocks noGrp="1"/>
          </p:cNvGraphicFramePr>
          <p:nvPr/>
        </p:nvGraphicFramePr>
        <p:xfrm>
          <a:off x="1885950" y="2790436"/>
          <a:ext cx="2547912" cy="841491"/>
        </p:xfrm>
        <a:graphic>
          <a:graphicData uri="http://schemas.openxmlformats.org/drawingml/2006/table">
            <a:tbl>
              <a:tblPr>
                <a:tableStyleId>{93296810-A885-4BE3-A3E7-6D5BEEA58F35}</a:tableStyleId>
              </a:tblPr>
              <a:tblGrid>
                <a:gridCol w="1399026">
                  <a:extLst>
                    <a:ext uri="{9D8B030D-6E8A-4147-A177-3AD203B41FA5}">
                      <a16:colId xmlns:a16="http://schemas.microsoft.com/office/drawing/2014/main" val="1250456930"/>
                    </a:ext>
                  </a:extLst>
                </a:gridCol>
                <a:gridCol w="464279">
                  <a:extLst>
                    <a:ext uri="{9D8B030D-6E8A-4147-A177-3AD203B41FA5}">
                      <a16:colId xmlns:a16="http://schemas.microsoft.com/office/drawing/2014/main" val="2255773836"/>
                    </a:ext>
                  </a:extLst>
                </a:gridCol>
                <a:gridCol w="684607">
                  <a:extLst>
                    <a:ext uri="{9D8B030D-6E8A-4147-A177-3AD203B41FA5}">
                      <a16:colId xmlns:a16="http://schemas.microsoft.com/office/drawing/2014/main" val="1961758995"/>
                    </a:ext>
                  </a:extLst>
                </a:gridCol>
              </a:tblGrid>
              <a:tr h="268754">
                <a:tc>
                  <a:txBody>
                    <a:bodyPr/>
                    <a:lstStyle/>
                    <a:p>
                      <a:pPr algn="l" rtl="0" fontAlgn="ctr"/>
                      <a:r>
                        <a:rPr lang="en-US" sz="800" b="1" u="none" strike="noStrike" dirty="0">
                          <a:effectLst/>
                        </a:rPr>
                        <a:t>SODGs</a:t>
                      </a:r>
                      <a:endParaRPr lang="en-US" sz="800" b="1" i="0" u="none" strike="noStrike" dirty="0">
                        <a:solidFill>
                          <a:srgbClr val="FFFFFF"/>
                        </a:solidFill>
                        <a:effectLst/>
                        <a:latin typeface="Arial" panose="020B0604020202020204" pitchFamily="34" charset="0"/>
                      </a:endParaRPr>
                    </a:p>
                  </a:txBody>
                  <a:tcPr marL="7144" marR="7144" marT="7144" marB="0" anchor="ctr"/>
                </a:tc>
                <a:tc>
                  <a:txBody>
                    <a:bodyPr/>
                    <a:lstStyle/>
                    <a:p>
                      <a:pPr algn="ctr" rtl="0" fontAlgn="ctr"/>
                      <a:r>
                        <a:rPr lang="en-US" sz="800" b="1" u="none" strike="noStrike" dirty="0">
                          <a:effectLst/>
                        </a:rPr>
                        <a:t># Units</a:t>
                      </a:r>
                      <a:endParaRPr lang="en-US" sz="800" b="1" i="0" u="none" strike="noStrike" dirty="0">
                        <a:solidFill>
                          <a:srgbClr val="FFFFFF"/>
                        </a:solidFill>
                        <a:effectLst/>
                        <a:latin typeface="Arial" panose="020B0604020202020204" pitchFamily="34" charset="0"/>
                      </a:endParaRPr>
                    </a:p>
                  </a:txBody>
                  <a:tcPr marL="7144" marR="7144" marT="7144" marB="0" anchor="ctr"/>
                </a:tc>
                <a:tc>
                  <a:txBody>
                    <a:bodyPr/>
                    <a:lstStyle/>
                    <a:p>
                      <a:pPr algn="ctr" rtl="0" fontAlgn="ctr"/>
                      <a:r>
                        <a:rPr lang="en-US" sz="800" b="1" u="none" strike="noStrike" dirty="0">
                          <a:effectLst/>
                        </a:rPr>
                        <a:t>MW</a:t>
                      </a:r>
                      <a:endParaRPr lang="en-US" sz="800" b="1" i="0" u="none" strike="noStrike" dirty="0">
                        <a:solidFill>
                          <a:srgbClr val="FFFFFF"/>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496555254"/>
                  </a:ext>
                </a:extLst>
              </a:tr>
              <a:tr h="163639">
                <a:tc>
                  <a:txBody>
                    <a:bodyPr/>
                    <a:lstStyle/>
                    <a:p>
                      <a:pPr algn="l" rtl="0" fontAlgn="ctr"/>
                      <a:r>
                        <a:rPr lang="en-US" sz="800" b="1" u="none" strike="noStrike" dirty="0">
                          <a:effectLst/>
                        </a:rPr>
                        <a:t>Non-Renewable</a:t>
                      </a:r>
                      <a:endParaRPr lang="en-US" sz="800" b="1" i="0" u="none" strike="noStrike" dirty="0">
                        <a:solidFill>
                          <a:srgbClr val="5B6770"/>
                        </a:solidFill>
                        <a:effectLst/>
                        <a:latin typeface="Arial" panose="020B0604020202020204" pitchFamily="34" charset="0"/>
                      </a:endParaRPr>
                    </a:p>
                  </a:txBody>
                  <a:tcPr marL="85725" marR="7144" marT="7144" marB="0" anchor="ctr"/>
                </a:tc>
                <a:tc>
                  <a:txBody>
                    <a:bodyPr/>
                    <a:lstStyle/>
                    <a:p>
                      <a:pPr algn="ctr" rtl="0" fontAlgn="ctr"/>
                      <a:r>
                        <a:rPr lang="en-US" sz="800" u="none" strike="noStrike" dirty="0">
                          <a:effectLst/>
                        </a:rPr>
                        <a:t>356</a:t>
                      </a:r>
                      <a:endParaRPr lang="en-US" sz="800" b="0" i="0" u="none" strike="noStrike" dirty="0">
                        <a:solidFill>
                          <a:srgbClr val="5B6770"/>
                        </a:solidFill>
                        <a:effectLst/>
                        <a:latin typeface="Arial" panose="020B0604020202020204" pitchFamily="34" charset="0"/>
                      </a:endParaRPr>
                    </a:p>
                  </a:txBody>
                  <a:tcPr marL="7144" marR="7144" marT="7144" marB="0" anchor="ctr"/>
                </a:tc>
                <a:tc>
                  <a:txBody>
                    <a:bodyPr/>
                    <a:lstStyle/>
                    <a:p>
                      <a:pPr algn="ctr" rtl="0" fontAlgn="ctr"/>
                      <a:r>
                        <a:rPr lang="en-US" sz="800" u="none" strike="noStrike" dirty="0">
                          <a:effectLst/>
                        </a:rPr>
                        <a:t>742</a:t>
                      </a:r>
                      <a:endParaRPr lang="en-US" sz="800" b="0" i="0" u="none" strike="noStrike" dirty="0">
                        <a:solidFill>
                          <a:srgbClr val="5B677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505840310"/>
                  </a:ext>
                </a:extLst>
              </a:tr>
              <a:tr h="218186">
                <a:tc>
                  <a:txBody>
                    <a:bodyPr/>
                    <a:lstStyle/>
                    <a:p>
                      <a:pPr algn="l" rtl="0" fontAlgn="ctr"/>
                      <a:r>
                        <a:rPr lang="en-US" sz="800" b="1" u="none" strike="noStrike" dirty="0">
                          <a:effectLst/>
                        </a:rPr>
                        <a:t>Renewable + Storage</a:t>
                      </a:r>
                      <a:endParaRPr lang="en-US" sz="800" b="1" i="0" u="none" strike="noStrike" dirty="0">
                        <a:solidFill>
                          <a:srgbClr val="5B6770"/>
                        </a:solidFill>
                        <a:effectLst/>
                        <a:latin typeface="Arial" panose="020B0604020202020204" pitchFamily="34" charset="0"/>
                      </a:endParaRPr>
                    </a:p>
                  </a:txBody>
                  <a:tcPr marL="85725" marR="7144" marT="7144" marB="0" anchor="ctr"/>
                </a:tc>
                <a:tc>
                  <a:txBody>
                    <a:bodyPr/>
                    <a:lstStyle/>
                    <a:p>
                      <a:pPr algn="ctr" rtl="0" fontAlgn="ctr"/>
                      <a:r>
                        <a:rPr lang="en-US" sz="800" u="none" strike="noStrike" dirty="0">
                          <a:effectLst/>
                        </a:rPr>
                        <a:t>63</a:t>
                      </a:r>
                      <a:endParaRPr lang="en-US" sz="800" b="0" i="0" u="none" strike="noStrike" dirty="0">
                        <a:solidFill>
                          <a:srgbClr val="5B6770"/>
                        </a:solidFill>
                        <a:effectLst/>
                        <a:latin typeface="Arial" panose="020B0604020202020204" pitchFamily="34" charset="0"/>
                      </a:endParaRPr>
                    </a:p>
                  </a:txBody>
                  <a:tcPr marL="7144" marR="7144" marT="7144" marB="0" anchor="ctr"/>
                </a:tc>
                <a:tc>
                  <a:txBody>
                    <a:bodyPr/>
                    <a:lstStyle/>
                    <a:p>
                      <a:pPr algn="ctr" rtl="0" fontAlgn="ctr"/>
                      <a:r>
                        <a:rPr lang="en-US" sz="800" u="none" strike="noStrike">
                          <a:effectLst/>
                        </a:rPr>
                        <a:t>350</a:t>
                      </a:r>
                      <a:endParaRPr lang="en-US" sz="800" b="0" i="0" u="none" strike="noStrike">
                        <a:solidFill>
                          <a:srgbClr val="5B677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342055424"/>
                  </a:ext>
                </a:extLst>
              </a:tr>
              <a:tr h="190912">
                <a:tc>
                  <a:txBody>
                    <a:bodyPr/>
                    <a:lstStyle/>
                    <a:p>
                      <a:pPr algn="l" rtl="0" fontAlgn="ctr"/>
                      <a:r>
                        <a:rPr lang="en-US" sz="800" b="1" u="none" strike="noStrike" dirty="0">
                          <a:effectLst/>
                        </a:rPr>
                        <a:t>TOTALS</a:t>
                      </a:r>
                      <a:endParaRPr lang="en-US" sz="800" b="1" i="0" u="none" strike="noStrike" dirty="0">
                        <a:solidFill>
                          <a:srgbClr val="5B6770"/>
                        </a:solidFill>
                        <a:effectLst/>
                        <a:latin typeface="Arial" panose="020B0604020202020204" pitchFamily="34" charset="0"/>
                      </a:endParaRPr>
                    </a:p>
                  </a:txBody>
                  <a:tcPr marL="85725" marR="7144" marT="7144" marB="0" anchor="ctr"/>
                </a:tc>
                <a:tc>
                  <a:txBody>
                    <a:bodyPr/>
                    <a:lstStyle/>
                    <a:p>
                      <a:pPr algn="ctr" rtl="0" fontAlgn="ctr"/>
                      <a:r>
                        <a:rPr lang="en-US" sz="800" u="none" strike="noStrike" dirty="0">
                          <a:effectLst/>
                        </a:rPr>
                        <a:t>419</a:t>
                      </a:r>
                      <a:endParaRPr lang="en-US" sz="800" b="1" i="0" u="none" strike="noStrike" dirty="0">
                        <a:solidFill>
                          <a:srgbClr val="5B6770"/>
                        </a:solidFill>
                        <a:effectLst/>
                        <a:latin typeface="Arial" panose="020B0604020202020204" pitchFamily="34" charset="0"/>
                      </a:endParaRPr>
                    </a:p>
                  </a:txBody>
                  <a:tcPr marL="7144" marR="7144" marT="7144" marB="0" anchor="ctr"/>
                </a:tc>
                <a:tc>
                  <a:txBody>
                    <a:bodyPr/>
                    <a:lstStyle/>
                    <a:p>
                      <a:pPr algn="ctr" rtl="0" fontAlgn="ctr"/>
                      <a:r>
                        <a:rPr lang="en-US" sz="800" u="none" strike="noStrike" dirty="0">
                          <a:effectLst/>
                        </a:rPr>
                        <a:t>1092</a:t>
                      </a:r>
                      <a:endParaRPr lang="en-US" sz="800" b="1" i="0" u="none" strike="noStrike" dirty="0">
                        <a:solidFill>
                          <a:srgbClr val="5B677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825626468"/>
                  </a:ext>
                </a:extLst>
              </a:tr>
            </a:tbl>
          </a:graphicData>
        </a:graphic>
      </p:graphicFrame>
      <p:graphicFrame>
        <p:nvGraphicFramePr>
          <p:cNvPr id="4" name="Chart 3">
            <a:extLst>
              <a:ext uri="{FF2B5EF4-FFF2-40B4-BE49-F238E27FC236}">
                <a16:creationId xmlns:a16="http://schemas.microsoft.com/office/drawing/2014/main" id="{32FA2480-0651-3BE6-82AE-C28206E0A44C}"/>
              </a:ext>
            </a:extLst>
          </p:cNvPr>
          <p:cNvGraphicFramePr>
            <a:graphicFrameLocks/>
          </p:cNvGraphicFramePr>
          <p:nvPr>
            <p:extLst>
              <p:ext uri="{D42A27DB-BD31-4B8C-83A1-F6EECF244321}">
                <p14:modId xmlns:p14="http://schemas.microsoft.com/office/powerpoint/2010/main" val="479804849"/>
              </p:ext>
            </p:extLst>
          </p:nvPr>
        </p:nvGraphicFramePr>
        <p:xfrm>
          <a:off x="381000" y="1066800"/>
          <a:ext cx="8638633" cy="518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0802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A1B6-A9D0-3AD3-B72B-6D4567C9E8C7}"/>
              </a:ext>
            </a:extLst>
          </p:cNvPr>
          <p:cNvSpPr>
            <a:spLocks noGrp="1"/>
          </p:cNvSpPr>
          <p:nvPr>
            <p:ph type="title"/>
          </p:nvPr>
        </p:nvSpPr>
        <p:spPr/>
        <p:txBody>
          <a:bodyPr/>
          <a:lstStyle/>
          <a:p>
            <a:r>
              <a:rPr lang="en-US" dirty="0"/>
              <a:t>ERCOT Solar PV Rooftop Projections vs Actual 2024</a:t>
            </a:r>
          </a:p>
        </p:txBody>
      </p:sp>
      <p:sp>
        <p:nvSpPr>
          <p:cNvPr id="3" name="Slide Number Placeholder 2">
            <a:extLst>
              <a:ext uri="{FF2B5EF4-FFF2-40B4-BE49-F238E27FC236}">
                <a16:creationId xmlns:a16="http://schemas.microsoft.com/office/drawing/2014/main" id="{3CF32D9A-9E64-E43C-153B-183B08EA878F}"/>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4" name="Chart 3">
            <a:extLst>
              <a:ext uri="{FF2B5EF4-FFF2-40B4-BE49-F238E27FC236}">
                <a16:creationId xmlns:a16="http://schemas.microsoft.com/office/drawing/2014/main" id="{F5B8A19A-E3BF-C078-9924-995FE8F13E93}"/>
              </a:ext>
            </a:extLst>
          </p:cNvPr>
          <p:cNvGraphicFramePr>
            <a:graphicFrameLocks/>
          </p:cNvGraphicFramePr>
          <p:nvPr>
            <p:extLst>
              <p:ext uri="{D42A27DB-BD31-4B8C-83A1-F6EECF244321}">
                <p14:modId xmlns:p14="http://schemas.microsoft.com/office/powerpoint/2010/main" val="2563446293"/>
              </p:ext>
            </p:extLst>
          </p:nvPr>
        </p:nvGraphicFramePr>
        <p:xfrm>
          <a:off x="381000" y="1143000"/>
          <a:ext cx="8458199"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2295365"/>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OT-Deck4x3" id="{C2B3BEA3-E4A4-40EE-BC60-27E560955644}" vid="{4764B712-AB30-40B0-A894-C11C42DBF297}"/>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ERCOT-Deck4x3" id="{C2B3BEA3-E4A4-40EE-BC60-27E560955644}" vid="{103D82AB-1446-4E83-A5B7-8E2AEB079252}"/>
    </a:ext>
  </a:ext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OT-Deck4x3" id="{C2B3BEA3-E4A4-40EE-BC60-27E560955644}" vid="{FAF7D0C8-D5BC-4C91-A928-27C3CB0CE2E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90b61b-eca2-43eb-bf62-db63f797b908" xsi:nil="true"/>
    <lcf76f155ced4ddcb4097134ff3c332f xmlns="f2d15d73-cba3-4daa-9deb-1bc1def5750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BD4ECFFBEC7547860D42B472D973CF" ma:contentTypeVersion="14" ma:contentTypeDescription="Create a new document." ma:contentTypeScope="" ma:versionID="dd1b67f8df2841be3c9912969827166a">
  <xsd:schema xmlns:xsd="http://www.w3.org/2001/XMLSchema" xmlns:xs="http://www.w3.org/2001/XMLSchema" xmlns:p="http://schemas.microsoft.com/office/2006/metadata/properties" xmlns:ns2="f2d15d73-cba3-4daa-9deb-1bc1def57504" xmlns:ns3="0990b61b-eca2-43eb-bf62-db63f797b908" targetNamespace="http://schemas.microsoft.com/office/2006/metadata/properties" ma:root="true" ma:fieldsID="6e50bfddc4c5ae7cb3db97ad20210274" ns2:_="" ns3:_="">
    <xsd:import namespace="f2d15d73-cba3-4daa-9deb-1bc1def57504"/>
    <xsd:import namespace="0990b61b-eca2-43eb-bf62-db63f797b908"/>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bjectDetectorVersions" minOccurs="0"/>
                <xsd:element ref="ns2:MediaServiceOCR"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d15d73-cba3-4daa-9deb-1bc1def57504"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0b61b-eca2-43eb-bf62-db63f797b908"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a418f17-fb2f-4b0b-bb6f-73af868bad81}" ma:internalName="TaxCatchAll" ma:showField="CatchAllData" ma:web="0990b61b-eca2-43eb-bf62-db63f797b90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schemas.microsoft.com/office/infopath/2007/PartnerControls"/>
    <ds:schemaRef ds:uri="http://www.w3.org/XML/1998/namespace"/>
    <ds:schemaRef ds:uri="http://purl.org/dc/terms/"/>
    <ds:schemaRef ds:uri="http://schemas.microsoft.com/office/2006/documentManagement/types"/>
    <ds:schemaRef ds:uri="http://schemas.openxmlformats.org/package/2006/metadata/core-properties"/>
    <ds:schemaRef ds:uri="http://purl.org/dc/dcmitype/"/>
    <ds:schemaRef ds:uri="0990b61b-eca2-43eb-bf62-db63f797b908"/>
    <ds:schemaRef ds:uri="f2d15d73-cba3-4daa-9deb-1bc1def57504"/>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4EFF613C-11F4-4B4B-AC10-638976AC43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d15d73-cba3-4daa-9deb-1bc1def57504"/>
    <ds:schemaRef ds:uri="0990b61b-eca2-43eb-bf62-db63f797b9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17975</TotalTime>
  <Words>339</Words>
  <Application>Microsoft Office PowerPoint</Application>
  <PresentationFormat>On-screen Show (4:3)</PresentationFormat>
  <Paragraphs>90</Paragraphs>
  <Slides>4</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vt:i4>
      </vt:variant>
    </vt:vector>
  </HeadingPairs>
  <TitlesOfParts>
    <vt:vector size="9" baseType="lpstr">
      <vt:lpstr>Arial</vt:lpstr>
      <vt:lpstr>Calibri</vt:lpstr>
      <vt:lpstr>Cover Slide</vt:lpstr>
      <vt:lpstr>Horizontal Theme</vt:lpstr>
      <vt:lpstr>Vertical Theme</vt:lpstr>
      <vt:lpstr>PowerPoint Presentation</vt:lpstr>
      <vt:lpstr>ERCOT Estimated Total DG Growth 2015-2024 (MW)</vt:lpstr>
      <vt:lpstr>Settlement-Only Distributed Generation in ERCOT   2010-2024</vt:lpstr>
      <vt:lpstr>ERCOT Solar PV Rooftop Projections vs Actual 2024</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Devadhas Mohanadhas, Thinesh</cp:lastModifiedBy>
  <cp:revision>572</cp:revision>
  <cp:lastPrinted>2017-10-10T21:31:05Z</cp:lastPrinted>
  <dcterms:created xsi:type="dcterms:W3CDTF">2016-01-21T15:20:31Z</dcterms:created>
  <dcterms:modified xsi:type="dcterms:W3CDTF">2025-06-26T20:48:15Z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2024-06-14T15:54:49Z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8eabf13e-a45a-4db1-a9f2-344f1ea7df79</vt:lpwstr>
  </property>
  <property fmtid="{D5CDD505-2E9C-101B-9397-08002B2CF9AE}" pid="9" name="MSIP_Label_7084cbda-52b8-46fb-a7b7-cb5bd465ed85_ContentBits">
    <vt:lpwstr>0</vt:lpwstr>
  </property>
</Properties>
</file>