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7"/>
  </p:notesMasterIdLst>
  <p:handoutMasterIdLst>
    <p:handoutMasterId r:id="rId8"/>
  </p:handoutMasterIdLst>
  <p:sldIdLst>
    <p:sldId id="256" r:id="rId2"/>
    <p:sldId id="406" r:id="rId3"/>
    <p:sldId id="410" r:id="rId4"/>
    <p:sldId id="411" r:id="rId5"/>
    <p:sldId id="412" r:id="rId6"/>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atrick Wood" initials="PW" lastIdx="3" clrIdx="0">
    <p:extLst>
      <p:ext uri="{19B8F6BF-5375-455C-9EA6-DF929625EA0E}">
        <p15:presenceInfo xmlns:p15="http://schemas.microsoft.com/office/powerpoint/2012/main" userId="3f41e10082fe89f7"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5A2088-BA2F-4318-87DA-17FE6219926A}" v="2" dt="2025-06-24T16:58:28.96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79"/>
  </p:normalViewPr>
  <p:slideViewPr>
    <p:cSldViewPr>
      <p:cViewPr varScale="1">
        <p:scale>
          <a:sx n="82" d="100"/>
          <a:sy n="82" d="100"/>
        </p:scale>
        <p:origin x="1474"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ams Siddiqi" userId="8515217b9be739cd" providerId="LiveId" clId="{E55A2088-BA2F-4318-87DA-17FE6219926A}"/>
    <pc:docChg chg="undo custSel delSld modSld">
      <pc:chgData name="Shams Siddiqi" userId="8515217b9be739cd" providerId="LiveId" clId="{E55A2088-BA2F-4318-87DA-17FE6219926A}" dt="2025-06-24T21:50:12.751" v="1264" actId="20577"/>
      <pc:docMkLst>
        <pc:docMk/>
      </pc:docMkLst>
      <pc:sldChg chg="modSp mod">
        <pc:chgData name="Shams Siddiqi" userId="8515217b9be739cd" providerId="LiveId" clId="{E55A2088-BA2F-4318-87DA-17FE6219926A}" dt="2025-06-24T15:40:02.263" v="50" actId="20577"/>
        <pc:sldMkLst>
          <pc:docMk/>
          <pc:sldMk cId="0" sldId="256"/>
        </pc:sldMkLst>
        <pc:spChg chg="mod">
          <ac:chgData name="Shams Siddiqi" userId="8515217b9be739cd" providerId="LiveId" clId="{E55A2088-BA2F-4318-87DA-17FE6219926A}" dt="2025-06-24T15:39:14.119" v="19" actId="20577"/>
          <ac:spMkLst>
            <pc:docMk/>
            <pc:sldMk cId="0" sldId="256"/>
            <ac:spMk id="5122" creationId="{6AC76799-6A2F-DAB4-808D-BA29161BC88F}"/>
          </ac:spMkLst>
        </pc:spChg>
        <pc:spChg chg="mod">
          <ac:chgData name="Shams Siddiqi" userId="8515217b9be739cd" providerId="LiveId" clId="{E55A2088-BA2F-4318-87DA-17FE6219926A}" dt="2025-06-24T15:40:02.263" v="50" actId="20577"/>
          <ac:spMkLst>
            <pc:docMk/>
            <pc:sldMk cId="0" sldId="256"/>
            <ac:spMk id="5123" creationId="{648F9BFE-A2EB-4979-EC7E-7C52D0C99987}"/>
          </ac:spMkLst>
        </pc:spChg>
      </pc:sldChg>
      <pc:sldChg chg="modSp mod">
        <pc:chgData name="Shams Siddiqi" userId="8515217b9be739cd" providerId="LiveId" clId="{E55A2088-BA2F-4318-87DA-17FE6219926A}" dt="2025-06-24T21:45:03.656" v="1242" actId="313"/>
        <pc:sldMkLst>
          <pc:docMk/>
          <pc:sldMk cId="0" sldId="406"/>
        </pc:sldMkLst>
        <pc:spChg chg="mod">
          <ac:chgData name="Shams Siddiqi" userId="8515217b9be739cd" providerId="LiveId" clId="{E55A2088-BA2F-4318-87DA-17FE6219926A}" dt="2025-06-24T15:41:23.975" v="72" actId="403"/>
          <ac:spMkLst>
            <pc:docMk/>
            <pc:sldMk cId="0" sldId="406"/>
            <ac:spMk id="9220" creationId="{CDAEFA0E-D76A-46E5-46DA-F1D33CA7EB35}"/>
          </ac:spMkLst>
        </pc:spChg>
        <pc:spChg chg="mod">
          <ac:chgData name="Shams Siddiqi" userId="8515217b9be739cd" providerId="LiveId" clId="{E55A2088-BA2F-4318-87DA-17FE6219926A}" dt="2025-06-24T21:45:03.656" v="1242" actId="313"/>
          <ac:spMkLst>
            <pc:docMk/>
            <pc:sldMk cId="0" sldId="406"/>
            <ac:spMk id="9221" creationId="{2140A200-0470-0A73-BDEF-041B99701BDA}"/>
          </ac:spMkLst>
        </pc:spChg>
      </pc:sldChg>
      <pc:sldChg chg="del">
        <pc:chgData name="Shams Siddiqi" userId="8515217b9be739cd" providerId="LiveId" clId="{E55A2088-BA2F-4318-87DA-17FE6219926A}" dt="2025-06-24T16:37:51.962" v="845" actId="2696"/>
        <pc:sldMkLst>
          <pc:docMk/>
          <pc:sldMk cId="381356053" sldId="407"/>
        </pc:sldMkLst>
      </pc:sldChg>
      <pc:sldChg chg="modSp mod">
        <pc:chgData name="Shams Siddiqi" userId="8515217b9be739cd" providerId="LiveId" clId="{E55A2088-BA2F-4318-87DA-17FE6219926A}" dt="2025-06-24T21:31:41.220" v="912" actId="6549"/>
        <pc:sldMkLst>
          <pc:docMk/>
          <pc:sldMk cId="452850210" sldId="410"/>
        </pc:sldMkLst>
        <pc:spChg chg="mod">
          <ac:chgData name="Shams Siddiqi" userId="8515217b9be739cd" providerId="LiveId" clId="{E55A2088-BA2F-4318-87DA-17FE6219926A}" dt="2025-06-24T16:27:30.721" v="738" actId="20577"/>
          <ac:spMkLst>
            <pc:docMk/>
            <pc:sldMk cId="452850210" sldId="410"/>
            <ac:spMk id="9220" creationId="{1892F9A8-A565-4EF0-D67A-3568DAA39086}"/>
          </ac:spMkLst>
        </pc:spChg>
        <pc:spChg chg="mod">
          <ac:chgData name="Shams Siddiqi" userId="8515217b9be739cd" providerId="LiveId" clId="{E55A2088-BA2F-4318-87DA-17FE6219926A}" dt="2025-06-24T21:31:41.220" v="912" actId="6549"/>
          <ac:spMkLst>
            <pc:docMk/>
            <pc:sldMk cId="452850210" sldId="410"/>
            <ac:spMk id="9221" creationId="{42C172D2-2333-8B6F-4B9D-201F01CF1D55}"/>
          </ac:spMkLst>
        </pc:spChg>
      </pc:sldChg>
      <pc:sldChg chg="modSp mod">
        <pc:chgData name="Shams Siddiqi" userId="8515217b9be739cd" providerId="LiveId" clId="{E55A2088-BA2F-4318-87DA-17FE6219926A}" dt="2025-06-24T21:50:12.751" v="1264" actId="20577"/>
        <pc:sldMkLst>
          <pc:docMk/>
          <pc:sldMk cId="416390342" sldId="411"/>
        </pc:sldMkLst>
        <pc:spChg chg="mod">
          <ac:chgData name="Shams Siddiqi" userId="8515217b9be739cd" providerId="LiveId" clId="{E55A2088-BA2F-4318-87DA-17FE6219926A}" dt="2025-06-24T16:32:11.252" v="769" actId="20577"/>
          <ac:spMkLst>
            <pc:docMk/>
            <pc:sldMk cId="416390342" sldId="411"/>
            <ac:spMk id="9220" creationId="{BEE1FB9A-81E1-F727-486D-2B843CBCD439}"/>
          </ac:spMkLst>
        </pc:spChg>
        <pc:spChg chg="mod">
          <ac:chgData name="Shams Siddiqi" userId="8515217b9be739cd" providerId="LiveId" clId="{E55A2088-BA2F-4318-87DA-17FE6219926A}" dt="2025-06-24T21:50:12.751" v="1264" actId="20577"/>
          <ac:spMkLst>
            <pc:docMk/>
            <pc:sldMk cId="416390342" sldId="411"/>
            <ac:spMk id="9221" creationId="{C266354B-465F-2EEF-35A3-289BC5B13DFC}"/>
          </ac:spMkLst>
        </pc:spChg>
      </pc:sldChg>
      <pc:sldChg chg="modSp mod">
        <pc:chgData name="Shams Siddiqi" userId="8515217b9be739cd" providerId="LiveId" clId="{E55A2088-BA2F-4318-87DA-17FE6219926A}" dt="2025-06-24T16:37:23.027" v="844" actId="20577"/>
        <pc:sldMkLst>
          <pc:docMk/>
          <pc:sldMk cId="3950033889" sldId="412"/>
        </pc:sldMkLst>
        <pc:spChg chg="mod">
          <ac:chgData name="Shams Siddiqi" userId="8515217b9be739cd" providerId="LiveId" clId="{E55A2088-BA2F-4318-87DA-17FE6219926A}" dt="2025-06-24T16:33:22.703" v="779" actId="20577"/>
          <ac:spMkLst>
            <pc:docMk/>
            <pc:sldMk cId="3950033889" sldId="412"/>
            <ac:spMk id="9220" creationId="{EACA3222-6577-C2B3-0C81-9F5919B8E79D}"/>
          </ac:spMkLst>
        </pc:spChg>
        <pc:spChg chg="mod">
          <ac:chgData name="Shams Siddiqi" userId="8515217b9be739cd" providerId="LiveId" clId="{E55A2088-BA2F-4318-87DA-17FE6219926A}" dt="2025-06-24T16:37:23.027" v="844" actId="20577"/>
          <ac:spMkLst>
            <pc:docMk/>
            <pc:sldMk cId="3950033889" sldId="412"/>
            <ac:spMk id="9221" creationId="{3E399BE1-4CF9-F764-1F7B-EA5C01907795}"/>
          </ac:spMkLst>
        </pc:spChg>
      </pc:sldChg>
      <pc:sldChg chg="del">
        <pc:chgData name="Shams Siddiqi" userId="8515217b9be739cd" providerId="LiveId" clId="{E55A2088-BA2F-4318-87DA-17FE6219926A}" dt="2025-06-24T16:37:58.895" v="846" actId="2696"/>
        <pc:sldMkLst>
          <pc:docMk/>
          <pc:sldMk cId="3785097205" sldId="413"/>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EE35EB-D7D0-7EAF-7407-E5D83FD3AA2E}"/>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4B7FA7E3-DBDF-E147-1D3C-F09BEBDC90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8E971D5D-6F64-FD37-8085-0ED55DC49109}"/>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C7233AB2-FD07-4E4E-B6AD-B288549D5C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16036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57D7DC-D313-760A-E5AD-4A42D6D0AA66}"/>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CF167DB8-D441-1430-B80A-AFDFEDDA01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796E2769-9823-BC38-46E2-E44C8E7D5EFA}"/>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40398534-F9BB-C159-66F8-2E3C82AC0D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0235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EF4AD1-A207-AF4F-1A0A-C4A37405E76D}"/>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6B15AFAF-4138-9868-B30B-735BC021F48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4BE9B985-4EB7-533C-D39E-47C3A53726EC}"/>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08D2C989-33FD-BEF4-B34F-E66E65C8DC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00741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endParaRPr lang="en-US"/>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endParaRPr lang="en-US"/>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304800"/>
            <a:ext cx="8077200" cy="2508250"/>
          </a:xfrm>
        </p:spPr>
        <p:txBody>
          <a:bodyPr/>
          <a:lstStyle/>
          <a:p>
            <a:pPr eaLnBrk="1" hangingPunct="1"/>
            <a:br>
              <a:rPr lang="en-US" altLang="en-US" sz="4000" dirty="0"/>
            </a:br>
            <a:br>
              <a:rPr lang="en-US" altLang="en-US" sz="4000" dirty="0"/>
            </a:br>
            <a:r>
              <a:rPr lang="en-US" altLang="en-US" sz="4000" dirty="0"/>
              <a:t>HEN DRRS Additional Details to address Resource Adequacy</a:t>
            </a:r>
            <a:br>
              <a:rPr lang="en-US" sz="1800" kern="100" dirty="0">
                <a:effectLst/>
                <a:latin typeface="Aptos" panose="020B0004020202020204" pitchFamily="34" charset="0"/>
                <a:ea typeface="Aptos" panose="020B0004020202020204" pitchFamily="34" charset="0"/>
                <a:cs typeface="Times New Roman" panose="02020603050405020304" pitchFamily="18" charset="0"/>
              </a:rPr>
            </a:br>
            <a:r>
              <a:rPr lang="en-US" altLang="en-US" sz="4000" dirty="0"/>
              <a:t> </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b="1" dirty="0"/>
              <a:t>Hunt Energy Network (HEN)</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endParaRPr lang="en-US" altLang="en-US" sz="2000" dirty="0"/>
          </a:p>
          <a:p>
            <a:pPr eaLnBrk="1" hangingPunct="1">
              <a:lnSpc>
                <a:spcPct val="90000"/>
              </a:lnSpc>
            </a:pPr>
            <a:r>
              <a:rPr lang="en-US" altLang="en-US" sz="2000" dirty="0"/>
              <a:t>DRRS Workshop V</a:t>
            </a:r>
          </a:p>
          <a:p>
            <a:pPr eaLnBrk="1" hangingPunct="1">
              <a:lnSpc>
                <a:spcPct val="90000"/>
              </a:lnSpc>
            </a:pPr>
            <a:r>
              <a:rPr lang="en-US" altLang="en-US" sz="2000" dirty="0"/>
              <a:t>June 26, 2025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a:xfrm>
            <a:off x="457200" y="-1"/>
            <a:ext cx="8229600" cy="1417639"/>
          </a:xfrm>
        </p:spPr>
        <p:txBody>
          <a:bodyPr/>
          <a:lstStyle/>
          <a:p>
            <a:pPr algn="ctr" eaLnBrk="1" hangingPunct="1"/>
            <a:br>
              <a:rPr lang="en-US" altLang="en-US" sz="3000" dirty="0"/>
            </a:br>
            <a:br>
              <a:rPr lang="en-US" altLang="en-US" sz="3000" dirty="0"/>
            </a:br>
            <a:br>
              <a:rPr lang="en-US" altLang="en-US" sz="3000" dirty="0"/>
            </a:br>
            <a:br>
              <a:rPr lang="en-US" altLang="en-US" sz="3000" dirty="0"/>
            </a:br>
            <a:r>
              <a:rPr lang="en-US" altLang="en-US" sz="3600" dirty="0"/>
              <a:t>HEN DRRS Additional Details</a:t>
            </a:r>
            <a:endParaRPr lang="en-US" altLang="en-US" sz="2800" dirty="0"/>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17638"/>
            <a:ext cx="8382000" cy="4530725"/>
          </a:xfrm>
        </p:spPr>
        <p:txBody>
          <a:bodyPr/>
          <a:lstStyle/>
          <a:p>
            <a:pPr marL="346075" indent="-285750">
              <a:lnSpc>
                <a:spcPct val="95000"/>
              </a:lnSpc>
              <a:spcBef>
                <a:spcPct val="25000"/>
              </a:spcBef>
              <a:buClr>
                <a:schemeClr val="tx1"/>
              </a:buClr>
            </a:pPr>
            <a:r>
              <a:rPr lang="en-US" altLang="en-US" sz="1600" dirty="0"/>
              <a:t>HEN </a:t>
            </a:r>
            <a:r>
              <a:rPr lang="en-US" altLang="en-US" sz="1600" b="1" dirty="0"/>
              <a:t>supports</a:t>
            </a:r>
            <a:r>
              <a:rPr lang="en-US" altLang="en-US" sz="1600" dirty="0"/>
              <a:t> ERCOT’s </a:t>
            </a:r>
            <a:r>
              <a:rPr lang="en-US" altLang="en-US" sz="1600" b="1" dirty="0"/>
              <a:t>Release Factor</a:t>
            </a:r>
            <a:r>
              <a:rPr lang="en-US" altLang="en-US" sz="1600" dirty="0"/>
              <a:t> DRRS design with the added feature that </a:t>
            </a:r>
            <a:r>
              <a:rPr lang="en-US" altLang="en-US" sz="1600" b="1" dirty="0"/>
              <a:t>ERCOT Commitment of DRRS Resources is treated as any other RUC for Reliability Deployment Price Adder (RDPA) purposes</a:t>
            </a:r>
            <a:r>
              <a:rPr lang="en-US" altLang="en-US" sz="1600" dirty="0"/>
              <a:t> to undo the price suppression caused by such commitment.</a:t>
            </a:r>
          </a:p>
          <a:p>
            <a:pPr marL="346075" indent="-285750">
              <a:lnSpc>
                <a:spcPct val="95000"/>
              </a:lnSpc>
              <a:spcBef>
                <a:spcPct val="25000"/>
              </a:spcBef>
              <a:buClr>
                <a:schemeClr val="tx1"/>
              </a:buClr>
            </a:pPr>
            <a:r>
              <a:rPr lang="en-US" altLang="en-US" sz="1600" dirty="0"/>
              <a:t>HB1500 of the last session and the proposed legislations in this just-concluded legislative session made clear the Legislators’ desire to ensure adequate dispatchable resources are developed in ERCOT</a:t>
            </a:r>
            <a:endParaRPr lang="en-US" altLang="en-US" sz="1400" dirty="0"/>
          </a:p>
          <a:p>
            <a:pPr marL="346075" indent="-285750">
              <a:lnSpc>
                <a:spcPct val="95000"/>
              </a:lnSpc>
              <a:spcBef>
                <a:spcPct val="25000"/>
              </a:spcBef>
              <a:buClr>
                <a:schemeClr val="tx1"/>
              </a:buClr>
            </a:pPr>
            <a:r>
              <a:rPr lang="en-US" altLang="en-US" sz="1600" dirty="0"/>
              <a:t>HEN provides additional details to ERCOT’s Release Factor DRRS recommendation to address resource adequacy – i.e., ensure Long Duration Resources (LDRs) are built and existing LDRs are supported at the lowest cost to consumers while simplifying implementation. ERCOT systems should be spec’d to be able to implement this bifurcated DRRS design.</a:t>
            </a:r>
          </a:p>
          <a:p>
            <a:pPr marL="346075" indent="-285750">
              <a:lnSpc>
                <a:spcPct val="95000"/>
              </a:lnSpc>
              <a:spcBef>
                <a:spcPct val="25000"/>
              </a:spcBef>
              <a:buClr>
                <a:schemeClr val="tx1"/>
              </a:buClr>
            </a:pPr>
            <a:r>
              <a:rPr lang="en-US" altLang="en-US" sz="1600" dirty="0"/>
              <a:t>DRRS qualifications (LDR definition): </a:t>
            </a:r>
          </a:p>
          <a:p>
            <a:pPr marL="746125" lvl="1">
              <a:lnSpc>
                <a:spcPct val="95000"/>
              </a:lnSpc>
              <a:spcBef>
                <a:spcPct val="25000"/>
              </a:spcBef>
              <a:buClr>
                <a:schemeClr val="tx1"/>
              </a:buClr>
            </a:pPr>
            <a:r>
              <a:rPr lang="en-US" altLang="en-US" sz="1600" dirty="0"/>
              <a:t>Dispatchable by SCED when On-line</a:t>
            </a:r>
          </a:p>
          <a:p>
            <a:pPr marL="746125" lvl="1">
              <a:lnSpc>
                <a:spcPct val="95000"/>
              </a:lnSpc>
              <a:spcBef>
                <a:spcPct val="25000"/>
              </a:spcBef>
              <a:buClr>
                <a:schemeClr val="tx1"/>
              </a:buClr>
            </a:pPr>
            <a:r>
              <a:rPr lang="en-US" altLang="en-US" sz="1600" dirty="0"/>
              <a:t>If Off-line, capable of starting within 2 hours</a:t>
            </a:r>
          </a:p>
          <a:p>
            <a:pPr marL="746125" lvl="1">
              <a:lnSpc>
                <a:spcPct val="95000"/>
              </a:lnSpc>
              <a:spcBef>
                <a:spcPct val="25000"/>
              </a:spcBef>
              <a:buClr>
                <a:schemeClr val="tx1"/>
              </a:buClr>
            </a:pPr>
            <a:r>
              <a:rPr lang="en-US" altLang="en-US" sz="1600" dirty="0"/>
              <a:t>Able to sustain their HSL for at least 8-12 hours in Dec-Feb and at least 4-6 hours in all other months</a:t>
            </a:r>
          </a:p>
          <a:p>
            <a:pPr marL="346075" indent="-285750">
              <a:lnSpc>
                <a:spcPct val="95000"/>
              </a:lnSpc>
              <a:spcBef>
                <a:spcPct val="25000"/>
              </a:spcBef>
              <a:buClr>
                <a:schemeClr val="tx1"/>
              </a:buClr>
            </a:pPr>
            <a:endParaRPr lang="en-US" altLang="en-US" sz="1600" dirty="0"/>
          </a:p>
        </p:txBody>
      </p:sp>
    </p:spTree>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8C3578-95B8-E561-94CB-914FD001AF8D}"/>
            </a:ext>
          </a:extLst>
        </p:cNvPr>
        <p:cNvGrpSpPr/>
        <p:nvPr/>
      </p:nvGrpSpPr>
      <p:grpSpPr>
        <a:xfrm>
          <a:off x="0" y="0"/>
          <a:ext cx="0" cy="0"/>
          <a:chOff x="0" y="0"/>
          <a:chExt cx="0" cy="0"/>
        </a:xfrm>
      </p:grpSpPr>
      <p:sp>
        <p:nvSpPr>
          <p:cNvPr id="9219" name="Slide Number Placeholder 5">
            <a:extLst>
              <a:ext uri="{FF2B5EF4-FFF2-40B4-BE49-F238E27FC236}">
                <a16:creationId xmlns:a16="http://schemas.microsoft.com/office/drawing/2014/main" id="{41064C3B-F0D1-94A0-805C-465AD74D343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a:p>
        </p:txBody>
      </p:sp>
      <p:sp>
        <p:nvSpPr>
          <p:cNvPr id="9220" name="Rectangle 2">
            <a:extLst>
              <a:ext uri="{FF2B5EF4-FFF2-40B4-BE49-F238E27FC236}">
                <a16:creationId xmlns:a16="http://schemas.microsoft.com/office/drawing/2014/main" id="{1892F9A8-A565-4EF0-D67A-3568DAA39086}"/>
              </a:ext>
            </a:extLst>
          </p:cNvPr>
          <p:cNvSpPr>
            <a:spLocks noGrp="1" noChangeArrowheads="1"/>
          </p:cNvSpPr>
          <p:nvPr>
            <p:ph type="title"/>
          </p:nvPr>
        </p:nvSpPr>
        <p:spPr/>
        <p:txBody>
          <a:bodyPr/>
          <a:lstStyle/>
          <a:p>
            <a:pPr algn="ctr" eaLnBrk="1" hangingPunct="1"/>
            <a:r>
              <a:rPr lang="en-US" altLang="en-US" sz="3600" dirty="0"/>
              <a:t>Possible Bifurcation to Reduce Cost</a:t>
            </a:r>
          </a:p>
        </p:txBody>
      </p:sp>
      <p:sp>
        <p:nvSpPr>
          <p:cNvPr id="9221" name="Rectangle 3">
            <a:extLst>
              <a:ext uri="{FF2B5EF4-FFF2-40B4-BE49-F238E27FC236}">
                <a16:creationId xmlns:a16="http://schemas.microsoft.com/office/drawing/2014/main" id="{42C172D2-2333-8B6F-4B9D-201F01CF1D55}"/>
              </a:ext>
            </a:extLst>
          </p:cNvPr>
          <p:cNvSpPr>
            <a:spLocks noGrp="1" noChangeArrowheads="1"/>
          </p:cNvSpPr>
          <p:nvPr>
            <p:ph type="body" idx="1"/>
          </p:nvPr>
        </p:nvSpPr>
        <p:spPr>
          <a:xfrm>
            <a:off x="457200" y="1447800"/>
            <a:ext cx="8382000" cy="4876800"/>
          </a:xfrm>
        </p:spPr>
        <p:txBody>
          <a:bodyPr/>
          <a:lstStyle/>
          <a:p>
            <a:pPr marL="346075" indent="-285750">
              <a:lnSpc>
                <a:spcPct val="95000"/>
              </a:lnSpc>
              <a:spcBef>
                <a:spcPct val="25000"/>
              </a:spcBef>
              <a:buClr>
                <a:schemeClr val="tx1"/>
              </a:buClr>
            </a:pPr>
            <a:r>
              <a:rPr lang="en-US" altLang="en-US" sz="1600" dirty="0"/>
              <a:t>To reduce consumer costs of DRRS, bifurcating DRRS into New LDR DRRS and Existing LDR DRRS may be considered since the cost of supporting existing LDRs is generally lower than CONE of new LDRs.</a:t>
            </a:r>
          </a:p>
          <a:p>
            <a:pPr marL="346075" indent="-285750">
              <a:lnSpc>
                <a:spcPct val="95000"/>
              </a:lnSpc>
              <a:spcBef>
                <a:spcPct val="25000"/>
              </a:spcBef>
              <a:buClr>
                <a:schemeClr val="tx1"/>
              </a:buClr>
            </a:pPr>
            <a:r>
              <a:rPr lang="en-US" altLang="en-US" sz="1600" dirty="0"/>
              <a:t>Existing LDRs are those with COD prior to a date certain and New LDRs are those with COD after that date. Ten years after COD, New LDRs become part of Existing LDRs.</a:t>
            </a:r>
          </a:p>
          <a:p>
            <a:pPr marL="346075" indent="-285750">
              <a:lnSpc>
                <a:spcPct val="95000"/>
              </a:lnSpc>
              <a:spcBef>
                <a:spcPct val="25000"/>
              </a:spcBef>
              <a:buClr>
                <a:schemeClr val="tx1"/>
              </a:buClr>
            </a:pPr>
            <a:r>
              <a:rPr lang="en-US" altLang="en-US" sz="1600" dirty="0"/>
              <a:t>DRRS ASDC is designed to ensure recovery of PUCT-set CONE for New LDRs and competitively set cost recovery to maintain Existing LDRs.</a:t>
            </a:r>
          </a:p>
          <a:p>
            <a:pPr marL="346075" indent="-285750">
              <a:lnSpc>
                <a:spcPct val="95000"/>
              </a:lnSpc>
              <a:spcBef>
                <a:spcPct val="25000"/>
              </a:spcBef>
              <a:buClr>
                <a:schemeClr val="tx1"/>
              </a:buClr>
            </a:pPr>
            <a:r>
              <a:rPr lang="en-US" altLang="en-US" sz="1600" dirty="0"/>
              <a:t>Since meeting winter storm challenge with LDRs is one of DRRS goals and this exposure is throughout the day, capacity needed to meet Magnitude of Reliability Standard sets ASDC at ASDC cap for New DRRS for every hour sloping linearly down to $0 at an additional 150% of Magnitude Limit. </a:t>
            </a:r>
          </a:p>
          <a:p>
            <a:pPr marL="746125" lvl="1">
              <a:lnSpc>
                <a:spcPct val="95000"/>
              </a:lnSpc>
              <a:spcBef>
                <a:spcPct val="25000"/>
              </a:spcBef>
              <a:buClr>
                <a:schemeClr val="tx1"/>
              </a:buClr>
            </a:pPr>
            <a:r>
              <a:rPr lang="en-US" altLang="en-US" sz="1200" dirty="0"/>
              <a:t>E.g., 25GW Load Shed exposure and 8GW Magnitude limit would imply first 17GW at ASDC cap and then linearly decreasing to $0 at 29GW.</a:t>
            </a:r>
          </a:p>
          <a:p>
            <a:pPr marL="346075" indent="-285750">
              <a:lnSpc>
                <a:spcPct val="95000"/>
              </a:lnSpc>
              <a:spcBef>
                <a:spcPct val="25000"/>
              </a:spcBef>
              <a:buClr>
                <a:schemeClr val="tx1"/>
              </a:buClr>
            </a:pPr>
            <a:r>
              <a:rPr lang="en-US" altLang="en-US" sz="1600" dirty="0"/>
              <a:t>ASDC caps for New DRRS in non-winter months add up to 10% of CONE allocated monthly blocks for hours based on LOLE.</a:t>
            </a:r>
          </a:p>
          <a:p>
            <a:pPr marL="346075" indent="-285750">
              <a:lnSpc>
                <a:spcPct val="95000"/>
              </a:lnSpc>
              <a:spcBef>
                <a:spcPct val="25000"/>
              </a:spcBef>
              <a:buClr>
                <a:schemeClr val="tx1"/>
              </a:buClr>
            </a:pPr>
            <a:r>
              <a:rPr lang="en-US" altLang="en-US" sz="1600" dirty="0"/>
              <a:t>ASDC cap for New DRRS in Dec-Feb is set just prior to Dec equal to (2 x LDR CONE minus prior 21-month LDR Net Margin)/(No. of hours in winter)</a:t>
            </a:r>
          </a:p>
          <a:p>
            <a:pPr marL="746125" lvl="1">
              <a:lnSpc>
                <a:spcPct val="95000"/>
              </a:lnSpc>
              <a:spcBef>
                <a:spcPct val="25000"/>
              </a:spcBef>
              <a:buClr>
                <a:schemeClr val="tx1"/>
              </a:buClr>
            </a:pPr>
            <a:r>
              <a:rPr lang="en-US" altLang="en-US" sz="1200" dirty="0"/>
              <a:t>E.g., for LDR CONE of $200/kW-yr and 21-month of LDR Net Margin of $300/kW, Dec-Feb ASDC cap = 100,000/(90x24) = $46/MW/Hour)</a:t>
            </a:r>
          </a:p>
          <a:p>
            <a:pPr marL="346075" indent="-285750">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452850210"/>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1B8F74-E67A-2B09-E104-8E3B7286F9E9}"/>
            </a:ext>
          </a:extLst>
        </p:cNvPr>
        <p:cNvGrpSpPr/>
        <p:nvPr/>
      </p:nvGrpSpPr>
      <p:grpSpPr>
        <a:xfrm>
          <a:off x="0" y="0"/>
          <a:ext cx="0" cy="0"/>
          <a:chOff x="0" y="0"/>
          <a:chExt cx="0" cy="0"/>
        </a:xfrm>
      </p:grpSpPr>
      <p:sp>
        <p:nvSpPr>
          <p:cNvPr id="9219" name="Slide Number Placeholder 5">
            <a:extLst>
              <a:ext uri="{FF2B5EF4-FFF2-40B4-BE49-F238E27FC236}">
                <a16:creationId xmlns:a16="http://schemas.microsoft.com/office/drawing/2014/main" id="{28E530B1-6795-9AF2-132E-75351FCEBB55}"/>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a:p>
        </p:txBody>
      </p:sp>
      <p:sp>
        <p:nvSpPr>
          <p:cNvPr id="9220" name="Rectangle 2">
            <a:extLst>
              <a:ext uri="{FF2B5EF4-FFF2-40B4-BE49-F238E27FC236}">
                <a16:creationId xmlns:a16="http://schemas.microsoft.com/office/drawing/2014/main" id="{BEE1FB9A-81E1-F727-486D-2B843CBCD439}"/>
              </a:ext>
            </a:extLst>
          </p:cNvPr>
          <p:cNvSpPr>
            <a:spLocks noGrp="1" noChangeArrowheads="1"/>
          </p:cNvSpPr>
          <p:nvPr>
            <p:ph type="title"/>
          </p:nvPr>
        </p:nvSpPr>
        <p:spPr/>
        <p:txBody>
          <a:bodyPr/>
          <a:lstStyle/>
          <a:p>
            <a:pPr algn="ctr" eaLnBrk="1" hangingPunct="1"/>
            <a:r>
              <a:rPr lang="en-US" altLang="en-US" sz="3600" dirty="0"/>
              <a:t>Bifurcated DRRS ASDCs (cont.)</a:t>
            </a:r>
          </a:p>
        </p:txBody>
      </p:sp>
      <p:sp>
        <p:nvSpPr>
          <p:cNvPr id="9221" name="Rectangle 3">
            <a:extLst>
              <a:ext uri="{FF2B5EF4-FFF2-40B4-BE49-F238E27FC236}">
                <a16:creationId xmlns:a16="http://schemas.microsoft.com/office/drawing/2014/main" id="{C266354B-465F-2EEF-35A3-289BC5B13DFC}"/>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Existing DRRS ASDCs are set as follows:</a:t>
            </a:r>
          </a:p>
          <a:p>
            <a:pPr marL="746125" lvl="1">
              <a:lnSpc>
                <a:spcPct val="95000"/>
              </a:lnSpc>
              <a:spcBef>
                <a:spcPct val="25000"/>
              </a:spcBef>
              <a:buClr>
                <a:schemeClr val="tx1"/>
              </a:buClr>
            </a:pPr>
            <a:r>
              <a:rPr lang="en-US" altLang="en-US" sz="1600" dirty="0"/>
              <a:t>Existing DRRS ASDC cap will extend to 80% of existing LDR capacity and then the Existing DRRS ASDC would slope down linearly to $0 at 110% of existing LDR capacity.</a:t>
            </a:r>
          </a:p>
          <a:p>
            <a:pPr marL="746125" lvl="1">
              <a:lnSpc>
                <a:spcPct val="95000"/>
              </a:lnSpc>
              <a:spcBef>
                <a:spcPct val="25000"/>
              </a:spcBef>
              <a:buClr>
                <a:schemeClr val="tx1"/>
              </a:buClr>
            </a:pPr>
            <a:r>
              <a:rPr lang="en-US" altLang="en-US" sz="1200" dirty="0"/>
              <a:t>E.g., assuming 70GW existing LDR, the Existing DRRS ASDC would be at the cap for 56GW and the slope down to $0 at 77GW. 70GW of existing LDR supply intersects the Existing DRRS ASDC at 33% of it’s cap value. This implies that all existing LDRs would be supported only if the per MW cost of maintaining </a:t>
            </a:r>
            <a:r>
              <a:rPr lang="en-US" altLang="en-US" sz="1200"/>
              <a:t>all existing </a:t>
            </a:r>
            <a:r>
              <a:rPr lang="en-US" altLang="en-US" sz="1200" dirty="0"/>
              <a:t>LDRs was less than 33% of that of a new DRRS resource. Existing DRRS ASDCs ensure that Existing DRRS MCPCs are competitively set. [Note: New DRRS MCPCs are set at the ASDC cap until New LDRs are sufficient to meet or exceed the capacity deficiency to meet the Magnitude limit.]</a:t>
            </a:r>
          </a:p>
          <a:p>
            <a:pPr marL="346075" indent="-285750">
              <a:lnSpc>
                <a:spcPct val="95000"/>
              </a:lnSpc>
              <a:spcBef>
                <a:spcPct val="25000"/>
              </a:spcBef>
              <a:buClr>
                <a:schemeClr val="tx1"/>
              </a:buClr>
            </a:pPr>
            <a:r>
              <a:rPr lang="en-US" altLang="en-US" sz="1600" dirty="0"/>
              <a:t>The proposed DRRS ASDC design ensures that existing LDRs compete to ensure DRRS award while new LDRs are assured their CONE recovery for at least 10 years until sufficient LDRs are built to address the winter storm challenge.</a:t>
            </a:r>
            <a:endParaRPr lang="en-US" altLang="en-US" sz="1200" dirty="0"/>
          </a:p>
          <a:p>
            <a:pPr marL="346075" indent="-285750">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416390342"/>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167D0E-72E6-93C5-47BA-91B48AC34C8F}"/>
            </a:ext>
          </a:extLst>
        </p:cNvPr>
        <p:cNvGrpSpPr/>
        <p:nvPr/>
      </p:nvGrpSpPr>
      <p:grpSpPr>
        <a:xfrm>
          <a:off x="0" y="0"/>
          <a:ext cx="0" cy="0"/>
          <a:chOff x="0" y="0"/>
          <a:chExt cx="0" cy="0"/>
        </a:xfrm>
      </p:grpSpPr>
      <p:sp>
        <p:nvSpPr>
          <p:cNvPr id="9219" name="Slide Number Placeholder 5">
            <a:extLst>
              <a:ext uri="{FF2B5EF4-FFF2-40B4-BE49-F238E27FC236}">
                <a16:creationId xmlns:a16="http://schemas.microsoft.com/office/drawing/2014/main" id="{EDFA1854-57BB-5901-2BE8-671BE93EAA9D}"/>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a:p>
        </p:txBody>
      </p:sp>
      <p:sp>
        <p:nvSpPr>
          <p:cNvPr id="9220" name="Rectangle 2">
            <a:extLst>
              <a:ext uri="{FF2B5EF4-FFF2-40B4-BE49-F238E27FC236}">
                <a16:creationId xmlns:a16="http://schemas.microsoft.com/office/drawing/2014/main" id="{EACA3222-6577-C2B3-0C81-9F5919B8E79D}"/>
              </a:ext>
            </a:extLst>
          </p:cNvPr>
          <p:cNvSpPr>
            <a:spLocks noGrp="1" noChangeArrowheads="1"/>
          </p:cNvSpPr>
          <p:nvPr>
            <p:ph type="title"/>
          </p:nvPr>
        </p:nvSpPr>
        <p:spPr/>
        <p:txBody>
          <a:bodyPr/>
          <a:lstStyle/>
          <a:p>
            <a:pPr algn="ctr" eaLnBrk="1" hangingPunct="1"/>
            <a:r>
              <a:rPr lang="en-US" altLang="en-US" sz="3600" dirty="0"/>
              <a:t>Conclusion</a:t>
            </a:r>
          </a:p>
        </p:txBody>
      </p:sp>
      <p:sp>
        <p:nvSpPr>
          <p:cNvPr id="9221" name="Rectangle 3">
            <a:extLst>
              <a:ext uri="{FF2B5EF4-FFF2-40B4-BE49-F238E27FC236}">
                <a16:creationId xmlns:a16="http://schemas.microsoft.com/office/drawing/2014/main" id="{3E399BE1-4CF9-F764-1F7B-EA5C01907795}"/>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HEN </a:t>
            </a:r>
            <a:r>
              <a:rPr lang="en-US" altLang="en-US" sz="1600" b="1" dirty="0"/>
              <a:t>supports</a:t>
            </a:r>
            <a:r>
              <a:rPr lang="en-US" altLang="en-US" sz="1600" dirty="0"/>
              <a:t> ERCOT’s </a:t>
            </a:r>
            <a:r>
              <a:rPr lang="en-US" altLang="en-US" sz="1600" b="1" dirty="0"/>
              <a:t>Release Factor</a:t>
            </a:r>
            <a:r>
              <a:rPr lang="en-US" altLang="en-US" sz="1600" dirty="0"/>
              <a:t> DRRS design with the added feature that </a:t>
            </a:r>
            <a:r>
              <a:rPr lang="en-US" altLang="en-US" sz="1600" b="1" dirty="0"/>
              <a:t>ERCOT Commitment of DRRS Resources is treated as any other RUC for Reliability Deployment Price Adder (RDPA) purposes</a:t>
            </a:r>
            <a:r>
              <a:rPr lang="en-US" altLang="en-US" sz="1600" dirty="0"/>
              <a:t> to undo the price suppression caused by such commitment.</a:t>
            </a:r>
          </a:p>
          <a:p>
            <a:pPr marL="346075" indent="-285750">
              <a:lnSpc>
                <a:spcPct val="95000"/>
              </a:lnSpc>
              <a:spcBef>
                <a:spcPct val="25000"/>
              </a:spcBef>
              <a:buClr>
                <a:schemeClr val="tx1"/>
              </a:buClr>
            </a:pPr>
            <a:r>
              <a:rPr lang="en-US" altLang="en-US" sz="1600" dirty="0"/>
              <a:t>HEN additional DRRS design details ensure that new LDRs are built at least to meet the Magnitude limit of the ERCOT market’s targeted reliability standard as required by statute while providing support to existing competitive LDRs at least cost.</a:t>
            </a:r>
          </a:p>
          <a:p>
            <a:pPr marL="346075" indent="-285750">
              <a:lnSpc>
                <a:spcPct val="95000"/>
              </a:lnSpc>
              <a:spcBef>
                <a:spcPct val="25000"/>
              </a:spcBef>
              <a:buClr>
                <a:schemeClr val="tx1"/>
              </a:buClr>
            </a:pPr>
            <a:endParaRPr lang="en-US" altLang="en-US" sz="1400" dirty="0"/>
          </a:p>
        </p:txBody>
      </p:sp>
    </p:spTree>
    <p:extLst>
      <p:ext uri="{BB962C8B-B14F-4D97-AF65-F5344CB8AC3E}">
        <p14:creationId xmlns:p14="http://schemas.microsoft.com/office/powerpoint/2010/main" val="3950033889"/>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22835</TotalTime>
  <Words>801</Words>
  <Application>Microsoft Office PowerPoint</Application>
  <PresentationFormat>On-screen Show (4:3)</PresentationFormat>
  <Paragraphs>42</Paragraphs>
  <Slides>5</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Arial</vt:lpstr>
      <vt:lpstr>Garamond</vt:lpstr>
      <vt:lpstr>Times New Roman</vt:lpstr>
      <vt:lpstr>Verdana</vt:lpstr>
      <vt:lpstr>Wingdings</vt:lpstr>
      <vt:lpstr>Level</vt:lpstr>
      <vt:lpstr>  HEN DRRS Additional Details to address Resource Adequacy  </vt:lpstr>
      <vt:lpstr>    HEN DRRS Additional Details</vt:lpstr>
      <vt:lpstr>Possible Bifurcation to Reduce Cost</vt:lpstr>
      <vt:lpstr>Bifurcated DRRS ASDCs (cont.)</vt:lpstr>
      <vt:lpstr>Conclusion</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212</cp:revision>
  <dcterms:created xsi:type="dcterms:W3CDTF">2006-07-23T21:38:03Z</dcterms:created>
  <dcterms:modified xsi:type="dcterms:W3CDTF">2025-06-24T21:50:18Z</dcterms:modified>
</cp:coreProperties>
</file>