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80" r:id="rId3"/>
  </p:sldMasterIdLst>
  <p:notesMasterIdLst>
    <p:notesMasterId r:id="rId33"/>
  </p:notesMasterIdLst>
  <p:sldIdLst>
    <p:sldId id="2694" r:id="rId4"/>
    <p:sldId id="734" r:id="rId5"/>
    <p:sldId id="754" r:id="rId6"/>
    <p:sldId id="2693" r:id="rId7"/>
    <p:sldId id="2672" r:id="rId8"/>
    <p:sldId id="2722" r:id="rId9"/>
    <p:sldId id="303" r:id="rId10"/>
    <p:sldId id="326" r:id="rId11"/>
    <p:sldId id="2648" r:id="rId12"/>
    <p:sldId id="269" r:id="rId13"/>
    <p:sldId id="271" r:id="rId14"/>
    <p:sldId id="274" r:id="rId15"/>
    <p:sldId id="2763" r:id="rId16"/>
    <p:sldId id="2764" r:id="rId17"/>
    <p:sldId id="2765" r:id="rId18"/>
    <p:sldId id="2766" r:id="rId19"/>
    <p:sldId id="2696" r:id="rId20"/>
    <p:sldId id="2447" r:id="rId21"/>
    <p:sldId id="2707" r:id="rId22"/>
    <p:sldId id="2601" r:id="rId23"/>
    <p:sldId id="2719" r:id="rId24"/>
    <p:sldId id="2602" r:id="rId25"/>
    <p:sldId id="2604" r:id="rId26"/>
    <p:sldId id="2603" r:id="rId27"/>
    <p:sldId id="2700" r:id="rId28"/>
    <p:sldId id="2598" r:id="rId29"/>
    <p:sldId id="2923" r:id="rId30"/>
    <p:sldId id="571" r:id="rId31"/>
    <p:sldId id="27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D45EAA-A0D6-1EE6-7F22-F0724BDB5539}" name="DuBro, Jackson" initials="DJ" userId="S::Jackson.DuBro@ercot.com::eeee7753-3465-4fb5-8530-4a50b4dcc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00"/>
    <a:srgbClr val="0000FF"/>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8" autoAdjust="0"/>
    <p:restoredTop sz="89917" autoAdjust="0"/>
  </p:normalViewPr>
  <p:slideViewPr>
    <p:cSldViewPr snapToGrid="0">
      <p:cViewPr varScale="1">
        <p:scale>
          <a:sx n="131" d="100"/>
          <a:sy n="131" d="100"/>
        </p:scale>
        <p:origin x="24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ercot-my.sharepoint.com/personal/weifeng_li_ercot_com/Documents/Desktop/Adhoc%20Studies/SCR811/2023Summer%20GTBD/Actual_Solar_Ram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Dynamic PSRR</a:t>
            </a:r>
            <a:r>
              <a:rPr lang="en-US" baseline="0" dirty="0"/>
              <a:t> Threshold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6345-46A3-892A-B4ACC8B74DDF}"/>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[2026_Regulation_Charts.xlsx]Charts!PivotTable1</c:name>
    <c:fmtId val="372"/>
  </c:pivotSource>
  <c:chart>
    <c:title>
      <c:tx>
        <c:strRef>
          <c:f>Charts!$M$2</c:f>
          <c:strCache>
            <c:ptCount val="1"/>
            <c:pt idx="0">
              <c:v>Regulation Up Requirement Comparison for January</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rgbClr val="00AEC7"/>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rgbClr val="00AEC7"/>
          </a:solidFill>
          <a:ln>
            <a:noFill/>
          </a:ln>
          <a:effectLst/>
        </c:spPr>
        <c:marker>
          <c:symbol val="none"/>
        </c:marker>
      </c:pivotFmt>
      <c:pivotFmt>
        <c:idx val="1"/>
        <c:spPr>
          <a:solidFill>
            <a:srgbClr val="00AEC7"/>
          </a:solidFill>
          <a:ln>
            <a:noFill/>
          </a:ln>
          <a:effectLst/>
        </c:spPr>
        <c:marker>
          <c:symbol val="none"/>
        </c:marker>
      </c:pivotFmt>
      <c:pivotFmt>
        <c:idx val="2"/>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dkUpDiag">
            <a:fgClr>
              <a:srgbClr val="890C58"/>
            </a:fgClr>
            <a:bgClr>
              <a:schemeClr val="bg1"/>
            </a:bgClr>
          </a:pattFill>
          <a:ln>
            <a:noFill/>
          </a:ln>
          <a:effectLst/>
        </c:spPr>
        <c:marker>
          <c:symbol val="none"/>
        </c:marker>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AE7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pivotFmt>
      <c:pivotFmt>
        <c:idx val="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685B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FF82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rgbClr val="890C58"/>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rgbClr val="00AEC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tx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1044374730137396"/>
          <c:y val="0.19760036330399428"/>
          <c:w val="0.8682092247281018"/>
          <c:h val="0.65987433434558085"/>
        </c:manualLayout>
      </c:layout>
      <c:barChart>
        <c:barDir val="col"/>
        <c:grouping val="clustered"/>
        <c:varyColors val="0"/>
        <c:ser>
          <c:idx val="0"/>
          <c:order val="0"/>
          <c:tx>
            <c:strRef>
              <c:f>Charts!$H$4</c:f>
              <c:strCache>
                <c:ptCount val="1"/>
                <c:pt idx="0">
                  <c:v> 2025</c:v>
                </c:pt>
              </c:strCache>
            </c:strRef>
          </c:tx>
          <c:spPr>
            <a:solidFill>
              <a:schemeClr val="tx2"/>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309</c:v>
                </c:pt>
                <c:pt idx="1">
                  <c:v>266</c:v>
                </c:pt>
                <c:pt idx="2">
                  <c:v>234</c:v>
                </c:pt>
                <c:pt idx="3">
                  <c:v>279</c:v>
                </c:pt>
                <c:pt idx="4">
                  <c:v>278</c:v>
                </c:pt>
                <c:pt idx="5">
                  <c:v>282</c:v>
                </c:pt>
                <c:pt idx="6">
                  <c:v>304</c:v>
                </c:pt>
                <c:pt idx="7">
                  <c:v>356</c:v>
                </c:pt>
                <c:pt idx="8">
                  <c:v>353</c:v>
                </c:pt>
                <c:pt idx="9">
                  <c:v>588</c:v>
                </c:pt>
                <c:pt idx="10">
                  <c:v>508</c:v>
                </c:pt>
                <c:pt idx="11">
                  <c:v>464</c:v>
                </c:pt>
                <c:pt idx="12">
                  <c:v>420</c:v>
                </c:pt>
                <c:pt idx="13">
                  <c:v>489</c:v>
                </c:pt>
                <c:pt idx="14">
                  <c:v>493</c:v>
                </c:pt>
                <c:pt idx="15">
                  <c:v>487</c:v>
                </c:pt>
                <c:pt idx="16">
                  <c:v>714</c:v>
                </c:pt>
                <c:pt idx="17">
                  <c:v>682</c:v>
                </c:pt>
                <c:pt idx="18">
                  <c:v>259</c:v>
                </c:pt>
                <c:pt idx="19">
                  <c:v>259</c:v>
                </c:pt>
                <c:pt idx="20">
                  <c:v>267</c:v>
                </c:pt>
                <c:pt idx="21">
                  <c:v>284</c:v>
                </c:pt>
                <c:pt idx="22">
                  <c:v>270</c:v>
                </c:pt>
                <c:pt idx="23">
                  <c:v>256</c:v>
                </c:pt>
              </c:numCache>
            </c:numRef>
          </c:val>
          <c:extLst>
            <c:ext xmlns:c16="http://schemas.microsoft.com/office/drawing/2014/chart" uri="{C3380CC4-5D6E-409C-BE32-E72D297353CC}">
              <c16:uniqueId val="{00000000-9737-4596-91CA-1701BD725982}"/>
            </c:ext>
          </c:extLst>
        </c:ser>
        <c:ser>
          <c:idx val="1"/>
          <c:order val="1"/>
          <c:tx>
            <c:strRef>
              <c:f>Charts!$I$4</c:f>
              <c:strCache>
                <c:ptCount val="1"/>
                <c:pt idx="0">
                  <c:v> 2026</c:v>
                </c:pt>
              </c:strCache>
            </c:strRef>
          </c:tx>
          <c:spPr>
            <a:solidFill>
              <a:schemeClr val="accent1"/>
            </a:solidFill>
            <a:ln>
              <a:noFill/>
            </a:ln>
            <a:effectLst/>
          </c:spPr>
          <c:invertIfNegative val="0"/>
          <c:cat>
            <c:strRef>
              <c:f>Charts!$M$2</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Charts!$M$2</c:f>
              <c:numCache>
                <c:formatCode>0</c:formatCode>
                <c:ptCount val="24"/>
                <c:pt idx="0">
                  <c:v>368.06589194739041</c:v>
                </c:pt>
                <c:pt idx="1">
                  <c:v>341.68742367214372</c:v>
                </c:pt>
                <c:pt idx="2">
                  <c:v>335.58273687935417</c:v>
                </c:pt>
                <c:pt idx="3">
                  <c:v>328.48673291349371</c:v>
                </c:pt>
                <c:pt idx="4">
                  <c:v>323.0422741963352</c:v>
                </c:pt>
                <c:pt idx="5">
                  <c:v>366.34356359406058</c:v>
                </c:pt>
                <c:pt idx="6">
                  <c:v>358.79698506373484</c:v>
                </c:pt>
                <c:pt idx="7">
                  <c:v>455.93102880595262</c:v>
                </c:pt>
                <c:pt idx="8">
                  <c:v>544.2481682421286</c:v>
                </c:pt>
                <c:pt idx="9">
                  <c:v>576.5299097493405</c:v>
                </c:pt>
                <c:pt idx="10">
                  <c:v>525.06378874560517</c:v>
                </c:pt>
                <c:pt idx="11">
                  <c:v>515.91591285637048</c:v>
                </c:pt>
                <c:pt idx="12">
                  <c:v>570.31947013377271</c:v>
                </c:pt>
                <c:pt idx="13">
                  <c:v>598.99369310184886</c:v>
                </c:pt>
                <c:pt idx="14">
                  <c:v>616.53196686260856</c:v>
                </c:pt>
                <c:pt idx="15">
                  <c:v>591.28189733916838</c:v>
                </c:pt>
                <c:pt idx="16">
                  <c:v>694.49315050782297</c:v>
                </c:pt>
                <c:pt idx="17">
                  <c:v>653.35670866221017</c:v>
                </c:pt>
                <c:pt idx="18">
                  <c:v>294.24661401694038</c:v>
                </c:pt>
                <c:pt idx="19">
                  <c:v>306.12247804134984</c:v>
                </c:pt>
                <c:pt idx="20">
                  <c:v>326.13320580998851</c:v>
                </c:pt>
                <c:pt idx="21">
                  <c:v>301.87250476446468</c:v>
                </c:pt>
                <c:pt idx="22">
                  <c:v>319.06974431925107</c:v>
                </c:pt>
                <c:pt idx="23">
                  <c:v>358.53759451823413</c:v>
                </c:pt>
              </c:numCache>
            </c:numRef>
          </c:val>
          <c:extLst>
            <c:ext xmlns:c16="http://schemas.microsoft.com/office/drawing/2014/chart" uri="{C3380CC4-5D6E-409C-BE32-E72D297353CC}">
              <c16:uniqueId val="{00000001-9737-4596-91CA-1701BD725982}"/>
            </c:ext>
          </c:extLst>
        </c:ser>
        <c:dLbls>
          <c:showLegendKey val="0"/>
          <c:showVal val="0"/>
          <c:showCatName val="0"/>
          <c:showSerName val="0"/>
          <c:showPercent val="0"/>
          <c:showBubbleSize val="0"/>
        </c:dLbls>
        <c:gapWidth val="200"/>
        <c:axId val="832091752"/>
        <c:axId val="832092928"/>
      </c:barChart>
      <c:catAx>
        <c:axId val="8320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2928"/>
        <c:crosses val="autoZero"/>
        <c:auto val="1"/>
        <c:lblAlgn val="ctr"/>
        <c:lblOffset val="100"/>
        <c:noMultiLvlLbl val="0"/>
      </c:catAx>
      <c:valAx>
        <c:axId val="83209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832091752"/>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drawings/drawing2.xml><?xml version="1.0" encoding="utf-8"?>
<c:userShapes xmlns:c="http://schemas.openxmlformats.org/drawingml/2006/chart">
  <cdr:relSizeAnchor xmlns:cdr="http://schemas.openxmlformats.org/drawingml/2006/chartDrawing">
    <cdr:from>
      <cdr:x>0.0643</cdr:x>
      <cdr:y>0</cdr:y>
    </cdr:from>
    <cdr:to>
      <cdr:x>0.06431</cdr:x>
      <cdr:y>0.04789</cdr:y>
    </cdr:to>
    <cdr:sp macro="" textlink="">
      <cdr:nvSpPr>
        <cdr:cNvPr id="2" name="TextBox 1">
          <a:extLst xmlns:a="http://schemas.openxmlformats.org/drawingml/2006/main">
            <a:ext uri="{FF2B5EF4-FFF2-40B4-BE49-F238E27FC236}">
              <a16:creationId xmlns:a16="http://schemas.microsoft.com/office/drawing/2014/main" id="{340E6C22-4FEA-4DAE-89EB-5E167DBFD396}"/>
            </a:ext>
          </a:extLst>
        </cdr:cNvPr>
        <cdr:cNvSpPr txBox="1"/>
      </cdr:nvSpPr>
      <cdr:spPr>
        <a:xfrm xmlns:a="http://schemas.openxmlformats.org/drawingml/2006/main">
          <a:off x="831494" y="0"/>
          <a:ext cx="65" cy="246221"/>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endParaRPr lang="en-US" sz="1600" i="1" dirty="0">
            <a:solidFill>
              <a:srgbClr val="890C58"/>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7A27-42FC-4B14-9FD8-64CAEA46702C}" type="datetimeFigureOut">
              <a:rPr lang="en-US" smtClean="0"/>
              <a:t>6/18/2025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F926-9B83-41D1-8857-A2021ABF2466}" type="slidenum">
              <a:rPr lang="en-US" smtClean="0"/>
              <a:t>‹#›</a:t>
            </a:fld>
            <a:endParaRPr lang="en-US"/>
          </a:p>
        </p:txBody>
      </p:sp>
    </p:spTree>
    <p:extLst>
      <p:ext uri="{BB962C8B-B14F-4D97-AF65-F5344CB8AC3E}">
        <p14:creationId xmlns:p14="http://schemas.microsoft.com/office/powerpoint/2010/main" val="391860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6</a:t>
            </a:fld>
            <a:endParaRPr lang="en-US"/>
          </a:p>
        </p:txBody>
      </p:sp>
    </p:spTree>
    <p:extLst>
      <p:ext uri="{BB962C8B-B14F-4D97-AF65-F5344CB8AC3E}">
        <p14:creationId xmlns:p14="http://schemas.microsoft.com/office/powerpoint/2010/main" val="110181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28</a:t>
            </a:fld>
            <a:endParaRPr lang="en-US"/>
          </a:p>
        </p:txBody>
      </p:sp>
    </p:spTree>
    <p:extLst>
      <p:ext uri="{BB962C8B-B14F-4D97-AF65-F5344CB8AC3E}">
        <p14:creationId xmlns:p14="http://schemas.microsoft.com/office/powerpoint/2010/main" val="232675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35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Frequency Measurable Event</a:t>
            </a:r>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9</a:t>
            </a:fld>
            <a:endParaRPr lang="en-US"/>
          </a:p>
        </p:txBody>
      </p:sp>
    </p:spTree>
    <p:extLst>
      <p:ext uri="{BB962C8B-B14F-4D97-AF65-F5344CB8AC3E}">
        <p14:creationId xmlns:p14="http://schemas.microsoft.com/office/powerpoint/2010/main" val="283964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68200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25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01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19</a:t>
            </a:fld>
            <a:endParaRPr lang="en-US"/>
          </a:p>
        </p:txBody>
      </p:sp>
    </p:spTree>
    <p:extLst>
      <p:ext uri="{BB962C8B-B14F-4D97-AF65-F5344CB8AC3E}">
        <p14:creationId xmlns:p14="http://schemas.microsoft.com/office/powerpoint/2010/main" val="25813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21</a:t>
            </a:fld>
            <a:endParaRPr lang="en-US"/>
          </a:p>
        </p:txBody>
      </p:sp>
    </p:spTree>
    <p:extLst>
      <p:ext uri="{BB962C8B-B14F-4D97-AF65-F5344CB8AC3E}">
        <p14:creationId xmlns:p14="http://schemas.microsoft.com/office/powerpoint/2010/main" val="402452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23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1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157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13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7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212066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4553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46165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8371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715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30875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97268430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540896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42319240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5192025-2026-Ancillary-Services-Methodology" TargetMode="External"/><Relationship Id="rId2" Type="http://schemas.openxmlformats.org/officeDocument/2006/relationships/hyperlink" Target="https://www.ercot.com/calendar/04232025-TAC-Meeting"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ercot.com/calendar/05192025-2026-Ancillary-Services-Methodology"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ercot.com/calendar/05192025-2026-Ancillary-Services-Methodology"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FE48F2-A348-61EB-33B9-2CC880E97CF1}"/>
              </a:ext>
            </a:extLst>
          </p:cNvPr>
          <p:cNvSpPr>
            <a:spLocks noGrp="1"/>
          </p:cNvSpPr>
          <p:nvPr>
            <p:ph type="sldNum" sz="quarter" idx="4294967295"/>
          </p:nvPr>
        </p:nvSpPr>
        <p:spPr>
          <a:xfrm>
            <a:off x="8686800" y="6561138"/>
            <a:ext cx="457200" cy="212725"/>
          </a:xfrm>
          <a:prstGeom prst="rect">
            <a:avLst/>
          </a:prstGeom>
        </p:spPr>
        <p:txBody>
          <a:bodyPr/>
          <a:lstStyle/>
          <a:p>
            <a:fld id="{1D93BD3E-1E9A-4970-A6F7-E7AC52762E0C}" type="slidenum">
              <a:rPr lang="en-US" smtClean="0">
                <a:solidFill>
                  <a:prstClr val="black">
                    <a:tint val="75000"/>
                  </a:prstClr>
                </a:solidFill>
              </a:rPr>
              <a:pPr/>
              <a:t>1</a:t>
            </a:fld>
            <a:endParaRPr lang="en-US">
              <a:solidFill>
                <a:prstClr val="black">
                  <a:tint val="75000"/>
                </a:prstClr>
              </a:solidFill>
            </a:endParaRPr>
          </a:p>
        </p:txBody>
      </p:sp>
      <p:sp>
        <p:nvSpPr>
          <p:cNvPr id="5" name="Text Placeholder 4">
            <a:extLst>
              <a:ext uri="{FF2B5EF4-FFF2-40B4-BE49-F238E27FC236}">
                <a16:creationId xmlns:a16="http://schemas.microsoft.com/office/drawing/2014/main" id="{8D2B22E8-6B0D-6FFC-19B3-726E58DD6E16}"/>
              </a:ext>
            </a:extLst>
          </p:cNvPr>
          <p:cNvSpPr txBox="1">
            <a:spLocks/>
          </p:cNvSpPr>
          <p:nvPr/>
        </p:nvSpPr>
        <p:spPr>
          <a:xfrm>
            <a:off x="3677179" y="1325880"/>
            <a:ext cx="5466821" cy="2304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rPr>
              <a:t>2026 Ancillary Service Methodology </a:t>
            </a:r>
          </a:p>
          <a:p>
            <a:pPr marL="0" indent="0">
              <a:buNone/>
            </a:pPr>
            <a:r>
              <a:rPr lang="en-US" sz="3600" b="1" dirty="0">
                <a:solidFill>
                  <a:schemeClr val="tx2"/>
                </a:solidFill>
              </a:rPr>
              <a:t>Discussion </a:t>
            </a:r>
          </a:p>
        </p:txBody>
      </p:sp>
      <p:sp>
        <p:nvSpPr>
          <p:cNvPr id="6" name="Text Placeholder 2">
            <a:extLst>
              <a:ext uri="{FF2B5EF4-FFF2-40B4-BE49-F238E27FC236}">
                <a16:creationId xmlns:a16="http://schemas.microsoft.com/office/drawing/2014/main" id="{77EBF166-B73B-5AFC-1B22-EA5A4B6BAD2B}"/>
              </a:ext>
            </a:extLst>
          </p:cNvPr>
          <p:cNvSpPr txBox="1">
            <a:spLocks/>
          </p:cNvSpPr>
          <p:nvPr/>
        </p:nvSpPr>
        <p:spPr>
          <a:xfrm>
            <a:off x="3727185" y="4027932"/>
            <a:ext cx="4959615" cy="649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solidFill>
              </a:rPr>
              <a:t>Ancillary Services &amp; Operations Analytics</a:t>
            </a:r>
          </a:p>
          <a:p>
            <a:pPr marL="0" indent="0">
              <a:buNone/>
            </a:pPr>
            <a:r>
              <a:rPr lang="en-US" sz="1800" b="1" dirty="0">
                <a:solidFill>
                  <a:schemeClr val="tx2"/>
                </a:solidFill>
              </a:rPr>
              <a:t>ERCOT</a:t>
            </a:r>
          </a:p>
        </p:txBody>
      </p:sp>
    </p:spTree>
    <p:extLst>
      <p:ext uri="{BB962C8B-B14F-4D97-AF65-F5344CB8AC3E}">
        <p14:creationId xmlns:p14="http://schemas.microsoft.com/office/powerpoint/2010/main" val="3903409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2828-211B-648F-B901-199620C32A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8695DAE-9BD2-77FE-F43D-1675D98F1204}"/>
              </a:ext>
            </a:extLst>
          </p:cNvPr>
          <p:cNvPicPr>
            <a:picLocks noChangeAspect="1"/>
          </p:cNvPicPr>
          <p:nvPr/>
        </p:nvPicPr>
        <p:blipFill>
          <a:blip r:embed="rId3"/>
          <a:srcRect l="6472"/>
          <a:stretch/>
        </p:blipFill>
        <p:spPr>
          <a:xfrm>
            <a:off x="1890252" y="1110558"/>
            <a:ext cx="3931288" cy="2521987"/>
          </a:xfrm>
          <a:prstGeom prst="rect">
            <a:avLst/>
          </a:prstGeom>
        </p:spPr>
      </p:pic>
      <p:pic>
        <p:nvPicPr>
          <p:cNvPr id="10" name="Picture 9">
            <a:extLst>
              <a:ext uri="{FF2B5EF4-FFF2-40B4-BE49-F238E27FC236}">
                <a16:creationId xmlns:a16="http://schemas.microsoft.com/office/drawing/2014/main" id="{A568F0C8-E899-BD91-9261-C80D7596B082}"/>
              </a:ext>
            </a:extLst>
          </p:cNvPr>
          <p:cNvPicPr>
            <a:picLocks noChangeAspect="1"/>
          </p:cNvPicPr>
          <p:nvPr/>
        </p:nvPicPr>
        <p:blipFill>
          <a:blip r:embed="rId4"/>
          <a:srcRect l="6472"/>
          <a:stretch/>
        </p:blipFill>
        <p:spPr>
          <a:xfrm>
            <a:off x="1890249" y="3618448"/>
            <a:ext cx="3931289" cy="2521987"/>
          </a:xfrm>
          <a:prstGeom prst="rect">
            <a:avLst/>
          </a:prstGeom>
        </p:spPr>
      </p:pic>
      <p:sp>
        <p:nvSpPr>
          <p:cNvPr id="2" name="Title 1">
            <a:extLst>
              <a:ext uri="{FF2B5EF4-FFF2-40B4-BE49-F238E27FC236}">
                <a16:creationId xmlns:a16="http://schemas.microsoft.com/office/drawing/2014/main" id="{6B58CD6B-EC62-D6D0-74F9-57C2FFCC2C84}"/>
              </a:ext>
            </a:extLst>
          </p:cNvPr>
          <p:cNvSpPr>
            <a:spLocks noGrp="1"/>
          </p:cNvSpPr>
          <p:nvPr>
            <p:ph type="title"/>
          </p:nvPr>
        </p:nvSpPr>
        <p:spPr/>
        <p:txBody>
          <a:bodyPr/>
          <a:lstStyle/>
          <a:p>
            <a:r>
              <a:rPr lang="en-US" sz="2800" dirty="0"/>
              <a:t>Regulation Exhaustion by Quarter - 2024</a:t>
            </a:r>
          </a:p>
        </p:txBody>
      </p:sp>
      <p:sp>
        <p:nvSpPr>
          <p:cNvPr id="3" name="Content Placeholder 2">
            <a:extLst>
              <a:ext uri="{FF2B5EF4-FFF2-40B4-BE49-F238E27FC236}">
                <a16:creationId xmlns:a16="http://schemas.microsoft.com/office/drawing/2014/main" id="{B03A4C75-2FEB-85CD-3A31-F8F171DAB325}"/>
              </a:ext>
            </a:extLst>
          </p:cNvPr>
          <p:cNvSpPr>
            <a:spLocks noGrp="1"/>
          </p:cNvSpPr>
          <p:nvPr>
            <p:ph idx="1"/>
          </p:nvPr>
        </p:nvSpPr>
        <p:spPr>
          <a:xfrm>
            <a:off x="61448" y="838200"/>
            <a:ext cx="1828799" cy="5486400"/>
          </a:xfrm>
        </p:spPr>
        <p:txBody>
          <a:bodyPr/>
          <a:lstStyle/>
          <a:p>
            <a:pPr marL="0" indent="0">
              <a:buNone/>
            </a:pPr>
            <a:r>
              <a:rPr lang="en-US" sz="1300" dirty="0"/>
              <a:t>These charts use 1-minute data to evaluate regulation exhaustion from 5-minute NSFL</a:t>
            </a:r>
            <a:r>
              <a:rPr lang="en-US" sz="1300" dirty="0">
                <a:solidFill>
                  <a:schemeClr val="accent6"/>
                </a:solidFill>
              </a:rPr>
              <a:t>*</a:t>
            </a:r>
            <a:r>
              <a:rPr lang="en-US" sz="1300" dirty="0"/>
              <a:t> ramps. 5-minute ramps of 75 MW or larger are considered. </a:t>
            </a:r>
          </a:p>
          <a:p>
            <a:pPr marL="0" indent="0">
              <a:buNone/>
            </a:pPr>
            <a:endParaRPr lang="en-US" sz="1300" dirty="0"/>
          </a:p>
          <a:p>
            <a:pPr marL="0" indent="0">
              <a:buNone/>
            </a:pPr>
            <a:r>
              <a:rPr lang="en-US" sz="1300" dirty="0"/>
              <a:t>Reg exhaustion is flagged using the PDCWG criteria, less than 5 MW reg remaining over a 5-minute average. </a:t>
            </a:r>
          </a:p>
          <a:p>
            <a:pPr marL="0" indent="0">
              <a:buNone/>
            </a:pPr>
            <a:endParaRPr lang="en-US" sz="1300" dirty="0"/>
          </a:p>
          <a:p>
            <a:pPr marL="0" indent="0">
              <a:buNone/>
            </a:pPr>
            <a:r>
              <a:rPr lang="en-US" sz="1300" dirty="0"/>
              <a:t>Reg exhaustion is evaluated between 5 and 10 minutes from the time of the ramp. </a:t>
            </a:r>
          </a:p>
          <a:p>
            <a:pPr marL="0" indent="0">
              <a:buNone/>
            </a:pPr>
            <a:endParaRPr lang="en-US" sz="1300" dirty="0"/>
          </a:p>
          <a:p>
            <a:pPr marL="0" indent="0">
              <a:buNone/>
            </a:pPr>
            <a:r>
              <a:rPr lang="en-US" sz="1300" dirty="0">
                <a:solidFill>
                  <a:schemeClr val="accent6"/>
                </a:solidFill>
              </a:rPr>
              <a:t>*</a:t>
            </a:r>
            <a:r>
              <a:rPr lang="en-US" sz="1300" dirty="0"/>
              <a:t>NSFL = Large Loads and steel mill loads that are not following SCED dispatch.</a:t>
            </a:r>
          </a:p>
        </p:txBody>
      </p:sp>
      <p:sp>
        <p:nvSpPr>
          <p:cNvPr id="4" name="Slide Number Placeholder 3">
            <a:extLst>
              <a:ext uri="{FF2B5EF4-FFF2-40B4-BE49-F238E27FC236}">
                <a16:creationId xmlns:a16="http://schemas.microsoft.com/office/drawing/2014/main" id="{EA313B27-7176-9567-70F6-E7966FBE446C}"/>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16" name="Picture 15">
            <a:extLst>
              <a:ext uri="{FF2B5EF4-FFF2-40B4-BE49-F238E27FC236}">
                <a16:creationId xmlns:a16="http://schemas.microsoft.com/office/drawing/2014/main" id="{A9DE877D-62CF-2117-E65C-9598A1EB8A74}"/>
              </a:ext>
            </a:extLst>
          </p:cNvPr>
          <p:cNvPicPr>
            <a:picLocks noChangeAspect="1"/>
          </p:cNvPicPr>
          <p:nvPr/>
        </p:nvPicPr>
        <p:blipFill>
          <a:blip r:embed="rId5">
            <a:extLst>
              <a:ext uri="{28A0092B-C50C-407E-A947-70E740481C1C}">
                <a14:useLocalDpi xmlns:a14="http://schemas.microsoft.com/office/drawing/2010/main" val="0"/>
              </a:ext>
            </a:extLst>
          </a:blip>
          <a:srcRect l="6511" r="7934"/>
          <a:stretch/>
        </p:blipFill>
        <p:spPr>
          <a:xfrm>
            <a:off x="5547852" y="1110558"/>
            <a:ext cx="3596148" cy="2521987"/>
          </a:xfrm>
          <a:prstGeom prst="rect">
            <a:avLst/>
          </a:prstGeom>
        </p:spPr>
      </p:pic>
      <p:pic>
        <p:nvPicPr>
          <p:cNvPr id="17" name="Picture 16">
            <a:extLst>
              <a:ext uri="{FF2B5EF4-FFF2-40B4-BE49-F238E27FC236}">
                <a16:creationId xmlns:a16="http://schemas.microsoft.com/office/drawing/2014/main" id="{310A89FA-E621-2FB7-56F7-202675C92D3F}"/>
              </a:ext>
            </a:extLst>
          </p:cNvPr>
          <p:cNvPicPr>
            <a:picLocks noChangeAspect="1"/>
          </p:cNvPicPr>
          <p:nvPr/>
        </p:nvPicPr>
        <p:blipFill>
          <a:blip r:embed="rId6">
            <a:extLst>
              <a:ext uri="{28A0092B-C50C-407E-A947-70E740481C1C}">
                <a14:useLocalDpi xmlns:a14="http://schemas.microsoft.com/office/drawing/2010/main" val="0"/>
              </a:ext>
            </a:extLst>
          </a:blip>
          <a:srcRect l="6510" r="9397"/>
          <a:stretch/>
        </p:blipFill>
        <p:spPr>
          <a:xfrm>
            <a:off x="5547851" y="3618448"/>
            <a:ext cx="3534701" cy="2521987"/>
          </a:xfrm>
          <a:prstGeom prst="rect">
            <a:avLst/>
          </a:prstGeom>
        </p:spPr>
      </p:pic>
    </p:spTree>
    <p:extLst>
      <p:ext uri="{BB962C8B-B14F-4D97-AF65-F5344CB8AC3E}">
        <p14:creationId xmlns:p14="http://schemas.microsoft.com/office/powerpoint/2010/main" val="104042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5E35-6CE1-E073-FD97-90C9A50A54B7}"/>
              </a:ext>
            </a:extLst>
          </p:cNvPr>
          <p:cNvSpPr>
            <a:spLocks noGrp="1"/>
          </p:cNvSpPr>
          <p:nvPr>
            <p:ph type="title"/>
          </p:nvPr>
        </p:nvSpPr>
        <p:spPr/>
        <p:txBody>
          <a:bodyPr/>
          <a:lstStyle/>
          <a:p>
            <a:r>
              <a:rPr lang="en-US" sz="2400" dirty="0"/>
              <a:t>Large Load Ramping vs Total Regulation Deployment </a:t>
            </a:r>
          </a:p>
        </p:txBody>
      </p:sp>
      <p:sp>
        <p:nvSpPr>
          <p:cNvPr id="3" name="Content Placeholder 2">
            <a:extLst>
              <a:ext uri="{FF2B5EF4-FFF2-40B4-BE49-F238E27FC236}">
                <a16:creationId xmlns:a16="http://schemas.microsoft.com/office/drawing/2014/main" id="{BA1997FB-1D5E-A66F-8E9E-D6EC2CCAE1A4}"/>
              </a:ext>
            </a:extLst>
          </p:cNvPr>
          <p:cNvSpPr>
            <a:spLocks noGrp="1"/>
          </p:cNvSpPr>
          <p:nvPr>
            <p:ph idx="1"/>
          </p:nvPr>
        </p:nvSpPr>
        <p:spPr>
          <a:xfrm>
            <a:off x="304800" y="990600"/>
            <a:ext cx="2143125" cy="5052221"/>
          </a:xfrm>
        </p:spPr>
        <p:txBody>
          <a:bodyPr/>
          <a:lstStyle/>
          <a:p>
            <a:pPr marL="0" indent="0">
              <a:buNone/>
            </a:pPr>
            <a:r>
              <a:rPr lang="en-US" sz="1400" dirty="0"/>
              <a:t>This chart plots the 10-minute total regulation deployment corresponding with 1-minute NSFL Ramp buckets.</a:t>
            </a:r>
          </a:p>
          <a:p>
            <a:pPr marL="0" indent="0">
              <a:buNone/>
            </a:pPr>
            <a:endParaRPr lang="en-US" sz="1400" dirty="0"/>
          </a:p>
          <a:p>
            <a:pPr marL="0" indent="0">
              <a:buNone/>
            </a:pPr>
            <a:r>
              <a:rPr lang="en-US" sz="1400" dirty="0"/>
              <a:t>The change in regulation deployment (Delta Reg) can be used as an indicator of regulation usage for NSFL Ramps. </a:t>
            </a:r>
          </a:p>
          <a:p>
            <a:pPr marL="0" indent="0">
              <a:buNone/>
            </a:pPr>
            <a:endParaRPr lang="en-US" sz="1400" dirty="0"/>
          </a:p>
          <a:p>
            <a:pPr marL="0" indent="0">
              <a:buNone/>
            </a:pPr>
            <a:r>
              <a:rPr lang="en-US" sz="1400" dirty="0"/>
              <a:t>Delta Reg Down Ramps = Reg Up Recall + Reg Down Deployment </a:t>
            </a:r>
          </a:p>
          <a:p>
            <a:pPr marL="0" indent="0">
              <a:buNone/>
            </a:pPr>
            <a:endParaRPr lang="en-US" sz="1400" dirty="0"/>
          </a:p>
          <a:p>
            <a:pPr marL="0" indent="0">
              <a:buNone/>
            </a:pPr>
            <a:r>
              <a:rPr lang="en-US" sz="1400" dirty="0"/>
              <a:t>Delta Reg Up Ramps = Reg Down Recall + Reg Up Deployments </a:t>
            </a:r>
          </a:p>
        </p:txBody>
      </p:sp>
      <p:sp>
        <p:nvSpPr>
          <p:cNvPr id="4" name="Slide Number Placeholder 3">
            <a:extLst>
              <a:ext uri="{FF2B5EF4-FFF2-40B4-BE49-F238E27FC236}">
                <a16:creationId xmlns:a16="http://schemas.microsoft.com/office/drawing/2014/main" id="{802D6F5A-D523-C633-72FC-A0871F998439}"/>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8" name="Picture 7">
            <a:extLst>
              <a:ext uri="{FF2B5EF4-FFF2-40B4-BE49-F238E27FC236}">
                <a16:creationId xmlns:a16="http://schemas.microsoft.com/office/drawing/2014/main" id="{D169AC38-3943-9E48-5036-CB2C2665C4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47807" y="981225"/>
            <a:ext cx="6696193" cy="4449703"/>
          </a:xfrm>
          <a:prstGeom prst="rect">
            <a:avLst/>
          </a:prstGeom>
        </p:spPr>
      </p:pic>
      <p:sp>
        <p:nvSpPr>
          <p:cNvPr id="5" name="TextBox 4">
            <a:extLst>
              <a:ext uri="{FF2B5EF4-FFF2-40B4-BE49-F238E27FC236}">
                <a16:creationId xmlns:a16="http://schemas.microsoft.com/office/drawing/2014/main" id="{BF39BAC9-95ED-F248-56D9-80D5FB2714F1}"/>
              </a:ext>
            </a:extLst>
          </p:cNvPr>
          <p:cNvSpPr txBox="1"/>
          <p:nvPr/>
        </p:nvSpPr>
        <p:spPr>
          <a:xfrm>
            <a:off x="2485316" y="5407289"/>
            <a:ext cx="6621293" cy="954107"/>
          </a:xfrm>
          <a:prstGeom prst="rect">
            <a:avLst/>
          </a:prstGeom>
          <a:solidFill>
            <a:schemeClr val="accent1">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Key Takeaway:</a:t>
            </a:r>
            <a:r>
              <a:rPr lang="en-US" sz="1400" dirty="0"/>
              <a:t>  The largest Delta Regulation values fall in the smaller ramp buckets. There many factors on the grid which may cause regulation usage, but NSFL ramping can be one component. </a:t>
            </a:r>
          </a:p>
          <a:p>
            <a:endParaRPr lang="en-US" sz="1400" baseline="0" dirty="0"/>
          </a:p>
        </p:txBody>
      </p:sp>
    </p:spTree>
    <p:extLst>
      <p:ext uri="{BB962C8B-B14F-4D97-AF65-F5344CB8AC3E}">
        <p14:creationId xmlns:p14="http://schemas.microsoft.com/office/powerpoint/2010/main" val="11590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1F02-3194-3ADC-1375-7C9ED7D90E38}"/>
              </a:ext>
            </a:extLst>
          </p:cNvPr>
          <p:cNvSpPr>
            <a:spLocks noGrp="1"/>
          </p:cNvSpPr>
          <p:nvPr>
            <p:ph type="title"/>
          </p:nvPr>
        </p:nvSpPr>
        <p:spPr/>
        <p:txBody>
          <a:bodyPr/>
          <a:lstStyle/>
          <a:p>
            <a:r>
              <a:rPr lang="en-US" sz="2800" dirty="0"/>
              <a:t>NSFL Ramp by Frequency Bins</a:t>
            </a:r>
          </a:p>
        </p:txBody>
      </p:sp>
      <p:sp>
        <p:nvSpPr>
          <p:cNvPr id="3" name="Content Placeholder 2">
            <a:extLst>
              <a:ext uri="{FF2B5EF4-FFF2-40B4-BE49-F238E27FC236}">
                <a16:creationId xmlns:a16="http://schemas.microsoft.com/office/drawing/2014/main" id="{E2A9BFEB-36D9-D8BE-DA37-79BC994CF87C}"/>
              </a:ext>
            </a:extLst>
          </p:cNvPr>
          <p:cNvSpPr>
            <a:spLocks noGrp="1"/>
          </p:cNvSpPr>
          <p:nvPr>
            <p:ph idx="1"/>
          </p:nvPr>
        </p:nvSpPr>
        <p:spPr/>
        <p:txBody>
          <a:bodyPr/>
          <a:lstStyle/>
          <a:p>
            <a:pPr marL="0" indent="0">
              <a:buNone/>
            </a:pPr>
            <a:r>
              <a:rPr lang="en-US" sz="1600" dirty="0"/>
              <a:t>These charts show 1-minute NSFL Ramps in both directions plotted in frequency buckets representing the system frequency at the time of the ramp.</a:t>
            </a:r>
          </a:p>
          <a:p>
            <a:pPr marL="0" indent="0">
              <a:buNone/>
            </a:pPr>
            <a:endParaRPr lang="en-US" sz="1600" dirty="0"/>
          </a:p>
          <a:p>
            <a:pPr marL="0" indent="0">
              <a:buNone/>
            </a:pPr>
            <a:r>
              <a:rPr lang="en-US" sz="1600" dirty="0"/>
              <a:t>Ramps in the opposite direction of frequency will impact regulation usage.</a:t>
            </a:r>
          </a:p>
          <a:p>
            <a:pPr marL="0" indent="0">
              <a:buNone/>
            </a:pPr>
            <a:r>
              <a:rPr lang="en-US" sz="1600" dirty="0"/>
              <a:t>Smaller ramps are generally less of a reliability risk but may consume regulation intended for net load ramping. </a:t>
            </a:r>
          </a:p>
        </p:txBody>
      </p:sp>
      <p:sp>
        <p:nvSpPr>
          <p:cNvPr id="4" name="Slide Number Placeholder 3">
            <a:extLst>
              <a:ext uri="{FF2B5EF4-FFF2-40B4-BE49-F238E27FC236}">
                <a16:creationId xmlns:a16="http://schemas.microsoft.com/office/drawing/2014/main" id="{558787D1-2713-D6F4-9CAF-ACE633D667F2}"/>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9" name="Picture 8">
            <a:extLst>
              <a:ext uri="{FF2B5EF4-FFF2-40B4-BE49-F238E27FC236}">
                <a16:creationId xmlns:a16="http://schemas.microsoft.com/office/drawing/2014/main" id="{7A5A80B0-E9C5-1574-8703-6CD1F354A1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0" y="2652949"/>
            <a:ext cx="4418393" cy="3530551"/>
          </a:xfrm>
          <a:prstGeom prst="rect">
            <a:avLst/>
          </a:prstGeom>
        </p:spPr>
      </p:pic>
      <p:pic>
        <p:nvPicPr>
          <p:cNvPr id="10" name="Picture 9">
            <a:extLst>
              <a:ext uri="{FF2B5EF4-FFF2-40B4-BE49-F238E27FC236}">
                <a16:creationId xmlns:a16="http://schemas.microsoft.com/office/drawing/2014/main" id="{D25A100F-3287-ECC8-9C56-07B9BEEEBE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899" y="2655416"/>
            <a:ext cx="4418391" cy="3530551"/>
          </a:xfrm>
          <a:prstGeom prst="rect">
            <a:avLst/>
          </a:prstGeom>
        </p:spPr>
      </p:pic>
    </p:spTree>
    <p:extLst>
      <p:ext uri="{BB962C8B-B14F-4D97-AF65-F5344CB8AC3E}">
        <p14:creationId xmlns:p14="http://schemas.microsoft.com/office/powerpoint/2010/main" val="195219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81580E-E284-6617-F72C-7DC30DBB19BF}"/>
              </a:ext>
            </a:extLst>
          </p:cNvPr>
          <p:cNvPicPr>
            <a:picLocks noChangeAspect="1"/>
          </p:cNvPicPr>
          <p:nvPr/>
        </p:nvPicPr>
        <p:blipFill>
          <a:blip r:embed="rId2"/>
          <a:stretch>
            <a:fillRect/>
          </a:stretch>
        </p:blipFill>
        <p:spPr>
          <a:xfrm>
            <a:off x="381000" y="3429000"/>
            <a:ext cx="8458200" cy="2881097"/>
          </a:xfrm>
          <a:prstGeom prst="rect">
            <a:avLst/>
          </a:prstGeom>
        </p:spPr>
      </p:pic>
      <p:pic>
        <p:nvPicPr>
          <p:cNvPr id="11" name="Picture 10">
            <a:extLst>
              <a:ext uri="{FF2B5EF4-FFF2-40B4-BE49-F238E27FC236}">
                <a16:creationId xmlns:a16="http://schemas.microsoft.com/office/drawing/2014/main" id="{F391C1EE-17A0-471C-D144-B61AB5473716}"/>
              </a:ext>
            </a:extLst>
          </p:cNvPr>
          <p:cNvPicPr>
            <a:picLocks noChangeAspect="1"/>
          </p:cNvPicPr>
          <p:nvPr/>
        </p:nvPicPr>
        <p:blipFill>
          <a:blip r:embed="rId3"/>
          <a:stretch>
            <a:fillRect/>
          </a:stretch>
        </p:blipFill>
        <p:spPr>
          <a:xfrm>
            <a:off x="431951" y="601674"/>
            <a:ext cx="8492464" cy="3017782"/>
          </a:xfrm>
          <a:prstGeom prst="rect">
            <a:avLst/>
          </a:prstGeom>
        </p:spPr>
      </p:pic>
      <p:sp>
        <p:nvSpPr>
          <p:cNvPr id="2" name="Title 1">
            <a:extLst>
              <a:ext uri="{FF2B5EF4-FFF2-40B4-BE49-F238E27FC236}">
                <a16:creationId xmlns:a16="http://schemas.microsoft.com/office/drawing/2014/main" id="{07AB1977-3865-45B3-9599-8F41569C143C}"/>
              </a:ext>
            </a:extLst>
          </p:cNvPr>
          <p:cNvSpPr>
            <a:spLocks noGrp="1"/>
          </p:cNvSpPr>
          <p:nvPr>
            <p:ph type="title"/>
          </p:nvPr>
        </p:nvSpPr>
        <p:spPr/>
        <p:txBody>
          <a:bodyPr/>
          <a:lstStyle/>
          <a:p>
            <a:r>
              <a:rPr lang="en-US" sz="2800" dirty="0"/>
              <a:t>Hourly Average Regulation Comparison</a:t>
            </a:r>
          </a:p>
        </p:txBody>
      </p:sp>
      <p:sp>
        <p:nvSpPr>
          <p:cNvPr id="4" name="Slide Number Placeholder 3">
            <a:extLst>
              <a:ext uri="{FF2B5EF4-FFF2-40B4-BE49-F238E27FC236}">
                <a16:creationId xmlns:a16="http://schemas.microsoft.com/office/drawing/2014/main" id="{6DAA8D61-CF4D-452E-81E4-E76A2F6D825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24D6BE37-DEA6-3670-6CDD-1D024B7C26A5}"/>
              </a:ext>
            </a:extLst>
          </p:cNvPr>
          <p:cNvSpPr txBox="1"/>
          <p:nvPr/>
        </p:nvSpPr>
        <p:spPr>
          <a:xfrm>
            <a:off x="1043594" y="1119992"/>
            <a:ext cx="3763926" cy="646331"/>
          </a:xfrm>
          <a:prstGeom prst="rect">
            <a:avLst/>
          </a:prstGeom>
          <a:noFill/>
        </p:spPr>
        <p:txBody>
          <a:bodyPr wrap="square" rtlCol="0">
            <a:spAutoFit/>
          </a:bodyPr>
          <a:lstStyle/>
          <a:p>
            <a:r>
              <a:rPr lang="en-US" sz="1200" dirty="0">
                <a:solidFill>
                  <a:schemeClr val="accent6"/>
                </a:solidFill>
              </a:rPr>
              <a:t>Reg-Up 2026: </a:t>
            </a:r>
          </a:p>
          <a:p>
            <a:r>
              <a:rPr lang="en-US" sz="1200" dirty="0">
                <a:solidFill>
                  <a:schemeClr val="accent6"/>
                </a:solidFill>
              </a:rPr>
              <a:t>On avg. </a:t>
            </a:r>
            <a:r>
              <a:rPr lang="en-US" sz="1200" dirty="0">
                <a:solidFill>
                  <a:schemeClr val="accent4"/>
                </a:solidFill>
              </a:rPr>
              <a:t>72 MW</a:t>
            </a:r>
            <a:r>
              <a:rPr lang="en-US" sz="1200" dirty="0">
                <a:solidFill>
                  <a:schemeClr val="accent6"/>
                </a:solidFill>
              </a:rPr>
              <a:t> increase from prev. year</a:t>
            </a:r>
          </a:p>
          <a:p>
            <a:r>
              <a:rPr lang="en-US" sz="1200" dirty="0">
                <a:solidFill>
                  <a:schemeClr val="accent6"/>
                </a:solidFill>
              </a:rPr>
              <a:t>Largest increase is in </a:t>
            </a:r>
            <a:r>
              <a:rPr lang="en-US" sz="1200" dirty="0">
                <a:solidFill>
                  <a:schemeClr val="accent4"/>
                </a:solidFill>
              </a:rPr>
              <a:t>Apr</a:t>
            </a:r>
            <a:r>
              <a:rPr lang="en-US" sz="1200" dirty="0">
                <a:solidFill>
                  <a:schemeClr val="accent6"/>
                </a:solidFill>
              </a:rPr>
              <a:t> by </a:t>
            </a:r>
            <a:r>
              <a:rPr lang="en-US" sz="1200" dirty="0">
                <a:solidFill>
                  <a:schemeClr val="accent4"/>
                </a:solidFill>
              </a:rPr>
              <a:t>93 </a:t>
            </a:r>
            <a:r>
              <a:rPr lang="en-US" sz="1200" dirty="0">
                <a:solidFill>
                  <a:schemeClr val="accent6"/>
                </a:solidFill>
              </a:rPr>
              <a:t>MW</a:t>
            </a:r>
          </a:p>
        </p:txBody>
      </p:sp>
      <p:sp>
        <p:nvSpPr>
          <p:cNvPr id="15" name="TextBox 14">
            <a:extLst>
              <a:ext uri="{FF2B5EF4-FFF2-40B4-BE49-F238E27FC236}">
                <a16:creationId xmlns:a16="http://schemas.microsoft.com/office/drawing/2014/main" id="{74407FEF-C5B6-D5EA-3EE3-34B6C56666FC}"/>
              </a:ext>
            </a:extLst>
          </p:cNvPr>
          <p:cNvSpPr txBox="1"/>
          <p:nvPr/>
        </p:nvSpPr>
        <p:spPr>
          <a:xfrm>
            <a:off x="1043594" y="3977448"/>
            <a:ext cx="3763926" cy="738664"/>
          </a:xfrm>
          <a:prstGeom prst="rect">
            <a:avLst/>
          </a:prstGeom>
          <a:noFill/>
        </p:spPr>
        <p:txBody>
          <a:bodyPr wrap="square" rtlCol="0">
            <a:spAutoFit/>
          </a:bodyPr>
          <a:lstStyle/>
          <a:p>
            <a:r>
              <a:rPr lang="en-US" sz="1400" dirty="0">
                <a:solidFill>
                  <a:schemeClr val="accent6"/>
                </a:solidFill>
              </a:rPr>
              <a:t>Reg-Down 2026: </a:t>
            </a:r>
          </a:p>
          <a:p>
            <a:r>
              <a:rPr lang="en-US" sz="1400" dirty="0">
                <a:solidFill>
                  <a:schemeClr val="accent6"/>
                </a:solidFill>
              </a:rPr>
              <a:t>On avg. </a:t>
            </a:r>
            <a:r>
              <a:rPr lang="en-US" sz="1400" dirty="0">
                <a:solidFill>
                  <a:schemeClr val="accent4"/>
                </a:solidFill>
              </a:rPr>
              <a:t>34 MW</a:t>
            </a:r>
            <a:r>
              <a:rPr lang="en-US" sz="1400" dirty="0">
                <a:solidFill>
                  <a:schemeClr val="accent6"/>
                </a:solidFill>
              </a:rPr>
              <a:t> increase from prev. year</a:t>
            </a:r>
          </a:p>
          <a:p>
            <a:r>
              <a:rPr lang="en-US" sz="1400" dirty="0">
                <a:solidFill>
                  <a:schemeClr val="accent6"/>
                </a:solidFill>
              </a:rPr>
              <a:t>Largest increase is in </a:t>
            </a:r>
            <a:r>
              <a:rPr lang="en-US" sz="1400" dirty="0">
                <a:solidFill>
                  <a:schemeClr val="accent4"/>
                </a:solidFill>
              </a:rPr>
              <a:t>May</a:t>
            </a:r>
            <a:r>
              <a:rPr lang="en-US" sz="1400" dirty="0">
                <a:solidFill>
                  <a:schemeClr val="accent6"/>
                </a:solidFill>
              </a:rPr>
              <a:t> by </a:t>
            </a:r>
            <a:r>
              <a:rPr lang="en-US" sz="1400" dirty="0">
                <a:solidFill>
                  <a:schemeClr val="accent4"/>
                </a:solidFill>
              </a:rPr>
              <a:t>68 </a:t>
            </a:r>
            <a:r>
              <a:rPr lang="en-US" sz="1400" dirty="0">
                <a:solidFill>
                  <a:schemeClr val="accent6"/>
                </a:solidFill>
              </a:rPr>
              <a:t>MW</a:t>
            </a:r>
          </a:p>
        </p:txBody>
      </p:sp>
    </p:spTree>
    <p:extLst>
      <p:ext uri="{BB962C8B-B14F-4D97-AF65-F5344CB8AC3E}">
        <p14:creationId xmlns:p14="http://schemas.microsoft.com/office/powerpoint/2010/main" val="52694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887A911-B0A7-4B59-A7D8-8A3EF8810F9A}"/>
              </a:ext>
            </a:extLst>
          </p:cNvPr>
          <p:cNvGraphicFramePr>
            <a:graphicFrameLocks/>
          </p:cNvGraphicFramePr>
          <p:nvPr>
            <p:extLst>
              <p:ext uri="{D42A27DB-BD31-4B8C-83A1-F6EECF244321}">
                <p14:modId xmlns:p14="http://schemas.microsoft.com/office/powerpoint/2010/main" val="721922020"/>
              </p:ext>
            </p:extLst>
          </p:nvPr>
        </p:nvGraphicFramePr>
        <p:xfrm>
          <a:off x="212142" y="629044"/>
          <a:ext cx="8719715" cy="308022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C4E71C9C-515A-E990-D561-5FC377131D2A}"/>
              </a:ext>
            </a:extLst>
          </p:cNvPr>
          <p:cNvPicPr>
            <a:picLocks noChangeAspect="1"/>
          </p:cNvPicPr>
          <p:nvPr/>
        </p:nvPicPr>
        <p:blipFill>
          <a:blip r:embed="rId4"/>
          <a:stretch>
            <a:fillRect/>
          </a:stretch>
        </p:blipFill>
        <p:spPr>
          <a:xfrm>
            <a:off x="408911" y="3496409"/>
            <a:ext cx="8522947" cy="2962913"/>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dirty="0"/>
              <a:t>Regulation Comparison January</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5E93F93B-B2F0-8583-22D4-320854DBFEE8}"/>
              </a:ext>
            </a:extLst>
          </p:cNvPr>
          <p:cNvSpPr txBox="1"/>
          <p:nvPr/>
        </p:nvSpPr>
        <p:spPr>
          <a:xfrm>
            <a:off x="1181320" y="1020062"/>
            <a:ext cx="3944681" cy="738664"/>
          </a:xfrm>
          <a:prstGeom prst="rect">
            <a:avLst/>
          </a:prstGeom>
          <a:noFill/>
        </p:spPr>
        <p:txBody>
          <a:bodyPr wrap="square" rtlCol="0">
            <a:spAutoFit/>
          </a:bodyPr>
          <a:lstStyle/>
          <a:p>
            <a:r>
              <a:rPr lang="en-US" sz="1400" dirty="0">
                <a:solidFill>
                  <a:schemeClr val="accent6"/>
                </a:solidFill>
              </a:rPr>
              <a:t>2026 Reg-Up: </a:t>
            </a:r>
          </a:p>
          <a:p>
            <a:r>
              <a:rPr lang="en-US" sz="1400" dirty="0">
                <a:solidFill>
                  <a:schemeClr val="accent6"/>
                </a:solidFill>
              </a:rPr>
              <a:t>Range: </a:t>
            </a:r>
            <a:r>
              <a:rPr lang="en-US" sz="1400" dirty="0">
                <a:solidFill>
                  <a:schemeClr val="accent4"/>
                </a:solidFill>
              </a:rPr>
              <a:t>294 – 694</a:t>
            </a:r>
            <a:r>
              <a:rPr lang="en-US" sz="1400" dirty="0">
                <a:solidFill>
                  <a:schemeClr val="accent6"/>
                </a:solidFill>
              </a:rPr>
              <a:t> MW;</a:t>
            </a:r>
          </a:p>
          <a:p>
            <a:r>
              <a:rPr lang="en-US" sz="1400" dirty="0">
                <a:solidFill>
                  <a:schemeClr val="accent6"/>
                </a:solidFill>
              </a:rPr>
              <a:t>Avg: </a:t>
            </a:r>
            <a:r>
              <a:rPr lang="en-US" sz="1400" dirty="0">
                <a:solidFill>
                  <a:schemeClr val="accent4"/>
                </a:solidFill>
              </a:rPr>
              <a:t>445</a:t>
            </a:r>
            <a:r>
              <a:rPr lang="en-US" sz="1400" dirty="0">
                <a:solidFill>
                  <a:schemeClr val="accent6"/>
                </a:solidFill>
              </a:rPr>
              <a:t> MW (</a:t>
            </a:r>
            <a:r>
              <a:rPr lang="en-US" sz="1400" dirty="0">
                <a:solidFill>
                  <a:schemeClr val="accent4"/>
                </a:solidFill>
              </a:rPr>
              <a:t>66</a:t>
            </a:r>
            <a:r>
              <a:rPr lang="en-US" sz="1400" dirty="0">
                <a:solidFill>
                  <a:schemeClr val="accent6"/>
                </a:solidFill>
              </a:rPr>
              <a:t> MW increase from prev. year)</a:t>
            </a:r>
          </a:p>
        </p:txBody>
      </p:sp>
      <p:sp>
        <p:nvSpPr>
          <p:cNvPr id="18" name="TextBox 17">
            <a:extLst>
              <a:ext uri="{FF2B5EF4-FFF2-40B4-BE49-F238E27FC236}">
                <a16:creationId xmlns:a16="http://schemas.microsoft.com/office/drawing/2014/main" id="{48274366-7E0E-EED7-1723-4ADEB5FE6B9F}"/>
              </a:ext>
            </a:extLst>
          </p:cNvPr>
          <p:cNvSpPr txBox="1"/>
          <p:nvPr/>
        </p:nvSpPr>
        <p:spPr>
          <a:xfrm>
            <a:off x="5126001" y="4080467"/>
            <a:ext cx="3944681" cy="738664"/>
          </a:xfrm>
          <a:prstGeom prst="rect">
            <a:avLst/>
          </a:prstGeom>
          <a:noFill/>
        </p:spPr>
        <p:txBody>
          <a:bodyPr wrap="square" rtlCol="0">
            <a:spAutoFit/>
          </a:bodyPr>
          <a:lstStyle/>
          <a:p>
            <a:r>
              <a:rPr lang="en-US" sz="1400" dirty="0">
                <a:solidFill>
                  <a:schemeClr val="accent6"/>
                </a:solidFill>
              </a:rPr>
              <a:t>2026 Reg-Down: </a:t>
            </a:r>
          </a:p>
          <a:p>
            <a:r>
              <a:rPr lang="en-US" sz="1400" dirty="0">
                <a:solidFill>
                  <a:schemeClr val="accent6"/>
                </a:solidFill>
              </a:rPr>
              <a:t>Range: </a:t>
            </a:r>
            <a:r>
              <a:rPr lang="en-US" sz="1400" dirty="0">
                <a:solidFill>
                  <a:schemeClr val="accent4"/>
                </a:solidFill>
              </a:rPr>
              <a:t>243 – 649</a:t>
            </a:r>
            <a:r>
              <a:rPr lang="en-US" sz="1400" dirty="0">
                <a:solidFill>
                  <a:schemeClr val="accent6"/>
                </a:solidFill>
              </a:rPr>
              <a:t> MW;</a:t>
            </a:r>
          </a:p>
          <a:p>
            <a:r>
              <a:rPr lang="en-US" sz="1400" dirty="0">
                <a:solidFill>
                  <a:schemeClr val="accent6"/>
                </a:solidFill>
              </a:rPr>
              <a:t>Avg: </a:t>
            </a:r>
            <a:r>
              <a:rPr lang="en-US" sz="1400" dirty="0">
                <a:solidFill>
                  <a:schemeClr val="accent4"/>
                </a:solidFill>
              </a:rPr>
              <a:t>381</a:t>
            </a:r>
            <a:r>
              <a:rPr lang="en-US" sz="1400" dirty="0">
                <a:solidFill>
                  <a:schemeClr val="accent6"/>
                </a:solidFill>
              </a:rPr>
              <a:t> MW (</a:t>
            </a:r>
            <a:r>
              <a:rPr lang="en-US" sz="1400" dirty="0">
                <a:solidFill>
                  <a:schemeClr val="accent4"/>
                </a:solidFill>
              </a:rPr>
              <a:t>14</a:t>
            </a:r>
            <a:r>
              <a:rPr lang="en-US" sz="1400" dirty="0">
                <a:solidFill>
                  <a:schemeClr val="accent6"/>
                </a:solidFill>
              </a:rPr>
              <a:t> MW increase from prev. year)</a:t>
            </a:r>
          </a:p>
        </p:txBody>
      </p:sp>
    </p:spTree>
    <p:extLst>
      <p:ext uri="{BB962C8B-B14F-4D97-AF65-F5344CB8AC3E}">
        <p14:creationId xmlns:p14="http://schemas.microsoft.com/office/powerpoint/2010/main" val="396948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3E4FC6-72DC-8650-0242-D417329F1C59}"/>
              </a:ext>
            </a:extLst>
          </p:cNvPr>
          <p:cNvPicPr>
            <a:picLocks noChangeAspect="1"/>
          </p:cNvPicPr>
          <p:nvPr/>
        </p:nvPicPr>
        <p:blipFill>
          <a:blip r:embed="rId2"/>
          <a:stretch>
            <a:fillRect/>
          </a:stretch>
        </p:blipFill>
        <p:spPr>
          <a:xfrm>
            <a:off x="494176" y="3350362"/>
            <a:ext cx="8371307" cy="3225064"/>
          </a:xfrm>
          <a:prstGeom prst="rect">
            <a:avLst/>
          </a:prstGeom>
        </p:spPr>
      </p:pic>
      <p:pic>
        <p:nvPicPr>
          <p:cNvPr id="6" name="Picture 5">
            <a:extLst>
              <a:ext uri="{FF2B5EF4-FFF2-40B4-BE49-F238E27FC236}">
                <a16:creationId xmlns:a16="http://schemas.microsoft.com/office/drawing/2014/main" id="{6DDE26BE-0974-3B47-885F-2D3E857FC346}"/>
              </a:ext>
            </a:extLst>
          </p:cNvPr>
          <p:cNvPicPr>
            <a:picLocks noChangeAspect="1"/>
          </p:cNvPicPr>
          <p:nvPr/>
        </p:nvPicPr>
        <p:blipFill>
          <a:blip r:embed="rId3"/>
          <a:stretch>
            <a:fillRect/>
          </a:stretch>
        </p:blipFill>
        <p:spPr>
          <a:xfrm>
            <a:off x="494176" y="604287"/>
            <a:ext cx="8346147" cy="2981202"/>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dirty="0"/>
              <a:t>Regulation Comparison March</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3064D6E8-984D-FC13-53E9-B410B57888F0}"/>
              </a:ext>
            </a:extLst>
          </p:cNvPr>
          <p:cNvSpPr txBox="1"/>
          <p:nvPr/>
        </p:nvSpPr>
        <p:spPr>
          <a:xfrm>
            <a:off x="1130113" y="972391"/>
            <a:ext cx="3944681" cy="738664"/>
          </a:xfrm>
          <a:prstGeom prst="rect">
            <a:avLst/>
          </a:prstGeom>
          <a:noFill/>
        </p:spPr>
        <p:txBody>
          <a:bodyPr wrap="square" rtlCol="0">
            <a:spAutoFit/>
          </a:bodyPr>
          <a:lstStyle/>
          <a:p>
            <a:r>
              <a:rPr lang="en-US" sz="1400" dirty="0">
                <a:solidFill>
                  <a:schemeClr val="accent6"/>
                </a:solidFill>
              </a:rPr>
              <a:t>2026 Reg-Up: </a:t>
            </a:r>
          </a:p>
          <a:p>
            <a:r>
              <a:rPr lang="en-US" sz="1400" dirty="0">
                <a:solidFill>
                  <a:schemeClr val="accent6"/>
                </a:solidFill>
              </a:rPr>
              <a:t>Range: </a:t>
            </a:r>
            <a:r>
              <a:rPr lang="en-US" sz="1400" dirty="0">
                <a:solidFill>
                  <a:schemeClr val="accent4"/>
                </a:solidFill>
              </a:rPr>
              <a:t>292 – 896</a:t>
            </a:r>
            <a:r>
              <a:rPr lang="en-US" sz="1400" dirty="0">
                <a:solidFill>
                  <a:schemeClr val="accent6"/>
                </a:solidFill>
              </a:rPr>
              <a:t> MW;</a:t>
            </a:r>
          </a:p>
          <a:p>
            <a:r>
              <a:rPr lang="en-US" sz="1400" dirty="0">
                <a:solidFill>
                  <a:schemeClr val="accent6"/>
                </a:solidFill>
              </a:rPr>
              <a:t>Avg: </a:t>
            </a:r>
            <a:r>
              <a:rPr lang="en-US" sz="1400" dirty="0">
                <a:solidFill>
                  <a:schemeClr val="accent4"/>
                </a:solidFill>
              </a:rPr>
              <a:t>540</a:t>
            </a:r>
            <a:r>
              <a:rPr lang="en-US" sz="1400" dirty="0">
                <a:solidFill>
                  <a:schemeClr val="accent6"/>
                </a:solidFill>
              </a:rPr>
              <a:t> MW (</a:t>
            </a:r>
            <a:r>
              <a:rPr lang="en-US" sz="1400" dirty="0">
                <a:solidFill>
                  <a:schemeClr val="accent4"/>
                </a:solidFill>
              </a:rPr>
              <a:t>78</a:t>
            </a:r>
            <a:r>
              <a:rPr lang="en-US" sz="1400" dirty="0">
                <a:solidFill>
                  <a:schemeClr val="accent6"/>
                </a:solidFill>
              </a:rPr>
              <a:t> MW increase from prev. year)</a:t>
            </a:r>
          </a:p>
        </p:txBody>
      </p:sp>
      <p:sp>
        <p:nvSpPr>
          <p:cNvPr id="8" name="TextBox 7">
            <a:extLst>
              <a:ext uri="{FF2B5EF4-FFF2-40B4-BE49-F238E27FC236}">
                <a16:creationId xmlns:a16="http://schemas.microsoft.com/office/drawing/2014/main" id="{4391D3EB-09B1-9167-D409-993CF2B241D0}"/>
              </a:ext>
            </a:extLst>
          </p:cNvPr>
          <p:cNvSpPr txBox="1"/>
          <p:nvPr/>
        </p:nvSpPr>
        <p:spPr>
          <a:xfrm>
            <a:off x="978600" y="3715413"/>
            <a:ext cx="3944681" cy="954107"/>
          </a:xfrm>
          <a:prstGeom prst="rect">
            <a:avLst/>
          </a:prstGeom>
          <a:noFill/>
        </p:spPr>
        <p:txBody>
          <a:bodyPr wrap="square" rtlCol="0">
            <a:spAutoFit/>
          </a:bodyPr>
          <a:lstStyle/>
          <a:p>
            <a:r>
              <a:rPr lang="en-US" sz="1400" dirty="0">
                <a:solidFill>
                  <a:schemeClr val="accent6"/>
                </a:solidFill>
              </a:rPr>
              <a:t>2026 Reg-Down: </a:t>
            </a:r>
          </a:p>
          <a:p>
            <a:r>
              <a:rPr lang="en-US" sz="1400" dirty="0">
                <a:solidFill>
                  <a:schemeClr val="accent6"/>
                </a:solidFill>
              </a:rPr>
              <a:t>Range: </a:t>
            </a:r>
            <a:r>
              <a:rPr lang="en-US" sz="1400" dirty="0">
                <a:solidFill>
                  <a:schemeClr val="accent4"/>
                </a:solidFill>
              </a:rPr>
              <a:t>286 – 687</a:t>
            </a:r>
            <a:r>
              <a:rPr lang="en-US" sz="1400" dirty="0">
                <a:solidFill>
                  <a:schemeClr val="accent6"/>
                </a:solidFill>
              </a:rPr>
              <a:t> MW;</a:t>
            </a:r>
          </a:p>
          <a:p>
            <a:r>
              <a:rPr lang="en-US" sz="1400" dirty="0">
                <a:solidFill>
                  <a:schemeClr val="accent6"/>
                </a:solidFill>
              </a:rPr>
              <a:t>Avg: </a:t>
            </a:r>
            <a:r>
              <a:rPr lang="en-US" sz="1400" dirty="0">
                <a:solidFill>
                  <a:schemeClr val="accent4"/>
                </a:solidFill>
              </a:rPr>
              <a:t>453</a:t>
            </a:r>
            <a:r>
              <a:rPr lang="en-US" sz="1400" dirty="0">
                <a:solidFill>
                  <a:schemeClr val="accent6"/>
                </a:solidFill>
              </a:rPr>
              <a:t> MW (</a:t>
            </a:r>
            <a:r>
              <a:rPr lang="en-US" sz="1400" dirty="0">
                <a:solidFill>
                  <a:schemeClr val="accent4"/>
                </a:solidFill>
              </a:rPr>
              <a:t>21</a:t>
            </a:r>
            <a:r>
              <a:rPr lang="en-US" sz="1400" dirty="0">
                <a:solidFill>
                  <a:schemeClr val="accent6"/>
                </a:solidFill>
              </a:rPr>
              <a:t> MW increase</a:t>
            </a:r>
          </a:p>
          <a:p>
            <a:r>
              <a:rPr lang="en-US" sz="1400" dirty="0">
                <a:solidFill>
                  <a:schemeClr val="accent6"/>
                </a:solidFill>
              </a:rPr>
              <a:t>from prev. year)</a:t>
            </a:r>
          </a:p>
        </p:txBody>
      </p:sp>
    </p:spTree>
    <p:extLst>
      <p:ext uri="{BB962C8B-B14F-4D97-AF65-F5344CB8AC3E}">
        <p14:creationId xmlns:p14="http://schemas.microsoft.com/office/powerpoint/2010/main" val="109799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58DA66-4512-5D7C-7F2B-486D912B3D4B}"/>
              </a:ext>
            </a:extLst>
          </p:cNvPr>
          <p:cNvPicPr>
            <a:picLocks noChangeAspect="1"/>
          </p:cNvPicPr>
          <p:nvPr/>
        </p:nvPicPr>
        <p:blipFill>
          <a:blip r:embed="rId2"/>
          <a:stretch>
            <a:fillRect/>
          </a:stretch>
        </p:blipFill>
        <p:spPr>
          <a:xfrm>
            <a:off x="409575" y="3429000"/>
            <a:ext cx="8455885" cy="2987299"/>
          </a:xfrm>
          <a:prstGeom prst="rect">
            <a:avLst/>
          </a:prstGeom>
        </p:spPr>
      </p:pic>
      <p:pic>
        <p:nvPicPr>
          <p:cNvPr id="11" name="Picture 10">
            <a:extLst>
              <a:ext uri="{FF2B5EF4-FFF2-40B4-BE49-F238E27FC236}">
                <a16:creationId xmlns:a16="http://schemas.microsoft.com/office/drawing/2014/main" id="{F822F5AD-F70D-8941-AE17-ECB27FA02DBC}"/>
              </a:ext>
            </a:extLst>
          </p:cNvPr>
          <p:cNvPicPr>
            <a:picLocks noChangeAspect="1"/>
          </p:cNvPicPr>
          <p:nvPr/>
        </p:nvPicPr>
        <p:blipFill>
          <a:blip r:embed="rId3"/>
          <a:stretch>
            <a:fillRect/>
          </a:stretch>
        </p:blipFill>
        <p:spPr>
          <a:xfrm>
            <a:off x="296432" y="658419"/>
            <a:ext cx="8455885" cy="2987299"/>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dirty="0"/>
              <a:t>Regulation Comparison May</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35E976A-E130-9D6C-06BC-6D57B76B5A27}"/>
              </a:ext>
            </a:extLst>
          </p:cNvPr>
          <p:cNvSpPr txBox="1"/>
          <p:nvPr/>
        </p:nvSpPr>
        <p:spPr>
          <a:xfrm>
            <a:off x="837506" y="973661"/>
            <a:ext cx="3944681" cy="738664"/>
          </a:xfrm>
          <a:prstGeom prst="rect">
            <a:avLst/>
          </a:prstGeom>
          <a:noFill/>
        </p:spPr>
        <p:txBody>
          <a:bodyPr wrap="square" rtlCol="0">
            <a:spAutoFit/>
          </a:bodyPr>
          <a:lstStyle/>
          <a:p>
            <a:r>
              <a:rPr lang="en-US" sz="1400" dirty="0">
                <a:solidFill>
                  <a:schemeClr val="accent6"/>
                </a:solidFill>
              </a:rPr>
              <a:t>2026 Reg-Up: </a:t>
            </a:r>
          </a:p>
          <a:p>
            <a:r>
              <a:rPr lang="en-US" sz="1400" dirty="0">
                <a:solidFill>
                  <a:schemeClr val="accent6"/>
                </a:solidFill>
              </a:rPr>
              <a:t>Range: </a:t>
            </a:r>
            <a:r>
              <a:rPr lang="en-US" sz="1400" dirty="0">
                <a:solidFill>
                  <a:schemeClr val="accent4"/>
                </a:solidFill>
              </a:rPr>
              <a:t>304 – 944</a:t>
            </a:r>
            <a:r>
              <a:rPr lang="en-US" sz="1400" dirty="0">
                <a:solidFill>
                  <a:schemeClr val="accent6"/>
                </a:solidFill>
              </a:rPr>
              <a:t> MW;</a:t>
            </a:r>
          </a:p>
          <a:p>
            <a:r>
              <a:rPr lang="en-US" sz="1400" dirty="0">
                <a:solidFill>
                  <a:schemeClr val="accent6"/>
                </a:solidFill>
              </a:rPr>
              <a:t>Avg: </a:t>
            </a:r>
            <a:r>
              <a:rPr lang="en-US" sz="1400" dirty="0">
                <a:solidFill>
                  <a:schemeClr val="accent4"/>
                </a:solidFill>
              </a:rPr>
              <a:t>546</a:t>
            </a:r>
            <a:r>
              <a:rPr lang="en-US" sz="1400" dirty="0">
                <a:solidFill>
                  <a:schemeClr val="accent6"/>
                </a:solidFill>
              </a:rPr>
              <a:t> MW (</a:t>
            </a:r>
            <a:r>
              <a:rPr lang="en-US" sz="1400" dirty="0">
                <a:solidFill>
                  <a:schemeClr val="accent4"/>
                </a:solidFill>
              </a:rPr>
              <a:t>84</a:t>
            </a:r>
            <a:r>
              <a:rPr lang="en-US" sz="1400" dirty="0">
                <a:solidFill>
                  <a:schemeClr val="accent6"/>
                </a:solidFill>
              </a:rPr>
              <a:t> MW increase from prev. year)</a:t>
            </a:r>
          </a:p>
        </p:txBody>
      </p:sp>
      <p:sp>
        <p:nvSpPr>
          <p:cNvPr id="9" name="TextBox 8">
            <a:extLst>
              <a:ext uri="{FF2B5EF4-FFF2-40B4-BE49-F238E27FC236}">
                <a16:creationId xmlns:a16="http://schemas.microsoft.com/office/drawing/2014/main" id="{930EB903-A467-9717-7318-944F0CA5F169}"/>
              </a:ext>
            </a:extLst>
          </p:cNvPr>
          <p:cNvSpPr txBox="1"/>
          <p:nvPr/>
        </p:nvSpPr>
        <p:spPr>
          <a:xfrm>
            <a:off x="947234" y="3765391"/>
            <a:ext cx="2644529" cy="954107"/>
          </a:xfrm>
          <a:prstGeom prst="rect">
            <a:avLst/>
          </a:prstGeom>
          <a:noFill/>
        </p:spPr>
        <p:txBody>
          <a:bodyPr wrap="square" rtlCol="0">
            <a:spAutoFit/>
          </a:bodyPr>
          <a:lstStyle/>
          <a:p>
            <a:r>
              <a:rPr lang="en-US" sz="1400" dirty="0">
                <a:solidFill>
                  <a:schemeClr val="accent6"/>
                </a:solidFill>
              </a:rPr>
              <a:t>2026 Reg-Down: </a:t>
            </a:r>
          </a:p>
          <a:p>
            <a:r>
              <a:rPr lang="en-US" sz="1400" dirty="0">
                <a:solidFill>
                  <a:schemeClr val="accent6"/>
                </a:solidFill>
              </a:rPr>
              <a:t>Range: </a:t>
            </a:r>
            <a:r>
              <a:rPr lang="en-US" sz="1400" dirty="0">
                <a:solidFill>
                  <a:schemeClr val="accent4"/>
                </a:solidFill>
              </a:rPr>
              <a:t>261 – 728</a:t>
            </a:r>
            <a:r>
              <a:rPr lang="en-US" sz="1400" dirty="0">
                <a:solidFill>
                  <a:schemeClr val="accent6"/>
                </a:solidFill>
              </a:rPr>
              <a:t> MW;</a:t>
            </a:r>
          </a:p>
          <a:p>
            <a:r>
              <a:rPr lang="en-US" sz="1400" dirty="0">
                <a:solidFill>
                  <a:schemeClr val="accent6"/>
                </a:solidFill>
              </a:rPr>
              <a:t>Avg: </a:t>
            </a:r>
            <a:r>
              <a:rPr lang="en-US" sz="1400" dirty="0">
                <a:solidFill>
                  <a:schemeClr val="accent4"/>
                </a:solidFill>
              </a:rPr>
              <a:t>497</a:t>
            </a:r>
            <a:r>
              <a:rPr lang="en-US" sz="1400" dirty="0">
                <a:solidFill>
                  <a:schemeClr val="accent6"/>
                </a:solidFill>
              </a:rPr>
              <a:t> MW (</a:t>
            </a:r>
            <a:r>
              <a:rPr lang="en-US" sz="1400" dirty="0">
                <a:solidFill>
                  <a:schemeClr val="accent4"/>
                </a:solidFill>
              </a:rPr>
              <a:t>68</a:t>
            </a:r>
            <a:r>
              <a:rPr lang="en-US" sz="1400" dirty="0">
                <a:solidFill>
                  <a:schemeClr val="accent6"/>
                </a:solidFill>
              </a:rPr>
              <a:t> MW increase </a:t>
            </a:r>
          </a:p>
          <a:p>
            <a:r>
              <a:rPr lang="en-US" sz="1400" dirty="0">
                <a:solidFill>
                  <a:schemeClr val="accent6"/>
                </a:solidFill>
              </a:rPr>
              <a:t>from prev. year)</a:t>
            </a:r>
          </a:p>
        </p:txBody>
      </p:sp>
    </p:spTree>
    <p:extLst>
      <p:ext uri="{BB962C8B-B14F-4D97-AF65-F5344CB8AC3E}">
        <p14:creationId xmlns:p14="http://schemas.microsoft.com/office/powerpoint/2010/main" val="331533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5" name="Content Placeholder 4"/>
          <p:cNvSpPr>
            <a:spLocks noGrp="1"/>
          </p:cNvSpPr>
          <p:nvPr>
            <p:ph idx="16"/>
          </p:nvPr>
        </p:nvSpPr>
        <p:spPr>
          <a:xfrm>
            <a:off x="1428750" y="2791587"/>
            <a:ext cx="6286500" cy="1198626"/>
          </a:xfrm>
        </p:spPr>
        <p:txBody>
          <a:bodyPr/>
          <a:lstStyle/>
          <a:p>
            <a:r>
              <a:rPr lang="en-US" dirty="0"/>
              <a:t>Responsive Reserve Service</a:t>
            </a:r>
          </a:p>
        </p:txBody>
      </p:sp>
    </p:spTree>
    <p:extLst>
      <p:ext uri="{BB962C8B-B14F-4D97-AF65-F5344CB8AC3E}">
        <p14:creationId xmlns:p14="http://schemas.microsoft.com/office/powerpoint/2010/main" val="210008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Responsive Reserve Service (RRS) Methodology</a:t>
            </a:r>
          </a:p>
        </p:txBody>
      </p:sp>
      <p:sp>
        <p:nvSpPr>
          <p:cNvPr id="2" name="Content Placeholder 1"/>
          <p:cNvSpPr>
            <a:spLocks noGrp="1"/>
          </p:cNvSpPr>
          <p:nvPr>
            <p:ph idx="1"/>
          </p:nvPr>
        </p:nvSpPr>
        <p:spPr/>
        <p:txBody>
          <a:bodyPr/>
          <a:lstStyle/>
          <a:p>
            <a:r>
              <a:rPr lang="en-US" sz="1600" dirty="0"/>
              <a:t>NERC’s preliminary BAL-003 Interconnection Frequency Response Obligation (IFRO) assessment for ERCOT for the 2026 Operating Year (OY) has not yet been published. Therefore, this analysis used the minimum RRS-PFR limit of 1,365 MW for 2025.</a:t>
            </a:r>
          </a:p>
          <a:p>
            <a:endParaRPr lang="en-US" sz="1600" dirty="0"/>
          </a:p>
          <a:p>
            <a:pPr algn="just"/>
            <a:r>
              <a:rPr lang="en-US" sz="1600" dirty="0"/>
              <a:t>The preliminary RRS quantities for January 2026 through May 2026 in subsequent slides have been computed using </a:t>
            </a:r>
            <a:r>
              <a:rPr lang="en-US" sz="1600" u="sng" dirty="0"/>
              <a:t>2024 and 2025 system inertia conditions</a:t>
            </a:r>
            <a:r>
              <a:rPr lang="en-US" sz="1600" dirty="0"/>
              <a:t> and </a:t>
            </a:r>
            <a:r>
              <a:rPr lang="en-US" sz="1600" u="sng" dirty="0"/>
              <a:t>2025 RRS table</a:t>
            </a:r>
            <a:r>
              <a:rPr lang="en-US" sz="1600" dirty="0"/>
              <a:t>.</a:t>
            </a:r>
          </a:p>
          <a:p>
            <a:pPr lvl="1"/>
            <a:r>
              <a:rPr lang="en-US" sz="1600" dirty="0"/>
              <a:t>The RRS table tracks RRS requirements for different inertia conditions. This table uses a minimum RRS-PFR limit of 1,365 MW for 2025, and the table will be updated for 2026. </a:t>
            </a:r>
          </a:p>
          <a:p>
            <a:pPr algn="just"/>
            <a:endParaRPr lang="en-US" dirty="0"/>
          </a:p>
          <a:p>
            <a:pPr lvl="1"/>
            <a:endParaRPr lang="en-US" dirty="0"/>
          </a:p>
          <a:p>
            <a:endParaRPr lang="en-US" dirty="0"/>
          </a:p>
          <a:p>
            <a:endParaRPr lang="en-US" dirty="0"/>
          </a:p>
          <a:p>
            <a:pPr lvl="1"/>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marL="0" indent="0" algn="just">
              <a:buNone/>
            </a:pPr>
            <a:r>
              <a:rPr lang="en-US" sz="2400" dirty="0"/>
              <a:t> </a:t>
            </a:r>
          </a:p>
          <a:p>
            <a:pPr algn="just"/>
            <a:endParaRPr lang="en-US" sz="2400" dirty="0"/>
          </a:p>
          <a:p>
            <a:pPr marL="0" indent="0" algn="just">
              <a:buNone/>
            </a:pPr>
            <a:endParaRPr lang="en-US" sz="2400" dirty="0"/>
          </a:p>
          <a:p>
            <a:pPr marL="0" indent="0" algn="just">
              <a:buNone/>
            </a:pPr>
            <a:endParaRPr lang="en-US" dirty="0"/>
          </a:p>
        </p:txBody>
      </p:sp>
    </p:spTree>
    <p:extLst>
      <p:ext uri="{BB962C8B-B14F-4D97-AF65-F5344CB8AC3E}">
        <p14:creationId xmlns:p14="http://schemas.microsoft.com/office/powerpoint/2010/main" val="397899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sz="2800" dirty="0"/>
              <a:t>2025 RRS Table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graphicFrame>
        <p:nvGraphicFramePr>
          <p:cNvPr id="3" name="Table 2">
            <a:extLst>
              <a:ext uri="{FF2B5EF4-FFF2-40B4-BE49-F238E27FC236}">
                <a16:creationId xmlns:a16="http://schemas.microsoft.com/office/drawing/2014/main" id="{127E9C3A-F147-E1AB-6E22-9195445BF1E4}"/>
              </a:ext>
            </a:extLst>
          </p:cNvPr>
          <p:cNvGraphicFramePr>
            <a:graphicFrameLocks noGrp="1"/>
          </p:cNvGraphicFramePr>
          <p:nvPr>
            <p:extLst>
              <p:ext uri="{D42A27DB-BD31-4B8C-83A1-F6EECF244321}">
                <p14:modId xmlns:p14="http://schemas.microsoft.com/office/powerpoint/2010/main" val="4139110400"/>
              </p:ext>
            </p:extLst>
          </p:nvPr>
        </p:nvGraphicFramePr>
        <p:xfrm>
          <a:off x="278892" y="855406"/>
          <a:ext cx="7936877" cy="2186078"/>
        </p:xfrm>
        <a:graphic>
          <a:graphicData uri="http://schemas.openxmlformats.org/drawingml/2006/table">
            <a:tbl>
              <a:tblPr/>
              <a:tblGrid>
                <a:gridCol w="610529">
                  <a:extLst>
                    <a:ext uri="{9D8B030D-6E8A-4147-A177-3AD203B41FA5}">
                      <a16:colId xmlns:a16="http://schemas.microsoft.com/office/drawing/2014/main" val="20000"/>
                    </a:ext>
                  </a:extLst>
                </a:gridCol>
                <a:gridCol w="610529">
                  <a:extLst>
                    <a:ext uri="{9D8B030D-6E8A-4147-A177-3AD203B41FA5}">
                      <a16:colId xmlns:a16="http://schemas.microsoft.com/office/drawing/2014/main" val="20001"/>
                    </a:ext>
                  </a:extLst>
                </a:gridCol>
                <a:gridCol w="610529">
                  <a:extLst>
                    <a:ext uri="{9D8B030D-6E8A-4147-A177-3AD203B41FA5}">
                      <a16:colId xmlns:a16="http://schemas.microsoft.com/office/drawing/2014/main" val="20002"/>
                    </a:ext>
                  </a:extLst>
                </a:gridCol>
                <a:gridCol w="610529">
                  <a:extLst>
                    <a:ext uri="{9D8B030D-6E8A-4147-A177-3AD203B41FA5}">
                      <a16:colId xmlns:a16="http://schemas.microsoft.com/office/drawing/2014/main" val="20003"/>
                    </a:ext>
                  </a:extLst>
                </a:gridCol>
                <a:gridCol w="610529">
                  <a:extLst>
                    <a:ext uri="{9D8B030D-6E8A-4147-A177-3AD203B41FA5}">
                      <a16:colId xmlns:a16="http://schemas.microsoft.com/office/drawing/2014/main" val="20004"/>
                    </a:ext>
                  </a:extLst>
                </a:gridCol>
                <a:gridCol w="610529">
                  <a:extLst>
                    <a:ext uri="{9D8B030D-6E8A-4147-A177-3AD203B41FA5}">
                      <a16:colId xmlns:a16="http://schemas.microsoft.com/office/drawing/2014/main" val="20005"/>
                    </a:ext>
                  </a:extLst>
                </a:gridCol>
                <a:gridCol w="610529">
                  <a:extLst>
                    <a:ext uri="{9D8B030D-6E8A-4147-A177-3AD203B41FA5}">
                      <a16:colId xmlns:a16="http://schemas.microsoft.com/office/drawing/2014/main" val="20006"/>
                    </a:ext>
                  </a:extLst>
                </a:gridCol>
                <a:gridCol w="610529">
                  <a:extLst>
                    <a:ext uri="{9D8B030D-6E8A-4147-A177-3AD203B41FA5}">
                      <a16:colId xmlns:a16="http://schemas.microsoft.com/office/drawing/2014/main" val="20007"/>
                    </a:ext>
                  </a:extLst>
                </a:gridCol>
                <a:gridCol w="610529">
                  <a:extLst>
                    <a:ext uri="{9D8B030D-6E8A-4147-A177-3AD203B41FA5}">
                      <a16:colId xmlns:a16="http://schemas.microsoft.com/office/drawing/2014/main" val="20008"/>
                    </a:ext>
                  </a:extLst>
                </a:gridCol>
                <a:gridCol w="610529">
                  <a:extLst>
                    <a:ext uri="{9D8B030D-6E8A-4147-A177-3AD203B41FA5}">
                      <a16:colId xmlns:a16="http://schemas.microsoft.com/office/drawing/2014/main" val="20009"/>
                    </a:ext>
                  </a:extLst>
                </a:gridCol>
                <a:gridCol w="610529">
                  <a:extLst>
                    <a:ext uri="{9D8B030D-6E8A-4147-A177-3AD203B41FA5}">
                      <a16:colId xmlns:a16="http://schemas.microsoft.com/office/drawing/2014/main" val="20010"/>
                    </a:ext>
                  </a:extLst>
                </a:gridCol>
                <a:gridCol w="610529">
                  <a:extLst>
                    <a:ext uri="{9D8B030D-6E8A-4147-A177-3AD203B41FA5}">
                      <a16:colId xmlns:a16="http://schemas.microsoft.com/office/drawing/2014/main" val="20011"/>
                    </a:ext>
                  </a:extLst>
                </a:gridCol>
                <a:gridCol w="61052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1B7AE894-EA2A-B2A5-82C4-1209BB1A7C8A}"/>
              </a:ext>
            </a:extLst>
          </p:cNvPr>
          <p:cNvGraphicFramePr>
            <a:graphicFrameLocks noGrp="1"/>
          </p:cNvGraphicFramePr>
          <p:nvPr>
            <p:extLst>
              <p:ext uri="{D42A27DB-BD31-4B8C-83A1-F6EECF244321}">
                <p14:modId xmlns:p14="http://schemas.microsoft.com/office/powerpoint/2010/main" val="627585072"/>
              </p:ext>
            </p:extLst>
          </p:nvPr>
        </p:nvGraphicFramePr>
        <p:xfrm>
          <a:off x="278892" y="3218255"/>
          <a:ext cx="8577072" cy="2105305"/>
        </p:xfrm>
        <a:graphic>
          <a:graphicData uri="http://schemas.openxmlformats.org/drawingml/2006/table">
            <a:tbl>
              <a:tblPr/>
              <a:tblGrid>
                <a:gridCol w="612648">
                  <a:extLst>
                    <a:ext uri="{9D8B030D-6E8A-4147-A177-3AD203B41FA5}">
                      <a16:colId xmlns:a16="http://schemas.microsoft.com/office/drawing/2014/main" val="20000"/>
                    </a:ext>
                  </a:extLst>
                </a:gridCol>
                <a:gridCol w="612648">
                  <a:extLst>
                    <a:ext uri="{9D8B030D-6E8A-4147-A177-3AD203B41FA5}">
                      <a16:colId xmlns:a16="http://schemas.microsoft.com/office/drawing/2014/main" val="20001"/>
                    </a:ext>
                  </a:extLst>
                </a:gridCol>
                <a:gridCol w="612648">
                  <a:extLst>
                    <a:ext uri="{9D8B030D-6E8A-4147-A177-3AD203B41FA5}">
                      <a16:colId xmlns:a16="http://schemas.microsoft.com/office/drawing/2014/main" val="20002"/>
                    </a:ext>
                  </a:extLst>
                </a:gridCol>
                <a:gridCol w="612648">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612648">
                  <a:extLst>
                    <a:ext uri="{9D8B030D-6E8A-4147-A177-3AD203B41FA5}">
                      <a16:colId xmlns:a16="http://schemas.microsoft.com/office/drawing/2014/main" val="20005"/>
                    </a:ext>
                  </a:extLst>
                </a:gridCol>
                <a:gridCol w="612648">
                  <a:extLst>
                    <a:ext uri="{9D8B030D-6E8A-4147-A177-3AD203B41FA5}">
                      <a16:colId xmlns:a16="http://schemas.microsoft.com/office/drawing/2014/main" val="20006"/>
                    </a:ext>
                  </a:extLst>
                </a:gridCol>
                <a:gridCol w="612648">
                  <a:extLst>
                    <a:ext uri="{9D8B030D-6E8A-4147-A177-3AD203B41FA5}">
                      <a16:colId xmlns:a16="http://schemas.microsoft.com/office/drawing/2014/main" val="20007"/>
                    </a:ext>
                  </a:extLst>
                </a:gridCol>
                <a:gridCol w="612648">
                  <a:extLst>
                    <a:ext uri="{9D8B030D-6E8A-4147-A177-3AD203B41FA5}">
                      <a16:colId xmlns:a16="http://schemas.microsoft.com/office/drawing/2014/main" val="20008"/>
                    </a:ext>
                  </a:extLst>
                </a:gridCol>
                <a:gridCol w="612648">
                  <a:extLst>
                    <a:ext uri="{9D8B030D-6E8A-4147-A177-3AD203B41FA5}">
                      <a16:colId xmlns:a16="http://schemas.microsoft.com/office/drawing/2014/main" val="20009"/>
                    </a:ext>
                  </a:extLst>
                </a:gridCol>
                <a:gridCol w="612648">
                  <a:extLst>
                    <a:ext uri="{9D8B030D-6E8A-4147-A177-3AD203B41FA5}">
                      <a16:colId xmlns:a16="http://schemas.microsoft.com/office/drawing/2014/main" val="20010"/>
                    </a:ext>
                  </a:extLst>
                </a:gridCol>
                <a:gridCol w="612648">
                  <a:extLst>
                    <a:ext uri="{9D8B030D-6E8A-4147-A177-3AD203B41FA5}">
                      <a16:colId xmlns:a16="http://schemas.microsoft.com/office/drawing/2014/main" val="20011"/>
                    </a:ext>
                  </a:extLst>
                </a:gridCol>
                <a:gridCol w="612648">
                  <a:extLst>
                    <a:ext uri="{9D8B030D-6E8A-4147-A177-3AD203B41FA5}">
                      <a16:colId xmlns:a16="http://schemas.microsoft.com/office/drawing/2014/main" val="20012"/>
                    </a:ext>
                  </a:extLst>
                </a:gridCol>
                <a:gridCol w="61264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445936F4-2A09-0FE5-E7F3-3D9E08B3C64B}"/>
              </a:ext>
            </a:extLst>
          </p:cNvPr>
          <p:cNvSpPr/>
          <p:nvPr/>
        </p:nvSpPr>
        <p:spPr>
          <a:xfrm>
            <a:off x="301752" y="5352040"/>
            <a:ext cx="8531352" cy="615553"/>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1,365 MW. </a:t>
            </a:r>
          </a:p>
          <a:p>
            <a:r>
              <a:rPr lang="en-US" sz="1200" dirty="0">
                <a:solidFill>
                  <a:srgbClr val="FF0000"/>
                </a:solidFill>
              </a:rPr>
              <a:t>**</a:t>
            </a:r>
            <a:r>
              <a:rPr lang="en-US" sz="1000" dirty="0"/>
              <a:t>The 2026 IFRO assessment has not yet been reported back from NERC, preventing the calculation of RRS quantity.</a:t>
            </a:r>
          </a:p>
          <a:p>
            <a:r>
              <a:rPr lang="en-US" sz="1000" dirty="0">
                <a:solidFill>
                  <a:srgbClr val="FF0000"/>
                </a:solidFill>
              </a:rPr>
              <a:t>***</a:t>
            </a:r>
            <a:r>
              <a:rPr lang="en-US" sz="1000" dirty="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133150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Stakeholder Discussion Timeline</a:t>
            </a:r>
          </a:p>
        </p:txBody>
      </p:sp>
      <p:sp>
        <p:nvSpPr>
          <p:cNvPr id="2" name="Content Placeholder 1"/>
          <p:cNvSpPr>
            <a:spLocks noGrp="1"/>
          </p:cNvSpPr>
          <p:nvPr>
            <p:ph idx="1"/>
          </p:nvPr>
        </p:nvSpPr>
        <p:spPr/>
        <p:txBody>
          <a:bodyPr/>
          <a:lstStyle/>
          <a:p>
            <a:pPr>
              <a:buFont typeface="Wingdings" panose="05000000000000000000" pitchFamily="2" charset="2"/>
              <a:buChar char="ü"/>
            </a:pPr>
            <a:r>
              <a:rPr lang="en-US" sz="1800" dirty="0">
                <a:solidFill>
                  <a:schemeClr val="accent2"/>
                </a:solidFill>
              </a:rPr>
              <a:t>April 23, 2025 – </a:t>
            </a:r>
            <a:r>
              <a:rPr lang="en-US" sz="1800" dirty="0">
                <a:solidFill>
                  <a:schemeClr val="accent2"/>
                </a:solidFill>
                <a:hlinkClick r:id="rId2"/>
              </a:rPr>
              <a:t>TAC Kickoff</a:t>
            </a:r>
            <a:endParaRPr lang="en-US" sz="1800" dirty="0">
              <a:solidFill>
                <a:schemeClr val="accent2"/>
              </a:solidFill>
            </a:endParaRPr>
          </a:p>
          <a:p>
            <a:pPr>
              <a:buFont typeface="Wingdings" panose="05000000000000000000" pitchFamily="2" charset="2"/>
              <a:buChar char="ü"/>
            </a:pPr>
            <a:r>
              <a:rPr lang="en-US" sz="1800" dirty="0">
                <a:solidFill>
                  <a:schemeClr val="accent2"/>
                </a:solidFill>
              </a:rPr>
              <a:t>May 19, 2025 – </a:t>
            </a:r>
            <a:r>
              <a:rPr lang="en-US" sz="1800" dirty="0">
                <a:solidFill>
                  <a:schemeClr val="accent2"/>
                </a:solidFill>
                <a:hlinkClick r:id="rId3"/>
              </a:rPr>
              <a:t>Workshop #1</a:t>
            </a:r>
            <a:endParaRPr lang="en-US" sz="1800" dirty="0">
              <a:solidFill>
                <a:schemeClr val="accent2"/>
              </a:solidFill>
            </a:endParaRPr>
          </a:p>
          <a:p>
            <a:r>
              <a:rPr lang="en-US" sz="1800" dirty="0">
                <a:solidFill>
                  <a:schemeClr val="accent2"/>
                </a:solidFill>
              </a:rPr>
              <a:t>June </a:t>
            </a:r>
            <a:r>
              <a:rPr lang="en-US" dirty="0">
                <a:solidFill>
                  <a:schemeClr val="accent2"/>
                </a:solidFill>
              </a:rPr>
              <a:t>20</a:t>
            </a:r>
            <a:r>
              <a:rPr lang="en-US" sz="1800" dirty="0">
                <a:solidFill>
                  <a:schemeClr val="accent2"/>
                </a:solidFill>
              </a:rPr>
              <a:t>, 2025 – PDCWG</a:t>
            </a:r>
          </a:p>
          <a:p>
            <a:endParaRPr lang="en-US" sz="1800" dirty="0">
              <a:solidFill>
                <a:schemeClr val="accent2"/>
              </a:solidFill>
            </a:endParaRPr>
          </a:p>
          <a:p>
            <a:r>
              <a:rPr lang="en-US" sz="1800" dirty="0">
                <a:solidFill>
                  <a:schemeClr val="accent2"/>
                </a:solidFill>
              </a:rPr>
              <a:t>June 30th – Workshop #2 </a:t>
            </a:r>
          </a:p>
          <a:p>
            <a:r>
              <a:rPr lang="en-US" sz="1800" dirty="0">
                <a:solidFill>
                  <a:schemeClr val="accent2"/>
                </a:solidFill>
              </a:rPr>
              <a:t>July 07, 2025 – WMWG (Proposed)</a:t>
            </a:r>
          </a:p>
          <a:p>
            <a:r>
              <a:rPr lang="en-US" sz="1800" dirty="0">
                <a:solidFill>
                  <a:schemeClr val="accent2"/>
                </a:solidFill>
              </a:rPr>
              <a:t>July 15, 2025 – OWG (Proposed)</a:t>
            </a:r>
          </a:p>
          <a:p>
            <a:r>
              <a:rPr lang="en-US" sz="1800" dirty="0">
                <a:solidFill>
                  <a:schemeClr val="accent2"/>
                </a:solidFill>
              </a:rPr>
              <a:t>July 22, 2025– PDCWG (Proposed)</a:t>
            </a:r>
          </a:p>
          <a:p>
            <a:endParaRPr lang="en-US" sz="1800" dirty="0">
              <a:solidFill>
                <a:schemeClr val="accent2"/>
              </a:solidFill>
            </a:endParaRPr>
          </a:p>
          <a:p>
            <a:r>
              <a:rPr lang="en-US" sz="1800" dirty="0">
                <a:solidFill>
                  <a:schemeClr val="accent2"/>
                </a:solidFill>
              </a:rPr>
              <a:t>August 06, 2025 – WMS</a:t>
            </a:r>
            <a:endParaRPr lang="en-US" sz="1800" dirty="0">
              <a:solidFill>
                <a:srgbClr val="FF0000"/>
              </a:solidFill>
            </a:endParaRPr>
          </a:p>
          <a:p>
            <a:r>
              <a:rPr lang="en-US" sz="1800" dirty="0">
                <a:solidFill>
                  <a:schemeClr val="accent2"/>
                </a:solidFill>
              </a:rPr>
              <a:t>August 07, 2025 – ROS</a:t>
            </a:r>
          </a:p>
          <a:p>
            <a:r>
              <a:rPr lang="en-US" sz="1800" dirty="0">
                <a:solidFill>
                  <a:schemeClr val="accent2"/>
                </a:solidFill>
              </a:rPr>
              <a:t>August 28, 2025 – TAC</a:t>
            </a:r>
          </a:p>
          <a:p>
            <a:endParaRPr lang="en-US" sz="1800" dirty="0">
              <a:solidFill>
                <a:schemeClr val="accent2"/>
              </a:solidFill>
            </a:endParaRPr>
          </a:p>
          <a:p>
            <a:r>
              <a:rPr lang="en-US" sz="1800" dirty="0">
                <a:solidFill>
                  <a:schemeClr val="accent2"/>
                </a:solidFill>
              </a:rPr>
              <a:t>September 23, 2025 – </a:t>
            </a:r>
            <a:r>
              <a:rPr lang="en-US" sz="1800" dirty="0" err="1">
                <a:solidFill>
                  <a:schemeClr val="accent2"/>
                </a:solidFill>
              </a:rPr>
              <a:t>BoD</a:t>
            </a:r>
            <a:r>
              <a:rPr lang="en-US" sz="1800" dirty="0">
                <a:solidFill>
                  <a:schemeClr val="accent2"/>
                </a:solidFill>
              </a:rPr>
              <a:t> </a:t>
            </a:r>
          </a:p>
          <a:p>
            <a:r>
              <a:rPr lang="en-US" sz="1800" dirty="0">
                <a:solidFill>
                  <a:schemeClr val="accent2"/>
                </a:solidFill>
              </a:rPr>
              <a:t>Oct, Nov, Dec 2025 – PUC</a:t>
            </a:r>
            <a:endParaRPr lang="en-US" dirty="0">
              <a:solidFill>
                <a:srgbClr val="FF0000"/>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484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F56E1-1ED2-4FA6-FE37-E676C13C6DBD}"/>
              </a:ext>
            </a:extLst>
          </p:cNvPr>
          <p:cNvPicPr>
            <a:picLocks noChangeAspect="1"/>
          </p:cNvPicPr>
          <p:nvPr/>
        </p:nvPicPr>
        <p:blipFill>
          <a:blip r:embed="rId2"/>
          <a:stretch>
            <a:fillRect/>
          </a:stretch>
        </p:blipFill>
        <p:spPr>
          <a:xfrm>
            <a:off x="280044" y="950761"/>
            <a:ext cx="8583912" cy="4956478"/>
          </a:xfrm>
          <a:prstGeom prst="rect">
            <a:avLst/>
          </a:prstGeom>
        </p:spPr>
      </p:pic>
      <p:sp>
        <p:nvSpPr>
          <p:cNvPr id="2" name="Title 1">
            <a:extLst>
              <a:ext uri="{FF2B5EF4-FFF2-40B4-BE49-F238E27FC236}">
                <a16:creationId xmlns:a16="http://schemas.microsoft.com/office/drawing/2014/main" id="{2A51AA58-C98D-6744-EF53-1DBF2105F7C0}"/>
              </a:ext>
            </a:extLst>
          </p:cNvPr>
          <p:cNvSpPr>
            <a:spLocks noGrp="1"/>
          </p:cNvSpPr>
          <p:nvPr>
            <p:ph type="title"/>
          </p:nvPr>
        </p:nvSpPr>
        <p:spPr/>
        <p:txBody>
          <a:bodyPr/>
          <a:lstStyle/>
          <a:p>
            <a:r>
              <a:rPr lang="en-US" sz="2800" dirty="0"/>
              <a:t>Hourly Average RRS Comparison</a:t>
            </a:r>
          </a:p>
        </p:txBody>
      </p:sp>
      <p:sp>
        <p:nvSpPr>
          <p:cNvPr id="4" name="Slide Number Placeholder 3">
            <a:extLst>
              <a:ext uri="{FF2B5EF4-FFF2-40B4-BE49-F238E27FC236}">
                <a16:creationId xmlns:a16="http://schemas.microsoft.com/office/drawing/2014/main" id="{EF9A77F9-1E3B-BB9D-2343-FDEEFC5A809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73C9F22-16E5-FD31-A5D3-502F20F9B636}"/>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*2026 RRS quantities are calculated using the 2025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sp>
        <p:nvSpPr>
          <p:cNvPr id="10" name="TextBox 9">
            <a:extLst>
              <a:ext uri="{FF2B5EF4-FFF2-40B4-BE49-F238E27FC236}">
                <a16:creationId xmlns:a16="http://schemas.microsoft.com/office/drawing/2014/main" id="{30232D05-76F4-73CB-BF04-8B8AD0E72DA7}"/>
              </a:ext>
            </a:extLst>
          </p:cNvPr>
          <p:cNvSpPr txBox="1"/>
          <p:nvPr/>
        </p:nvSpPr>
        <p:spPr>
          <a:xfrm>
            <a:off x="5573041" y="1564042"/>
            <a:ext cx="3500621" cy="954107"/>
          </a:xfrm>
          <a:prstGeom prst="rect">
            <a:avLst/>
          </a:prstGeom>
          <a:noFill/>
        </p:spPr>
        <p:txBody>
          <a:bodyPr wrap="square" rtlCol="0">
            <a:spAutoFit/>
          </a:bodyPr>
          <a:lstStyle/>
          <a:p>
            <a:r>
              <a:rPr lang="en-US" sz="1400" dirty="0">
                <a:solidFill>
                  <a:schemeClr val="accent6"/>
                </a:solidFill>
              </a:rPr>
              <a:t>2026 RRS: </a:t>
            </a:r>
          </a:p>
          <a:p>
            <a:r>
              <a:rPr lang="en-US" sz="1400" dirty="0">
                <a:solidFill>
                  <a:schemeClr val="accent6"/>
                </a:solidFill>
              </a:rPr>
              <a:t>On avg. </a:t>
            </a:r>
            <a:r>
              <a:rPr lang="en-US" sz="1400" dirty="0">
                <a:solidFill>
                  <a:schemeClr val="accent4"/>
                </a:solidFill>
              </a:rPr>
              <a:t>42 </a:t>
            </a:r>
            <a:r>
              <a:rPr lang="en-US" sz="1400" dirty="0">
                <a:solidFill>
                  <a:schemeClr val="accent6"/>
                </a:solidFill>
              </a:rPr>
              <a:t>MW increase from prev. year</a:t>
            </a:r>
          </a:p>
          <a:p>
            <a:r>
              <a:rPr lang="en-US" sz="1400" dirty="0">
                <a:solidFill>
                  <a:schemeClr val="accent6"/>
                </a:solidFill>
              </a:rPr>
              <a:t>Largest increase is in </a:t>
            </a:r>
            <a:r>
              <a:rPr lang="en-US" sz="1400" dirty="0">
                <a:solidFill>
                  <a:schemeClr val="accent4"/>
                </a:solidFill>
              </a:rPr>
              <a:t>Mar</a:t>
            </a:r>
            <a:r>
              <a:rPr lang="en-US" sz="1400" dirty="0">
                <a:solidFill>
                  <a:schemeClr val="accent6"/>
                </a:solidFill>
              </a:rPr>
              <a:t> by </a:t>
            </a:r>
            <a:r>
              <a:rPr lang="en-US" sz="1400" dirty="0">
                <a:solidFill>
                  <a:schemeClr val="accent4"/>
                </a:solidFill>
              </a:rPr>
              <a:t>46 </a:t>
            </a:r>
            <a:r>
              <a:rPr lang="en-US" sz="1400" dirty="0">
                <a:solidFill>
                  <a:schemeClr val="accent6"/>
                </a:solidFill>
              </a:rPr>
              <a:t>MW</a:t>
            </a:r>
          </a:p>
          <a:p>
            <a:r>
              <a:rPr lang="en-US" sz="1400" dirty="0">
                <a:solidFill>
                  <a:schemeClr val="accent6"/>
                </a:solidFill>
              </a:rPr>
              <a:t>Largest decrease is in </a:t>
            </a:r>
            <a:r>
              <a:rPr lang="en-US" sz="1400" dirty="0">
                <a:solidFill>
                  <a:schemeClr val="accent4"/>
                </a:solidFill>
              </a:rPr>
              <a:t>Jan</a:t>
            </a:r>
            <a:r>
              <a:rPr lang="en-US" sz="1400" dirty="0">
                <a:solidFill>
                  <a:schemeClr val="accent6"/>
                </a:solidFill>
              </a:rPr>
              <a:t> by </a:t>
            </a:r>
            <a:r>
              <a:rPr lang="en-US" sz="1400" dirty="0">
                <a:solidFill>
                  <a:schemeClr val="accent4"/>
                </a:solidFill>
              </a:rPr>
              <a:t>212 </a:t>
            </a:r>
            <a:r>
              <a:rPr lang="en-US" sz="1400" dirty="0">
                <a:solidFill>
                  <a:schemeClr val="accent6"/>
                </a:solidFill>
              </a:rPr>
              <a:t>MW</a:t>
            </a:r>
          </a:p>
        </p:txBody>
      </p:sp>
    </p:spTree>
    <p:extLst>
      <p:ext uri="{BB962C8B-B14F-4D97-AF65-F5344CB8AC3E}">
        <p14:creationId xmlns:p14="http://schemas.microsoft.com/office/powerpoint/2010/main" val="8114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52D0D-EE9D-4D54-1B45-246DE72D6E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6268" y="1646342"/>
            <a:ext cx="7936204" cy="4224537"/>
          </a:xfrm>
          <a:prstGeom prst="rect">
            <a:avLst/>
          </a:prstGeom>
        </p:spPr>
      </p:pic>
      <p:sp>
        <p:nvSpPr>
          <p:cNvPr id="2" name="Title 1"/>
          <p:cNvSpPr>
            <a:spLocks noGrp="1"/>
          </p:cNvSpPr>
          <p:nvPr>
            <p:ph type="title"/>
          </p:nvPr>
        </p:nvSpPr>
        <p:spPr>
          <a:xfrm>
            <a:off x="381000" y="243682"/>
            <a:ext cx="8458200" cy="541626"/>
          </a:xfrm>
        </p:spPr>
        <p:txBody>
          <a:bodyPr/>
          <a:lstStyle/>
          <a:p>
            <a:r>
              <a:rPr lang="en-US" sz="2800" dirty="0"/>
              <a:t>Total Inertia (2015 – 2025.05)</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a:solidFill>
                <a:prstClr val="black">
                  <a:tint val="75000"/>
                </a:prstClr>
              </a:solidFill>
            </a:endParaRPr>
          </a:p>
        </p:txBody>
      </p:sp>
      <p:sp>
        <p:nvSpPr>
          <p:cNvPr id="8" name="TextBox 7">
            <a:extLst>
              <a:ext uri="{FF2B5EF4-FFF2-40B4-BE49-F238E27FC236}">
                <a16:creationId xmlns:a16="http://schemas.microsoft.com/office/drawing/2014/main" id="{9857CE7D-E4ED-0DFA-2E9F-FAF803E5880A}"/>
              </a:ext>
            </a:extLst>
          </p:cNvPr>
          <p:cNvSpPr txBox="1"/>
          <p:nvPr/>
        </p:nvSpPr>
        <p:spPr>
          <a:xfrm>
            <a:off x="800092" y="856566"/>
            <a:ext cx="7448557"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2"/>
                </a:solidFill>
              </a:rPr>
              <a:t>The average inertia in 2024 was comparable to 2023, but currently 2025 is trending lower than in 2023.</a:t>
            </a:r>
          </a:p>
        </p:txBody>
      </p:sp>
      <p:sp>
        <p:nvSpPr>
          <p:cNvPr id="9" name="TextBox 8">
            <a:extLst>
              <a:ext uri="{FF2B5EF4-FFF2-40B4-BE49-F238E27FC236}">
                <a16:creationId xmlns:a16="http://schemas.microsoft.com/office/drawing/2014/main" id="{4AA5D3E5-2B11-E85D-F811-C29484C2202A}"/>
              </a:ext>
            </a:extLst>
          </p:cNvPr>
          <p:cNvSpPr txBox="1"/>
          <p:nvPr/>
        </p:nvSpPr>
        <p:spPr>
          <a:xfrm>
            <a:off x="2364644" y="5905297"/>
            <a:ext cx="4960844" cy="369332"/>
          </a:xfrm>
          <a:prstGeom prst="rect">
            <a:avLst/>
          </a:prstGeom>
          <a:noFill/>
        </p:spPr>
        <p:txBody>
          <a:bodyPr wrap="square" rtlCol="0">
            <a:spAutoFit/>
          </a:bodyPr>
          <a:lstStyle/>
          <a:p>
            <a:pPr algn="ctr"/>
            <a:r>
              <a:rPr lang="en-US" dirty="0">
                <a:latin typeface="Franklin Gothic Medium" panose="020B0603020102020204" pitchFamily="34" charset="0"/>
              </a:rPr>
              <a:t>[Total inertia for 2015 - 2025.05]</a:t>
            </a:r>
          </a:p>
        </p:txBody>
      </p:sp>
    </p:spTree>
    <p:extLst>
      <p:ext uri="{BB962C8B-B14F-4D97-AF65-F5344CB8AC3E}">
        <p14:creationId xmlns:p14="http://schemas.microsoft.com/office/powerpoint/2010/main" val="323873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73BB36-DC60-2190-3006-1A8208E9014C}"/>
              </a:ext>
            </a:extLst>
          </p:cNvPr>
          <p:cNvPicPr>
            <a:picLocks noChangeAspect="1"/>
          </p:cNvPicPr>
          <p:nvPr/>
        </p:nvPicPr>
        <p:blipFill>
          <a:blip r:embed="rId2"/>
          <a:stretch>
            <a:fillRect/>
          </a:stretch>
        </p:blipFill>
        <p:spPr>
          <a:xfrm>
            <a:off x="243451" y="1090968"/>
            <a:ext cx="8961897" cy="4980864"/>
          </a:xfrm>
          <a:prstGeom prst="rect">
            <a:avLst/>
          </a:prstGeom>
        </p:spPr>
      </p:pic>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dirty="0"/>
              <a:t>RRS Comparison January</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4EA0C1DB-142D-DF10-B49A-B98D5FCAC428}"/>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*2026 RRS quantities are calculated using the 2025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sp>
        <p:nvSpPr>
          <p:cNvPr id="11" name="TextBox 10">
            <a:extLst>
              <a:ext uri="{FF2B5EF4-FFF2-40B4-BE49-F238E27FC236}">
                <a16:creationId xmlns:a16="http://schemas.microsoft.com/office/drawing/2014/main" id="{EE17E792-7EA9-A4EE-38BE-A0FFB8F1B050}"/>
              </a:ext>
            </a:extLst>
          </p:cNvPr>
          <p:cNvSpPr txBox="1"/>
          <p:nvPr/>
        </p:nvSpPr>
        <p:spPr>
          <a:xfrm>
            <a:off x="1113464" y="1627253"/>
            <a:ext cx="4248578" cy="738664"/>
          </a:xfrm>
          <a:prstGeom prst="rect">
            <a:avLst/>
          </a:prstGeom>
          <a:noFill/>
        </p:spPr>
        <p:txBody>
          <a:bodyPr wrap="square" rtlCol="0">
            <a:spAutoFit/>
          </a:bodyPr>
          <a:lstStyle/>
          <a:p>
            <a:r>
              <a:rPr lang="en-US" sz="1400" dirty="0">
                <a:solidFill>
                  <a:schemeClr val="accent6"/>
                </a:solidFill>
              </a:rPr>
              <a:t>2026 RRS: </a:t>
            </a:r>
          </a:p>
          <a:p>
            <a:r>
              <a:rPr lang="en-US" sz="1400" dirty="0">
                <a:solidFill>
                  <a:schemeClr val="accent6"/>
                </a:solidFill>
              </a:rPr>
              <a:t>Range: </a:t>
            </a:r>
            <a:r>
              <a:rPr lang="en-US" sz="1400" dirty="0">
                <a:solidFill>
                  <a:schemeClr val="accent4"/>
                </a:solidFill>
              </a:rPr>
              <a:t>2,558 – 2,767</a:t>
            </a:r>
            <a:r>
              <a:rPr lang="en-US" sz="1400" dirty="0">
                <a:solidFill>
                  <a:schemeClr val="accent6"/>
                </a:solidFill>
              </a:rPr>
              <a:t> MW;</a:t>
            </a:r>
          </a:p>
          <a:p>
            <a:r>
              <a:rPr lang="en-US" sz="1400" dirty="0">
                <a:solidFill>
                  <a:schemeClr val="accent6"/>
                </a:solidFill>
              </a:rPr>
              <a:t>Avg: </a:t>
            </a:r>
            <a:r>
              <a:rPr lang="en-US" sz="1400" dirty="0">
                <a:solidFill>
                  <a:schemeClr val="accent4"/>
                </a:solidFill>
              </a:rPr>
              <a:t>2,680</a:t>
            </a:r>
            <a:r>
              <a:rPr lang="en-US" sz="1400" dirty="0">
                <a:solidFill>
                  <a:schemeClr val="accent6"/>
                </a:solidFill>
              </a:rPr>
              <a:t> MW (</a:t>
            </a:r>
            <a:r>
              <a:rPr lang="en-US" sz="1400" dirty="0">
                <a:solidFill>
                  <a:schemeClr val="accent4"/>
                </a:solidFill>
              </a:rPr>
              <a:t>212</a:t>
            </a:r>
            <a:r>
              <a:rPr lang="en-US" sz="1400" dirty="0">
                <a:solidFill>
                  <a:schemeClr val="accent6"/>
                </a:solidFill>
              </a:rPr>
              <a:t> MW decrease from prev. year)</a:t>
            </a:r>
          </a:p>
        </p:txBody>
      </p:sp>
    </p:spTree>
    <p:extLst>
      <p:ext uri="{BB962C8B-B14F-4D97-AF65-F5344CB8AC3E}">
        <p14:creationId xmlns:p14="http://schemas.microsoft.com/office/powerpoint/2010/main" val="274913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5B2FD6-CAFE-60A5-DE7D-F385372E9778}"/>
              </a:ext>
            </a:extLst>
          </p:cNvPr>
          <p:cNvPicPr>
            <a:picLocks noChangeAspect="1"/>
          </p:cNvPicPr>
          <p:nvPr/>
        </p:nvPicPr>
        <p:blipFill>
          <a:blip r:embed="rId2"/>
          <a:stretch>
            <a:fillRect/>
          </a:stretch>
        </p:blipFill>
        <p:spPr>
          <a:xfrm>
            <a:off x="231258" y="1048292"/>
            <a:ext cx="8986283" cy="5066215"/>
          </a:xfrm>
          <a:prstGeom prst="rect">
            <a:avLst/>
          </a:prstGeom>
        </p:spPr>
      </p:pic>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dirty="0"/>
              <a:t>RRS Comparison March</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42D9A1C-6AB9-9284-C023-D7FE4B7E7E8B}"/>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*2026 RRS quantities are calculated using the 2025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sp>
        <p:nvSpPr>
          <p:cNvPr id="10" name="TextBox 9">
            <a:extLst>
              <a:ext uri="{FF2B5EF4-FFF2-40B4-BE49-F238E27FC236}">
                <a16:creationId xmlns:a16="http://schemas.microsoft.com/office/drawing/2014/main" id="{3E844C22-2DFA-58CD-55B1-251A2E74E2A3}"/>
              </a:ext>
            </a:extLst>
          </p:cNvPr>
          <p:cNvSpPr txBox="1"/>
          <p:nvPr/>
        </p:nvSpPr>
        <p:spPr>
          <a:xfrm>
            <a:off x="981790" y="1539471"/>
            <a:ext cx="4230061" cy="738664"/>
          </a:xfrm>
          <a:prstGeom prst="rect">
            <a:avLst/>
          </a:prstGeom>
          <a:noFill/>
        </p:spPr>
        <p:txBody>
          <a:bodyPr wrap="square" rtlCol="0">
            <a:spAutoFit/>
          </a:bodyPr>
          <a:lstStyle/>
          <a:p>
            <a:r>
              <a:rPr lang="en-US" sz="1400" dirty="0">
                <a:solidFill>
                  <a:schemeClr val="accent6"/>
                </a:solidFill>
              </a:rPr>
              <a:t>2026 RRS: </a:t>
            </a:r>
          </a:p>
          <a:p>
            <a:r>
              <a:rPr lang="en-US" sz="1400" dirty="0">
                <a:solidFill>
                  <a:schemeClr val="accent6"/>
                </a:solidFill>
              </a:rPr>
              <a:t>Range: </a:t>
            </a:r>
            <a:r>
              <a:rPr lang="en-US" sz="1400" dirty="0">
                <a:solidFill>
                  <a:schemeClr val="accent4"/>
                </a:solidFill>
              </a:rPr>
              <a:t>2,982 – 3,183</a:t>
            </a:r>
            <a:r>
              <a:rPr lang="en-US" sz="1400" dirty="0">
                <a:solidFill>
                  <a:schemeClr val="accent6"/>
                </a:solidFill>
              </a:rPr>
              <a:t> MW;</a:t>
            </a:r>
          </a:p>
          <a:p>
            <a:r>
              <a:rPr lang="en-US" sz="1400" dirty="0">
                <a:solidFill>
                  <a:schemeClr val="accent6"/>
                </a:solidFill>
              </a:rPr>
              <a:t>Avg: </a:t>
            </a:r>
            <a:r>
              <a:rPr lang="en-US" sz="1400" dirty="0">
                <a:solidFill>
                  <a:schemeClr val="accent4"/>
                </a:solidFill>
              </a:rPr>
              <a:t>3,111</a:t>
            </a:r>
            <a:r>
              <a:rPr lang="en-US" sz="1400" dirty="0">
                <a:solidFill>
                  <a:schemeClr val="accent6"/>
                </a:solidFill>
              </a:rPr>
              <a:t> MW (</a:t>
            </a:r>
            <a:r>
              <a:rPr lang="en-US" sz="1400" dirty="0">
                <a:solidFill>
                  <a:schemeClr val="accent4"/>
                </a:solidFill>
              </a:rPr>
              <a:t>46</a:t>
            </a:r>
            <a:r>
              <a:rPr lang="en-US" sz="1400" dirty="0">
                <a:solidFill>
                  <a:schemeClr val="accent6"/>
                </a:solidFill>
              </a:rPr>
              <a:t> MW increase from prev. year)</a:t>
            </a:r>
          </a:p>
        </p:txBody>
      </p:sp>
    </p:spTree>
    <p:extLst>
      <p:ext uri="{BB962C8B-B14F-4D97-AF65-F5344CB8AC3E}">
        <p14:creationId xmlns:p14="http://schemas.microsoft.com/office/powerpoint/2010/main" val="29049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4031C-A215-CC86-8966-865AF8192071}"/>
              </a:ext>
            </a:extLst>
          </p:cNvPr>
          <p:cNvPicPr>
            <a:picLocks noChangeAspect="1"/>
          </p:cNvPicPr>
          <p:nvPr/>
        </p:nvPicPr>
        <p:blipFill>
          <a:blip r:embed="rId2"/>
          <a:stretch>
            <a:fillRect/>
          </a:stretch>
        </p:blipFill>
        <p:spPr>
          <a:xfrm>
            <a:off x="231258" y="1048292"/>
            <a:ext cx="8986283" cy="5066215"/>
          </a:xfrm>
          <a:prstGeom prst="rect">
            <a:avLst/>
          </a:prstGeom>
        </p:spPr>
      </p:pic>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dirty="0"/>
              <a:t>RRS Comparison May</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A0F8858C-185E-D07E-73A8-D6153744F891}"/>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*2026 RRS quantities are calculated using the 2025 </a:t>
            </a:r>
            <a:r>
              <a:rPr lang="en-US" sz="1200" dirty="0"/>
              <a:t>minimum RRS-PFR limits </a:t>
            </a:r>
            <a:r>
              <a:rPr kumimoji="0" lang="en-US" sz="1200" b="0" i="0" u="none" strike="noStrike" kern="1200" cap="none" spc="0" normalizeH="0" baseline="0" noProof="0" dirty="0">
                <a:ln>
                  <a:noFill/>
                </a:ln>
                <a:solidFill>
                  <a:prstClr val="black"/>
                </a:solidFill>
                <a:effectLst/>
                <a:uLnTx/>
                <a:uFillTx/>
                <a:latin typeface="Arial"/>
                <a:ea typeface="+mn-ea"/>
                <a:cs typeface="+mn-cs"/>
              </a:rPr>
              <a:t>(to be updated).</a:t>
            </a:r>
          </a:p>
        </p:txBody>
      </p:sp>
      <p:sp>
        <p:nvSpPr>
          <p:cNvPr id="10" name="TextBox 9">
            <a:extLst>
              <a:ext uri="{FF2B5EF4-FFF2-40B4-BE49-F238E27FC236}">
                <a16:creationId xmlns:a16="http://schemas.microsoft.com/office/drawing/2014/main" id="{28E0D396-9C6F-46D8-EDD8-33048CD1F153}"/>
              </a:ext>
            </a:extLst>
          </p:cNvPr>
          <p:cNvSpPr txBox="1"/>
          <p:nvPr/>
        </p:nvSpPr>
        <p:spPr>
          <a:xfrm>
            <a:off x="1054942" y="1517525"/>
            <a:ext cx="4125285" cy="738664"/>
          </a:xfrm>
          <a:prstGeom prst="rect">
            <a:avLst/>
          </a:prstGeom>
          <a:noFill/>
        </p:spPr>
        <p:txBody>
          <a:bodyPr wrap="square" rtlCol="0">
            <a:spAutoFit/>
          </a:bodyPr>
          <a:lstStyle/>
          <a:p>
            <a:r>
              <a:rPr lang="en-US" sz="1400" dirty="0">
                <a:solidFill>
                  <a:schemeClr val="accent6"/>
                </a:solidFill>
              </a:rPr>
              <a:t>2026 RRS: </a:t>
            </a:r>
          </a:p>
          <a:p>
            <a:r>
              <a:rPr lang="en-US" sz="1400" dirty="0">
                <a:solidFill>
                  <a:schemeClr val="accent6"/>
                </a:solidFill>
              </a:rPr>
              <a:t>Range: </a:t>
            </a:r>
            <a:r>
              <a:rPr lang="en-US" sz="1400" dirty="0">
                <a:solidFill>
                  <a:schemeClr val="accent4"/>
                </a:solidFill>
              </a:rPr>
              <a:t>2,558 – 2,699</a:t>
            </a:r>
            <a:r>
              <a:rPr lang="en-US" sz="1400" dirty="0">
                <a:solidFill>
                  <a:schemeClr val="accent6"/>
                </a:solidFill>
              </a:rPr>
              <a:t> MW;</a:t>
            </a:r>
          </a:p>
          <a:p>
            <a:r>
              <a:rPr lang="en-US" sz="1400" dirty="0">
                <a:solidFill>
                  <a:schemeClr val="accent6"/>
                </a:solidFill>
              </a:rPr>
              <a:t>Avg: </a:t>
            </a:r>
            <a:r>
              <a:rPr lang="en-US" sz="1400" dirty="0">
                <a:solidFill>
                  <a:schemeClr val="accent4"/>
                </a:solidFill>
              </a:rPr>
              <a:t>2,649</a:t>
            </a:r>
            <a:r>
              <a:rPr lang="en-US" sz="1400" dirty="0">
                <a:solidFill>
                  <a:schemeClr val="accent6"/>
                </a:solidFill>
              </a:rPr>
              <a:t> MW (</a:t>
            </a:r>
            <a:r>
              <a:rPr lang="en-US" sz="1400" dirty="0">
                <a:solidFill>
                  <a:schemeClr val="accent4"/>
                </a:solidFill>
              </a:rPr>
              <a:t>14</a:t>
            </a:r>
            <a:r>
              <a:rPr lang="en-US" sz="1400" dirty="0">
                <a:solidFill>
                  <a:schemeClr val="accent6"/>
                </a:solidFill>
              </a:rPr>
              <a:t> MW increase from prev. year)</a:t>
            </a:r>
          </a:p>
        </p:txBody>
      </p:sp>
    </p:spTree>
    <p:extLst>
      <p:ext uri="{BB962C8B-B14F-4D97-AF65-F5344CB8AC3E}">
        <p14:creationId xmlns:p14="http://schemas.microsoft.com/office/powerpoint/2010/main" val="445387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Content Placeholder 4"/>
          <p:cNvSpPr>
            <a:spLocks noGrp="1"/>
          </p:cNvSpPr>
          <p:nvPr>
            <p:ph idx="16"/>
          </p:nvPr>
        </p:nvSpPr>
        <p:spPr>
          <a:xfrm>
            <a:off x="388334" y="2791587"/>
            <a:ext cx="8367332" cy="1198626"/>
          </a:xfrm>
        </p:spPr>
        <p:txBody>
          <a:bodyPr/>
          <a:lstStyle/>
          <a:p>
            <a:r>
              <a:rPr lang="en-US" sz="2800" dirty="0"/>
              <a:t>ERCOT Contingency Reserve </a:t>
            </a:r>
          </a:p>
          <a:p>
            <a:r>
              <a:rPr lang="en-US" sz="2800" dirty="0"/>
              <a:t>Service &amp; Non-Spinning Reserve Service</a:t>
            </a:r>
          </a:p>
          <a:p>
            <a:r>
              <a:rPr lang="en-US" sz="2800" dirty="0"/>
              <a:t>(In Progress)</a:t>
            </a:r>
          </a:p>
        </p:txBody>
      </p:sp>
    </p:spTree>
    <p:extLst>
      <p:ext uri="{BB962C8B-B14F-4D97-AF65-F5344CB8AC3E}">
        <p14:creationId xmlns:p14="http://schemas.microsoft.com/office/powerpoint/2010/main" val="293104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38D1-51E0-44D5-BD5A-48198FD810B9}"/>
              </a:ext>
            </a:extLst>
          </p:cNvPr>
          <p:cNvSpPr>
            <a:spLocks noGrp="1"/>
          </p:cNvSpPr>
          <p:nvPr>
            <p:ph type="title"/>
          </p:nvPr>
        </p:nvSpPr>
        <p:spPr/>
        <p:txBody>
          <a:bodyPr/>
          <a:lstStyle/>
          <a:p>
            <a:r>
              <a:rPr lang="en-US" sz="2800" dirty="0"/>
              <a:t>ECRS &amp; Non-Spinning Methodologies</a:t>
            </a:r>
          </a:p>
        </p:txBody>
      </p:sp>
      <p:sp>
        <p:nvSpPr>
          <p:cNvPr id="3" name="Content Placeholder 2">
            <a:extLst>
              <a:ext uri="{FF2B5EF4-FFF2-40B4-BE49-F238E27FC236}">
                <a16:creationId xmlns:a16="http://schemas.microsoft.com/office/drawing/2014/main" id="{619995B8-2790-490E-97C7-8097AE09F658}"/>
              </a:ext>
            </a:extLst>
          </p:cNvPr>
          <p:cNvSpPr>
            <a:spLocks noGrp="1"/>
          </p:cNvSpPr>
          <p:nvPr>
            <p:ph idx="1"/>
          </p:nvPr>
        </p:nvSpPr>
        <p:spPr/>
        <p:txBody>
          <a:bodyPr/>
          <a:lstStyle/>
          <a:p>
            <a:pPr algn="just"/>
            <a:r>
              <a:rPr lang="en-US" sz="1600" dirty="0"/>
              <a:t>ERCOT is working on a probabilistic method to calculate ECRS and Non-Spinning Quantities.</a:t>
            </a:r>
          </a:p>
          <a:p>
            <a:pPr marL="0" indent="0" algn="just">
              <a:buNone/>
            </a:pPr>
            <a:endParaRPr lang="en-US" sz="1600" dirty="0"/>
          </a:p>
          <a:p>
            <a:pPr algn="just"/>
            <a:r>
              <a:rPr lang="en-US" sz="1600" dirty="0">
                <a:solidFill>
                  <a:schemeClr val="tx2"/>
                </a:solidFill>
              </a:rPr>
              <a:t>ECRS is reserved capacity that can respond in 10 minutes to recover frequency, cover forecast errors or ramps and replace deployed reserves. </a:t>
            </a:r>
          </a:p>
          <a:p>
            <a:pPr lvl="1" algn="just"/>
            <a:r>
              <a:rPr lang="en-US" sz="1600" dirty="0"/>
              <a:t>ERCOT is not considering any change to the methodology used to compute the minimum ECRS Frequency requirements in 2026. Frequency Recovery quantities will be utilized as an input to the probabilistic framework.</a:t>
            </a:r>
          </a:p>
          <a:p>
            <a:pPr marL="0" indent="0" algn="just">
              <a:buNone/>
            </a:pPr>
            <a:endParaRPr lang="en-US" sz="1600" dirty="0"/>
          </a:p>
          <a:p>
            <a:pPr algn="just"/>
            <a:r>
              <a:rPr lang="en-US" sz="1600" dirty="0">
                <a:solidFill>
                  <a:schemeClr val="tx2"/>
                </a:solidFill>
              </a:rPr>
              <a:t>Non-Spin is reserved capacity that can be started in 30 minutes to cover forecast errors, ramps or forced outages and replace deployed reserves until additional resources can be committed.</a:t>
            </a:r>
            <a:br>
              <a:rPr lang="en-US" sz="1600" dirty="0">
                <a:solidFill>
                  <a:schemeClr val="tx2"/>
                </a:solidFill>
              </a:rPr>
            </a:br>
            <a:endParaRPr lang="en-US" sz="1600" dirty="0">
              <a:solidFill>
                <a:schemeClr val="tx2"/>
              </a:solidFill>
            </a:endParaRPr>
          </a:p>
          <a:p>
            <a:pPr algn="just"/>
            <a:r>
              <a:rPr lang="en-US" sz="1600" dirty="0">
                <a:solidFill>
                  <a:schemeClr val="accent2"/>
                </a:solidFill>
              </a:rPr>
              <a:t>ERCOT held a </a:t>
            </a:r>
            <a:r>
              <a:rPr lang="en-US" sz="1600" dirty="0">
                <a:solidFill>
                  <a:schemeClr val="accent2"/>
                </a:solidFill>
                <a:hlinkClick r:id="rId3"/>
              </a:rPr>
              <a:t>2026 AS Methodology Workshop</a:t>
            </a:r>
            <a:r>
              <a:rPr lang="en-US" sz="1600" dirty="0">
                <a:solidFill>
                  <a:schemeClr val="accent2"/>
                </a:solidFill>
              </a:rPr>
              <a:t> on 5/19/25 to introduce the probabilistic framework. ERCOT encourages </a:t>
            </a:r>
            <a:r>
              <a:rPr lang="en-US" sz="1600" dirty="0"/>
              <a:t>Stakeholders to review the workshop material to familiarize themselves with the concepts that will be shared going forward.</a:t>
            </a:r>
          </a:p>
          <a:p>
            <a:pPr algn="just"/>
            <a:r>
              <a:rPr lang="en-US" sz="1600" dirty="0">
                <a:solidFill>
                  <a:schemeClr val="accent2"/>
                </a:solidFill>
              </a:rPr>
              <a:t>ERCOT has a second workshop schedule for 6/30/25 to review and discuss the probabilistic methodology, preliminary quantities, and sensitivities. </a:t>
            </a:r>
          </a:p>
          <a:p>
            <a:pPr algn="just"/>
            <a:endParaRPr lang="en-US" sz="1600" dirty="0">
              <a:solidFill>
                <a:schemeClr val="tx2"/>
              </a:solidFill>
            </a:endParaRPr>
          </a:p>
          <a:p>
            <a:pPr algn="just"/>
            <a:endParaRPr lang="en-US" sz="1600" dirty="0"/>
          </a:p>
          <a:p>
            <a:pPr algn="just"/>
            <a:endParaRPr lang="en-US" sz="1600" dirty="0"/>
          </a:p>
          <a:p>
            <a:pPr algn="just"/>
            <a:endParaRPr lang="en-US" sz="1400" dirty="0">
              <a:solidFill>
                <a:schemeClr val="tx2"/>
              </a:solidFill>
            </a:endParaRPr>
          </a:p>
        </p:txBody>
      </p:sp>
      <p:sp>
        <p:nvSpPr>
          <p:cNvPr id="4" name="Slide Number Placeholder 3">
            <a:extLst>
              <a:ext uri="{FF2B5EF4-FFF2-40B4-BE49-F238E27FC236}">
                <a16:creationId xmlns:a16="http://schemas.microsoft.com/office/drawing/2014/main" id="{37A1A8C8-501E-4701-AEDA-8ACBE2119D0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403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134C-E54A-8073-0496-2B00DFC939F8}"/>
              </a:ext>
            </a:extLst>
          </p:cNvPr>
          <p:cNvSpPr>
            <a:spLocks noGrp="1"/>
          </p:cNvSpPr>
          <p:nvPr>
            <p:ph type="title"/>
          </p:nvPr>
        </p:nvSpPr>
        <p:spPr/>
        <p:txBody>
          <a:bodyPr/>
          <a:lstStyle/>
          <a:p>
            <a:r>
              <a:rPr lang="en-US" dirty="0"/>
              <a:t>What is changing for ECRS and Non-Spin?</a:t>
            </a:r>
          </a:p>
        </p:txBody>
      </p:sp>
      <p:sp>
        <p:nvSpPr>
          <p:cNvPr id="4" name="Slide Number Placeholder 3">
            <a:extLst>
              <a:ext uri="{FF2B5EF4-FFF2-40B4-BE49-F238E27FC236}">
                <a16:creationId xmlns:a16="http://schemas.microsoft.com/office/drawing/2014/main" id="{0E4F4489-29B2-550D-4192-8DCC1FF4E29F}"/>
              </a:ext>
            </a:extLst>
          </p:cNvPr>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a:extLst>
              <a:ext uri="{FF2B5EF4-FFF2-40B4-BE49-F238E27FC236}">
                <a16:creationId xmlns:a16="http://schemas.microsoft.com/office/drawing/2014/main" id="{C8381D7B-5EAF-B49B-EC6F-287C01345A7C}"/>
              </a:ext>
            </a:extLst>
          </p:cNvPr>
          <p:cNvPicPr>
            <a:picLocks noChangeAspect="1"/>
          </p:cNvPicPr>
          <p:nvPr/>
        </p:nvPicPr>
        <p:blipFill>
          <a:blip r:embed="rId2"/>
          <a:stretch>
            <a:fillRect/>
          </a:stretch>
        </p:blipFill>
        <p:spPr>
          <a:xfrm>
            <a:off x="3509277" y="1906335"/>
            <a:ext cx="5392676" cy="3210440"/>
          </a:xfrm>
          <a:prstGeom prst="rect">
            <a:avLst/>
          </a:prstGeom>
        </p:spPr>
      </p:pic>
      <p:sp>
        <p:nvSpPr>
          <p:cNvPr id="6" name="Rectangle 5">
            <a:extLst>
              <a:ext uri="{FF2B5EF4-FFF2-40B4-BE49-F238E27FC236}">
                <a16:creationId xmlns:a16="http://schemas.microsoft.com/office/drawing/2014/main" id="{A1F718C9-2F9C-5BD6-17D6-0E2351C8A459}"/>
              </a:ext>
            </a:extLst>
          </p:cNvPr>
          <p:cNvSpPr/>
          <p:nvPr/>
        </p:nvSpPr>
        <p:spPr>
          <a:xfrm>
            <a:off x="337858" y="1796319"/>
            <a:ext cx="1359275" cy="62362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Net Load Forecast Error</a:t>
            </a:r>
          </a:p>
        </p:txBody>
      </p:sp>
      <p:sp>
        <p:nvSpPr>
          <p:cNvPr id="7" name="Rectangle 6">
            <a:extLst>
              <a:ext uri="{FF2B5EF4-FFF2-40B4-BE49-F238E27FC236}">
                <a16:creationId xmlns:a16="http://schemas.microsoft.com/office/drawing/2014/main" id="{B2476E54-698E-8C8D-4761-50E2C5E9DC40}"/>
              </a:ext>
            </a:extLst>
          </p:cNvPr>
          <p:cNvSpPr/>
          <p:nvPr/>
        </p:nvSpPr>
        <p:spPr>
          <a:xfrm>
            <a:off x="284630" y="3324272"/>
            <a:ext cx="1359275" cy="61316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Forced Outages</a:t>
            </a:r>
          </a:p>
        </p:txBody>
      </p:sp>
      <p:sp>
        <p:nvSpPr>
          <p:cNvPr id="8" name="Rectangle 7">
            <a:extLst>
              <a:ext uri="{FF2B5EF4-FFF2-40B4-BE49-F238E27FC236}">
                <a16:creationId xmlns:a16="http://schemas.microsoft.com/office/drawing/2014/main" id="{39ACAEB0-CB13-6D4E-F6CA-FDB34B3E43FD}"/>
              </a:ext>
            </a:extLst>
          </p:cNvPr>
          <p:cNvSpPr/>
          <p:nvPr/>
        </p:nvSpPr>
        <p:spPr>
          <a:xfrm>
            <a:off x="1223401" y="2549852"/>
            <a:ext cx="1566583" cy="475480"/>
          </a:xfrm>
          <a:prstGeom prst="rect">
            <a:avLst/>
          </a:prstGeom>
          <a:solidFill>
            <a:srgbClr val="2E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X Percentile based on Assumed Hourly Risk</a:t>
            </a:r>
          </a:p>
        </p:txBody>
      </p:sp>
      <p:sp>
        <p:nvSpPr>
          <p:cNvPr id="9" name="Rectangle 8">
            <a:extLst>
              <a:ext uri="{FF2B5EF4-FFF2-40B4-BE49-F238E27FC236}">
                <a16:creationId xmlns:a16="http://schemas.microsoft.com/office/drawing/2014/main" id="{F1298CE6-914D-6C20-2FFB-CFB3BBBEE695}"/>
              </a:ext>
            </a:extLst>
          </p:cNvPr>
          <p:cNvSpPr/>
          <p:nvPr/>
        </p:nvSpPr>
        <p:spPr>
          <a:xfrm>
            <a:off x="1611232" y="4992301"/>
            <a:ext cx="1151966" cy="623624"/>
          </a:xfrm>
          <a:prstGeom prst="rect">
            <a:avLst/>
          </a:prstGeom>
          <a:solidFill>
            <a:srgbClr val="A8D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Reserve Need</a:t>
            </a:r>
          </a:p>
        </p:txBody>
      </p:sp>
      <p:sp>
        <p:nvSpPr>
          <p:cNvPr id="10" name="Plus Sign 9">
            <a:extLst>
              <a:ext uri="{FF2B5EF4-FFF2-40B4-BE49-F238E27FC236}">
                <a16:creationId xmlns:a16="http://schemas.microsoft.com/office/drawing/2014/main" id="{EF556522-9D57-CAA4-BD6B-284F8E8A940E}"/>
              </a:ext>
            </a:extLst>
          </p:cNvPr>
          <p:cNvSpPr/>
          <p:nvPr/>
        </p:nvSpPr>
        <p:spPr>
          <a:xfrm>
            <a:off x="2187215" y="3456487"/>
            <a:ext cx="253252" cy="258822"/>
          </a:xfrm>
          <a:prstGeom prst="mathPlus">
            <a:avLst/>
          </a:prstGeom>
          <a:solidFill>
            <a:srgbClr val="9CC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D77BC9C9-C8A9-BEB7-9521-CA5D861F59AD}"/>
              </a:ext>
            </a:extLst>
          </p:cNvPr>
          <p:cNvSpPr/>
          <p:nvPr/>
        </p:nvSpPr>
        <p:spPr>
          <a:xfrm>
            <a:off x="1133866" y="5186086"/>
            <a:ext cx="364185" cy="282897"/>
          </a:xfrm>
          <a:prstGeom prst="mathEqual">
            <a:avLst/>
          </a:prstGeom>
          <a:solidFill>
            <a:srgbClr val="9CC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06402C2D-3D07-B7EC-ADD3-9B7D66AD8CF4}"/>
              </a:ext>
            </a:extLst>
          </p:cNvPr>
          <p:cNvSpPr txBox="1"/>
          <p:nvPr/>
        </p:nvSpPr>
        <p:spPr>
          <a:xfrm>
            <a:off x="154366" y="1205858"/>
            <a:ext cx="2979078" cy="369332"/>
          </a:xfrm>
          <a:prstGeom prst="rect">
            <a:avLst/>
          </a:prstGeom>
          <a:noFill/>
        </p:spPr>
        <p:txBody>
          <a:bodyPr wrap="square" rtlCol="0">
            <a:spAutoFit/>
          </a:bodyPr>
          <a:lstStyle/>
          <a:p>
            <a:pPr algn="ctr"/>
            <a:r>
              <a:rPr lang="en-US" b="1" dirty="0"/>
              <a:t>Current Methodology</a:t>
            </a:r>
          </a:p>
        </p:txBody>
      </p:sp>
      <p:sp>
        <p:nvSpPr>
          <p:cNvPr id="16" name="TextBox 15">
            <a:extLst>
              <a:ext uri="{FF2B5EF4-FFF2-40B4-BE49-F238E27FC236}">
                <a16:creationId xmlns:a16="http://schemas.microsoft.com/office/drawing/2014/main" id="{20739422-4695-5BB4-1D06-B074F6434F4E}"/>
              </a:ext>
            </a:extLst>
          </p:cNvPr>
          <p:cNvSpPr txBox="1"/>
          <p:nvPr/>
        </p:nvSpPr>
        <p:spPr>
          <a:xfrm>
            <a:off x="4227427" y="1210597"/>
            <a:ext cx="4230773" cy="369332"/>
          </a:xfrm>
          <a:prstGeom prst="rect">
            <a:avLst/>
          </a:prstGeom>
          <a:noFill/>
        </p:spPr>
        <p:txBody>
          <a:bodyPr wrap="square" rtlCol="0">
            <a:spAutoFit/>
          </a:bodyPr>
          <a:lstStyle/>
          <a:p>
            <a:pPr algn="ctr"/>
            <a:r>
              <a:rPr lang="en-US" b="1" dirty="0"/>
              <a:t>2026 Methodology</a:t>
            </a:r>
          </a:p>
        </p:txBody>
      </p:sp>
      <p:sp>
        <p:nvSpPr>
          <p:cNvPr id="17" name="Arrow: Bent 16">
            <a:extLst>
              <a:ext uri="{FF2B5EF4-FFF2-40B4-BE49-F238E27FC236}">
                <a16:creationId xmlns:a16="http://schemas.microsoft.com/office/drawing/2014/main" id="{C8A17816-C263-AB32-5C83-B98E1C92FCC2}"/>
              </a:ext>
            </a:extLst>
          </p:cNvPr>
          <p:cNvSpPr/>
          <p:nvPr/>
        </p:nvSpPr>
        <p:spPr>
          <a:xfrm flipV="1">
            <a:off x="628929" y="2462428"/>
            <a:ext cx="537882" cy="568127"/>
          </a:xfrm>
          <a:prstGeom prst="bentArrow">
            <a:avLst/>
          </a:prstGeom>
          <a:solidFill>
            <a:srgbClr val="9CC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51283F54-0C9B-F03F-8A7A-C2BB593FBD49}"/>
              </a:ext>
            </a:extLst>
          </p:cNvPr>
          <p:cNvSpPr/>
          <p:nvPr/>
        </p:nvSpPr>
        <p:spPr>
          <a:xfrm>
            <a:off x="1223401" y="4092496"/>
            <a:ext cx="1566583" cy="475480"/>
          </a:xfrm>
          <a:prstGeom prst="rect">
            <a:avLst/>
          </a:prstGeom>
          <a:solidFill>
            <a:srgbClr val="2E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X Percentile based on Assumed Hourly Risk</a:t>
            </a:r>
          </a:p>
        </p:txBody>
      </p:sp>
      <p:sp>
        <p:nvSpPr>
          <p:cNvPr id="19" name="Arrow: Bent 18">
            <a:extLst>
              <a:ext uri="{FF2B5EF4-FFF2-40B4-BE49-F238E27FC236}">
                <a16:creationId xmlns:a16="http://schemas.microsoft.com/office/drawing/2014/main" id="{BC2E9E16-ECA1-B869-DF9E-54B956E73F6D}"/>
              </a:ext>
            </a:extLst>
          </p:cNvPr>
          <p:cNvSpPr/>
          <p:nvPr/>
        </p:nvSpPr>
        <p:spPr>
          <a:xfrm flipV="1">
            <a:off x="628929" y="4005072"/>
            <a:ext cx="537882" cy="568127"/>
          </a:xfrm>
          <a:prstGeom prst="bentArrow">
            <a:avLst/>
          </a:prstGeom>
          <a:solidFill>
            <a:srgbClr val="9CC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1393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65DD900-E414-0671-DEAA-9C5C01A85DEC}"/>
              </a:ext>
            </a:extLst>
          </p:cNvPr>
          <p:cNvSpPr>
            <a:spLocks noGrp="1"/>
          </p:cNvSpPr>
          <p:nvPr>
            <p:ph type="title"/>
          </p:nvPr>
        </p:nvSpPr>
        <p:spPr/>
        <p:txBody>
          <a:bodyPr/>
          <a:lstStyle/>
          <a:p>
            <a:r>
              <a:rPr lang="en-US" dirty="0"/>
              <a:t>Summary</a:t>
            </a:r>
            <a:endParaRPr lang="en-US" dirty="0">
              <a:solidFill>
                <a:schemeClr val="accent6"/>
              </a:solidFill>
            </a:endParaRPr>
          </a:p>
        </p:txBody>
      </p:sp>
      <p:sp>
        <p:nvSpPr>
          <p:cNvPr id="14" name="Content Placeholder 13">
            <a:extLst>
              <a:ext uri="{FF2B5EF4-FFF2-40B4-BE49-F238E27FC236}">
                <a16:creationId xmlns:a16="http://schemas.microsoft.com/office/drawing/2014/main" id="{A12E6491-A96A-E5EE-A56D-2DB2E588B6B8}"/>
              </a:ext>
            </a:extLst>
          </p:cNvPr>
          <p:cNvSpPr>
            <a:spLocks noGrp="1"/>
          </p:cNvSpPr>
          <p:nvPr>
            <p:ph idx="1"/>
          </p:nvPr>
        </p:nvSpPr>
        <p:spPr>
          <a:xfrm>
            <a:off x="304800" y="855406"/>
            <a:ext cx="4404360" cy="5064627"/>
          </a:xfrm>
        </p:spPr>
        <p:txBody>
          <a:bodyPr/>
          <a:lstStyle/>
          <a:p>
            <a:r>
              <a:rPr lang="en-US" sz="1400" dirty="0"/>
              <a:t>Based on the analysis ERCOT has conducted thus far, </a:t>
            </a:r>
          </a:p>
          <a:p>
            <a:pPr lvl="1"/>
            <a:r>
              <a:rPr lang="en-US" sz="1400" dirty="0"/>
              <a:t>ERCOT is not considering any changes in the methodologies used to compute Responsive Reserve Service requirements for 2026. </a:t>
            </a:r>
          </a:p>
          <a:p>
            <a:pPr lvl="1"/>
            <a:r>
              <a:rPr lang="en-US" sz="1400" dirty="0"/>
              <a:t>ERCOT is considering some changes in the methodology used to compute the Regulation Service while also considering a probabilistic approach to compute the ECRS and Non-Spin requirements for 2026. </a:t>
            </a:r>
          </a:p>
          <a:p>
            <a:pPr lvl="1"/>
            <a:endParaRPr lang="en-US" sz="1400" dirty="0"/>
          </a:p>
          <a:p>
            <a:r>
              <a:rPr lang="en-US" sz="1400" dirty="0"/>
              <a:t>The proposed timeline for this review is included alongside.</a:t>
            </a:r>
          </a:p>
          <a:p>
            <a:endParaRPr lang="en-US" sz="1400" dirty="0"/>
          </a:p>
          <a:p>
            <a:r>
              <a:rPr lang="en-US" sz="1400" dirty="0"/>
              <a:t>Interested Stakeholders are requested to attend the upcoming workshop working group meetings to provide any feedback on the proposed 2026 AS Methodology.</a:t>
            </a:r>
          </a:p>
          <a:p>
            <a:endParaRPr lang="en-US" sz="14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18" name="Content Placeholder 17">
            <a:extLst>
              <a:ext uri="{FF2B5EF4-FFF2-40B4-BE49-F238E27FC236}">
                <a16:creationId xmlns:a16="http://schemas.microsoft.com/office/drawing/2014/main" id="{6355D24C-CA22-83E1-92FB-665913C14413}"/>
              </a:ext>
            </a:extLst>
          </p:cNvPr>
          <p:cNvSpPr>
            <a:spLocks noGrp="1"/>
          </p:cNvSpPr>
          <p:nvPr>
            <p:ph idx="4294967295"/>
          </p:nvPr>
        </p:nvSpPr>
        <p:spPr>
          <a:xfrm>
            <a:off x="4709160" y="855406"/>
            <a:ext cx="4206875" cy="4496523"/>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2026 Methodology Review Timeline </a:t>
            </a:r>
          </a:p>
          <a:p>
            <a:endParaRPr lang="en-US" sz="1600" dirty="0">
              <a:solidFill>
                <a:schemeClr val="accent2"/>
              </a:solidFill>
            </a:endParaRPr>
          </a:p>
          <a:p>
            <a:r>
              <a:rPr lang="en-US" sz="1600" dirty="0">
                <a:solidFill>
                  <a:schemeClr val="accent2"/>
                </a:solidFill>
              </a:rPr>
              <a:t>June 30th – Workshop #2 </a:t>
            </a:r>
          </a:p>
          <a:p>
            <a:r>
              <a:rPr lang="en-US" sz="1600" dirty="0">
                <a:solidFill>
                  <a:schemeClr val="accent2"/>
                </a:solidFill>
              </a:rPr>
              <a:t>July 07, 2025 – WMWG (Proposed)</a:t>
            </a:r>
          </a:p>
          <a:p>
            <a:r>
              <a:rPr lang="en-US" sz="1600" dirty="0">
                <a:solidFill>
                  <a:schemeClr val="accent2"/>
                </a:solidFill>
              </a:rPr>
              <a:t>July 15, 2025 – OWG (Proposed)</a:t>
            </a:r>
          </a:p>
          <a:p>
            <a:r>
              <a:rPr lang="en-US" sz="1600" dirty="0">
                <a:solidFill>
                  <a:schemeClr val="accent2"/>
                </a:solidFill>
              </a:rPr>
              <a:t>July 22, 2025 – PDCWG (Proposed)</a:t>
            </a:r>
          </a:p>
          <a:p>
            <a:endParaRPr lang="en-US" sz="1600" dirty="0">
              <a:solidFill>
                <a:schemeClr val="accent2"/>
              </a:solidFill>
            </a:endParaRPr>
          </a:p>
          <a:p>
            <a:r>
              <a:rPr lang="en-US" sz="1600" dirty="0">
                <a:solidFill>
                  <a:schemeClr val="accent2"/>
                </a:solidFill>
              </a:rPr>
              <a:t>August 06, 2025 – WMS</a:t>
            </a:r>
            <a:endParaRPr lang="en-US" sz="1600" dirty="0">
              <a:solidFill>
                <a:srgbClr val="FF0000"/>
              </a:solidFill>
            </a:endParaRPr>
          </a:p>
          <a:p>
            <a:r>
              <a:rPr lang="en-US" sz="1600" dirty="0">
                <a:solidFill>
                  <a:schemeClr val="accent2"/>
                </a:solidFill>
              </a:rPr>
              <a:t>August 07, 2025 – ROS</a:t>
            </a:r>
          </a:p>
          <a:p>
            <a:r>
              <a:rPr lang="en-US" sz="1600" dirty="0">
                <a:solidFill>
                  <a:schemeClr val="accent2"/>
                </a:solidFill>
              </a:rPr>
              <a:t>August 28, 2025 – TAC</a:t>
            </a:r>
          </a:p>
          <a:p>
            <a:endParaRPr lang="en-US" sz="1600" dirty="0">
              <a:solidFill>
                <a:schemeClr val="accent2"/>
              </a:solidFill>
            </a:endParaRPr>
          </a:p>
          <a:p>
            <a:r>
              <a:rPr lang="en-US" sz="1600" dirty="0">
                <a:solidFill>
                  <a:schemeClr val="accent2"/>
                </a:solidFill>
              </a:rPr>
              <a:t>September 23, 2025 – </a:t>
            </a:r>
            <a:r>
              <a:rPr lang="en-US" sz="1600" dirty="0" err="1">
                <a:solidFill>
                  <a:schemeClr val="accent2"/>
                </a:solidFill>
              </a:rPr>
              <a:t>BoD</a:t>
            </a:r>
            <a:r>
              <a:rPr lang="en-US" sz="1600" dirty="0">
                <a:solidFill>
                  <a:schemeClr val="accent2"/>
                </a:solidFill>
              </a:rPr>
              <a:t> </a:t>
            </a:r>
          </a:p>
          <a:p>
            <a:r>
              <a:rPr lang="en-US" sz="1600" dirty="0">
                <a:solidFill>
                  <a:schemeClr val="accent2"/>
                </a:solidFill>
              </a:rPr>
              <a:t>Oct, Nov, Dec 2025 – PUC</a:t>
            </a:r>
            <a:endParaRPr lang="en-US" sz="3200" dirty="0">
              <a:solidFill>
                <a:srgbClr val="FF0000"/>
              </a:solidFill>
            </a:endParaRPr>
          </a:p>
        </p:txBody>
      </p:sp>
      <p:sp>
        <p:nvSpPr>
          <p:cNvPr id="2" name="Content Placeholder 13">
            <a:extLst>
              <a:ext uri="{FF2B5EF4-FFF2-40B4-BE49-F238E27FC236}">
                <a16:creationId xmlns:a16="http://schemas.microsoft.com/office/drawing/2014/main" id="{632C363B-BE1C-FC16-DAA3-55EA7732BADC}"/>
              </a:ext>
            </a:extLst>
          </p:cNvPr>
          <p:cNvSpPr txBox="1">
            <a:spLocks/>
          </p:cNvSpPr>
          <p:nvPr/>
        </p:nvSpPr>
        <p:spPr>
          <a:xfrm>
            <a:off x="304800" y="5580037"/>
            <a:ext cx="8587740" cy="845113"/>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894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Content Placeholder 4"/>
          <p:cNvSpPr>
            <a:spLocks noGrp="1"/>
          </p:cNvSpPr>
          <p:nvPr>
            <p:ph idx="16"/>
          </p:nvPr>
        </p:nvSpPr>
        <p:spPr>
          <a:xfrm>
            <a:off x="768668" y="2791587"/>
            <a:ext cx="7606665" cy="1198626"/>
          </a:xfrm>
        </p:spPr>
        <p:txBody>
          <a:bodyPr/>
          <a:lstStyle/>
          <a:p>
            <a:r>
              <a:rPr lang="en-US" dirty="0"/>
              <a:t>Suggestions?</a:t>
            </a:r>
          </a:p>
        </p:txBody>
      </p:sp>
    </p:spTree>
    <p:extLst>
      <p:ext uri="{BB962C8B-B14F-4D97-AF65-F5344CB8AC3E}">
        <p14:creationId xmlns:p14="http://schemas.microsoft.com/office/powerpoint/2010/main" val="363261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6EFC-C6BA-4321-8293-C3B40C9F73E0}"/>
              </a:ext>
            </a:extLst>
          </p:cNvPr>
          <p:cNvSpPr>
            <a:spLocks noGrp="1"/>
          </p:cNvSpPr>
          <p:nvPr>
            <p:ph type="title"/>
          </p:nvPr>
        </p:nvSpPr>
        <p:spPr/>
        <p:txBody>
          <a:bodyPr/>
          <a:lstStyle/>
          <a:p>
            <a:r>
              <a:rPr lang="en-US" sz="2800" dirty="0"/>
              <a:t>Discussion Scope for Today</a:t>
            </a:r>
          </a:p>
        </p:txBody>
      </p:sp>
      <p:sp>
        <p:nvSpPr>
          <p:cNvPr id="3" name="Content Placeholder 2">
            <a:extLst>
              <a:ext uri="{FF2B5EF4-FFF2-40B4-BE49-F238E27FC236}">
                <a16:creationId xmlns:a16="http://schemas.microsoft.com/office/drawing/2014/main" id="{FEE60E96-ECFB-4688-9D3E-E0963B973198}"/>
              </a:ext>
            </a:extLst>
          </p:cNvPr>
          <p:cNvSpPr>
            <a:spLocks noGrp="1"/>
          </p:cNvSpPr>
          <p:nvPr>
            <p:ph idx="1"/>
          </p:nvPr>
        </p:nvSpPr>
        <p:spPr/>
        <p:txBody>
          <a:bodyPr/>
          <a:lstStyle/>
          <a:p>
            <a:r>
              <a:rPr lang="en-US" sz="1600" dirty="0">
                <a:solidFill>
                  <a:schemeClr val="accent2"/>
                </a:solidFill>
              </a:rPr>
              <a:t>This presentation will discuss the approaches ERCOT is considering to determine Ancillary Service (A/S) quantities for 2026.</a:t>
            </a:r>
          </a:p>
          <a:p>
            <a:pPr lvl="1"/>
            <a:r>
              <a:rPr lang="en-US" sz="1600" dirty="0">
                <a:solidFill>
                  <a:schemeClr val="accent2"/>
                </a:solidFill>
              </a:rPr>
              <a:t>ERCOT is considering one change in the methodology used to compute the Regulation Service for 2026.</a:t>
            </a:r>
          </a:p>
          <a:p>
            <a:pPr lvl="1"/>
            <a:endParaRPr lang="en-US" sz="1600" dirty="0">
              <a:solidFill>
                <a:schemeClr val="accent2"/>
              </a:solidFill>
            </a:endParaRPr>
          </a:p>
          <a:p>
            <a:pPr lvl="1"/>
            <a:r>
              <a:rPr lang="en-US" sz="1600" dirty="0">
                <a:solidFill>
                  <a:schemeClr val="accent2"/>
                </a:solidFill>
              </a:rPr>
              <a:t>NERC’s preliminary BAL-003 Interconnection Frequency Response Obligation (IFRO) assessment for ERCOT for the 2026 Operating Year (OY) has not yet been published. Therefore, this analysis used the minimum RRS-PFR limit of 1,365 MW for 2025.</a:t>
            </a:r>
          </a:p>
          <a:p>
            <a:pPr marL="342900" lvl="1" indent="0">
              <a:buNone/>
            </a:pPr>
            <a:endParaRPr lang="en-US" dirty="0">
              <a:solidFill>
                <a:schemeClr val="accent2"/>
              </a:solidFill>
            </a:endParaRPr>
          </a:p>
          <a:p>
            <a:pPr lvl="1"/>
            <a:r>
              <a:rPr lang="en-US" sz="1600" dirty="0">
                <a:solidFill>
                  <a:schemeClr val="accent2"/>
                </a:solidFill>
              </a:rPr>
              <a:t>ERCOT is considering moving to a probabilistic method used to compute ERCOT Contingency Reserve Service, and Non-Spinning Reserve Service requirements for 2026. The probabilistic approach builds on the discussion that were conducted last year during PUC’s AS Study effort. </a:t>
            </a:r>
            <a:r>
              <a:rPr lang="en-US" sz="1600" dirty="0">
                <a:solidFill>
                  <a:schemeClr val="accent2"/>
                </a:solidFill>
                <a:hlinkClick r:id="rId2"/>
              </a:rPr>
              <a:t>2026 AS Workshop #1 </a:t>
            </a:r>
            <a:r>
              <a:rPr lang="en-US" sz="1600" dirty="0">
                <a:solidFill>
                  <a:schemeClr val="accent2"/>
                </a:solidFill>
              </a:rPr>
              <a:t>held on 5/19/25 to introduce the probabilistic framework.</a:t>
            </a:r>
          </a:p>
          <a:p>
            <a:pPr lvl="1"/>
            <a:endParaRPr lang="en-US" sz="1600" dirty="0">
              <a:solidFill>
                <a:schemeClr val="accent2"/>
              </a:solidFill>
            </a:endParaRPr>
          </a:p>
          <a:p>
            <a:pPr algn="just"/>
            <a:r>
              <a:rPr lang="en-US" sz="1600" dirty="0">
                <a:solidFill>
                  <a:schemeClr val="accent2"/>
                </a:solidFill>
              </a:rPr>
              <a:t>The Ancillary Service (A/S) quantities for 2026 contained in this presentation are based on the methodology that was approved in December 2024. The quantities for 2026 reflect moving forward the historic data on which these are based, </a:t>
            </a:r>
            <a:r>
              <a:rPr lang="en-US" sz="1600" u="sng" dirty="0">
                <a:solidFill>
                  <a:schemeClr val="accent2"/>
                </a:solidFill>
              </a:rPr>
              <a:t>unless otherwise noted</a:t>
            </a:r>
            <a:r>
              <a:rPr lang="en-US" sz="1600" dirty="0">
                <a:solidFill>
                  <a:schemeClr val="accent2"/>
                </a:solidFill>
              </a:rPr>
              <a:t>.</a:t>
            </a:r>
          </a:p>
        </p:txBody>
      </p:sp>
      <p:sp>
        <p:nvSpPr>
          <p:cNvPr id="4" name="Slide Number Placeholder 3">
            <a:extLst>
              <a:ext uri="{FF2B5EF4-FFF2-40B4-BE49-F238E27FC236}">
                <a16:creationId xmlns:a16="http://schemas.microsoft.com/office/drawing/2014/main" id="{5A68E052-6A20-4956-A66D-2E4B52AB55D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1323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5" name="Content Placeholder 4"/>
          <p:cNvSpPr>
            <a:spLocks noGrp="1"/>
          </p:cNvSpPr>
          <p:nvPr>
            <p:ph idx="16"/>
          </p:nvPr>
        </p:nvSpPr>
        <p:spPr/>
        <p:txBody>
          <a:bodyPr/>
          <a:lstStyle/>
          <a:p>
            <a:r>
              <a:rPr lang="en-US" dirty="0"/>
              <a:t>Regulation Service</a:t>
            </a:r>
          </a:p>
        </p:txBody>
      </p:sp>
    </p:spTree>
    <p:extLst>
      <p:ext uri="{BB962C8B-B14F-4D97-AF65-F5344CB8AC3E}">
        <p14:creationId xmlns:p14="http://schemas.microsoft.com/office/powerpoint/2010/main" val="5599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Regulation Service Methodology</a:t>
            </a:r>
          </a:p>
        </p:txBody>
      </p:sp>
      <p:sp>
        <p:nvSpPr>
          <p:cNvPr id="2" name="Content Placeholder 1"/>
          <p:cNvSpPr>
            <a:spLocks noGrp="1"/>
          </p:cNvSpPr>
          <p:nvPr>
            <p:ph idx="1"/>
          </p:nvPr>
        </p:nvSpPr>
        <p:spPr/>
        <p:txBody>
          <a:bodyPr/>
          <a:lstStyle/>
          <a:p>
            <a:pPr algn="just"/>
            <a:r>
              <a:rPr lang="en-US" sz="1600" dirty="0"/>
              <a:t>Methodology</a:t>
            </a:r>
          </a:p>
          <a:p>
            <a:pPr lvl="1" algn="just"/>
            <a:r>
              <a:rPr lang="en-US" sz="1600" dirty="0"/>
              <a:t>ERCOT is considering some change in the methodology used to compute the minimum Regulation Service requirements in 2026.</a:t>
            </a:r>
          </a:p>
          <a:p>
            <a:pPr marL="642937" lvl="2" indent="0" algn="just">
              <a:buNone/>
            </a:pPr>
            <a:endParaRPr lang="en-US" sz="1400" dirty="0"/>
          </a:p>
          <a:p>
            <a:pPr lvl="1" algn="just"/>
            <a:r>
              <a:rPr lang="en-US" sz="1600" dirty="0"/>
              <a:t>The preliminary Regulation quantities for January 2026 through April 2026 in subsequent slides have been computed using </a:t>
            </a:r>
            <a:r>
              <a:rPr lang="en-US" sz="1600" u="sng" dirty="0"/>
              <a:t>current methodology</a:t>
            </a:r>
            <a:r>
              <a:rPr lang="en-US" sz="1600" dirty="0"/>
              <a:t> (2023 and 2025 five-minute net load variability), </a:t>
            </a:r>
            <a:r>
              <a:rPr lang="en-US" sz="1600" u="sng" dirty="0"/>
              <a:t>updated Wind Adjustment tables</a:t>
            </a:r>
            <a:r>
              <a:rPr lang="en-US" sz="1600" dirty="0"/>
              <a:t> and the </a:t>
            </a:r>
            <a:r>
              <a:rPr lang="en-US" sz="1600" u="sng" dirty="0"/>
              <a:t>updated Solar Adjustment tables</a:t>
            </a:r>
            <a:r>
              <a:rPr lang="en-US" sz="1600" dirty="0"/>
              <a:t>.</a:t>
            </a:r>
          </a:p>
          <a:p>
            <a:pPr lvl="1" algn="just"/>
            <a:endParaRPr lang="en-US" sz="1600" dirty="0"/>
          </a:p>
          <a:p>
            <a:pPr algn="just"/>
            <a:r>
              <a:rPr lang="en-US" sz="1600" dirty="0"/>
              <a:t>Considerations</a:t>
            </a:r>
          </a:p>
          <a:p>
            <a:pPr lvl="1" algn="just"/>
            <a:r>
              <a:rPr lang="en-US" sz="1600" dirty="0"/>
              <a:t>ERCOT will be removing the FRRS Component of the methodology as this product will be retired with the Implementation of Real Time Co-Optimization plus Batteries (RTCB)</a:t>
            </a:r>
          </a:p>
          <a:p>
            <a:pPr lvl="1" algn="just"/>
            <a:r>
              <a:rPr lang="en-US" sz="1600" dirty="0"/>
              <a:t>ERCOT is also conducting analysis for Large Loads to determine if any other adjustment should be considered for regulation impacts. </a:t>
            </a:r>
          </a:p>
          <a:p>
            <a:pPr lvl="1" algn="just"/>
            <a:endParaRPr lang="en-US" sz="16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7358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dirty="0"/>
              <a:t>Regulation Up/Down Methodology 2026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3" name="Table 4">
            <a:extLst>
              <a:ext uri="{FF2B5EF4-FFF2-40B4-BE49-F238E27FC236}">
                <a16:creationId xmlns:a16="http://schemas.microsoft.com/office/drawing/2014/main" id="{A63489EC-E00A-0B06-1C9C-5B48242FED15}"/>
              </a:ext>
            </a:extLst>
          </p:cNvPr>
          <p:cNvGraphicFramePr>
            <a:graphicFrameLocks noGrp="1"/>
          </p:cNvGraphicFramePr>
          <p:nvPr>
            <p:extLst>
              <p:ext uri="{D42A27DB-BD31-4B8C-83A1-F6EECF244321}">
                <p14:modId xmlns:p14="http://schemas.microsoft.com/office/powerpoint/2010/main" val="3972215929"/>
              </p:ext>
            </p:extLst>
          </p:nvPr>
        </p:nvGraphicFramePr>
        <p:xfrm>
          <a:off x="498359" y="887106"/>
          <a:ext cx="8223481" cy="5341284"/>
        </p:xfrm>
        <a:graphic>
          <a:graphicData uri="http://schemas.openxmlformats.org/drawingml/2006/table">
            <a:tbl>
              <a:tblPr firstRow="1" bandRow="1">
                <a:tableStyleId>{5C22544A-7EE6-4342-B048-85BDC9FD1C3A}</a:tableStyleId>
              </a:tblPr>
              <a:tblGrid>
                <a:gridCol w="1799468">
                  <a:extLst>
                    <a:ext uri="{9D8B030D-6E8A-4147-A177-3AD203B41FA5}">
                      <a16:colId xmlns:a16="http://schemas.microsoft.com/office/drawing/2014/main" val="1580868433"/>
                    </a:ext>
                  </a:extLst>
                </a:gridCol>
                <a:gridCol w="3085390">
                  <a:extLst>
                    <a:ext uri="{9D8B030D-6E8A-4147-A177-3AD203B41FA5}">
                      <a16:colId xmlns:a16="http://schemas.microsoft.com/office/drawing/2014/main" val="1915953014"/>
                    </a:ext>
                  </a:extLst>
                </a:gridCol>
                <a:gridCol w="3338623">
                  <a:extLst>
                    <a:ext uri="{9D8B030D-6E8A-4147-A177-3AD203B41FA5}">
                      <a16:colId xmlns:a16="http://schemas.microsoft.com/office/drawing/2014/main" val="1728311896"/>
                    </a:ext>
                  </a:extLst>
                </a:gridCol>
              </a:tblGrid>
              <a:tr h="581891">
                <a:tc>
                  <a:txBody>
                    <a:bodyPr/>
                    <a:lstStyle/>
                    <a:p>
                      <a:pPr algn="ctr"/>
                      <a:endParaRPr lang="en-US" sz="1600" dirty="0"/>
                    </a:p>
                  </a:txBody>
                  <a:tcPr marT="41564" marB="41564" anchor="ctr"/>
                </a:tc>
                <a:tc>
                  <a:txBody>
                    <a:bodyPr/>
                    <a:lstStyle/>
                    <a:p>
                      <a:pPr algn="ctr"/>
                      <a:r>
                        <a:rPr lang="en-US" sz="1600" dirty="0"/>
                        <a:t>2024 Methodology</a:t>
                      </a:r>
                    </a:p>
                  </a:txBody>
                  <a:tcPr marT="41564" marB="41564" anchor="ctr"/>
                </a:tc>
                <a:tc>
                  <a:txBody>
                    <a:bodyPr/>
                    <a:lstStyle/>
                    <a:p>
                      <a:pPr algn="ctr"/>
                      <a:r>
                        <a:rPr lang="en-US" sz="1600" dirty="0"/>
                        <a:t>2025 Methodology </a:t>
                      </a:r>
                    </a:p>
                  </a:txBody>
                  <a:tcPr marT="41564" marB="41564" anchor="ctr"/>
                </a:tc>
                <a:extLst>
                  <a:ext uri="{0D108BD9-81ED-4DB2-BD59-A6C34878D82A}">
                    <a16:rowId xmlns:a16="http://schemas.microsoft.com/office/drawing/2014/main" val="503574640"/>
                  </a:ext>
                </a:extLst>
              </a:tr>
              <a:tr h="753798">
                <a:tc>
                  <a:txBody>
                    <a:bodyPr/>
                    <a:lstStyle/>
                    <a:p>
                      <a:pPr algn="ctr"/>
                      <a:r>
                        <a:rPr lang="en-US" sz="1600" b="1" u="none" dirty="0"/>
                        <a:t>Data Input</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5-min SCED Netload Forecast Error (</a:t>
                      </a:r>
                      <a:r>
                        <a:rPr lang="en-US" sz="1400" i="1" kern="1200" dirty="0">
                          <a:solidFill>
                            <a:schemeClr val="dk1"/>
                          </a:solidFill>
                          <a:latin typeface="+mn-lt"/>
                          <a:ea typeface="+mn-ea"/>
                          <a:cs typeface="+mn-cs"/>
                        </a:rPr>
                        <a:t>2- </a:t>
                      </a:r>
                      <a:r>
                        <a:rPr lang="en-US" sz="1400" i="1" kern="1200" dirty="0" err="1">
                          <a:solidFill>
                            <a:schemeClr val="dk1"/>
                          </a:solidFill>
                          <a:latin typeface="+mn-lt"/>
                          <a:ea typeface="+mn-ea"/>
                          <a:cs typeface="+mn-cs"/>
                        </a:rPr>
                        <a:t>yr</a:t>
                      </a:r>
                      <a:r>
                        <a:rPr lang="en-US" sz="1400" kern="1200" dirty="0">
                          <a:solidFill>
                            <a:schemeClr val="dk1"/>
                          </a:solidFill>
                          <a:latin typeface="+mn-lt"/>
                          <a:ea typeface="+mn-ea"/>
                          <a:cs typeface="+mn-cs"/>
                        </a:rPr>
                        <a: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475780074"/>
                  </a:ext>
                </a:extLst>
              </a:tr>
              <a:tr h="586287">
                <a:tc>
                  <a:txBody>
                    <a:bodyPr/>
                    <a:lstStyle/>
                    <a:p>
                      <a:pPr algn="ctr"/>
                      <a:r>
                        <a:rPr lang="en-US" sz="1600" b="1" u="none" dirty="0"/>
                        <a:t>Calculation Method</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95th  of 5-min SCED Netload Forecast Error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50280143"/>
                  </a:ext>
                </a:extLst>
              </a:tr>
              <a:tr h="1174871">
                <a:tc>
                  <a:txBody>
                    <a:bodyPr/>
                    <a:lstStyle/>
                    <a:p>
                      <a:pPr algn="ctr"/>
                      <a:r>
                        <a:rPr lang="en-US" sz="1600" b="1" u="none" dirty="0"/>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GE Table - Increased wind/solar forecast error per 1,000 MW installed capacity increase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3559946521"/>
                  </a:ext>
                </a:extLst>
              </a:tr>
              <a:tr h="581891">
                <a:tc>
                  <a:txBody>
                    <a:bodyPr/>
                    <a:lstStyle/>
                    <a:p>
                      <a:pPr algn="ctr"/>
                      <a:r>
                        <a:rPr lang="en-US" sz="1600" b="1" u="none" dirty="0"/>
                        <a:t>FRRS Component</a:t>
                      </a:r>
                    </a:p>
                  </a:txBody>
                  <a:tcPr marT="41564" marB="41564" anchor="ctr"/>
                </a:tc>
                <a:tc>
                  <a:txBody>
                    <a:bodyPr/>
                    <a:lstStyle/>
                    <a:p>
                      <a:pPr marL="171450" indent="-171450" algn="l">
                        <a:buFont typeface="Arial" panose="020B0604020202020204" pitchFamily="34" charset="0"/>
                        <a:buChar char="•"/>
                      </a:pPr>
                      <a:r>
                        <a:rPr lang="en-US" sz="1400" dirty="0"/>
                        <a:t>95</a:t>
                      </a:r>
                      <a:r>
                        <a:rPr lang="en-US" sz="1400" baseline="30000" dirty="0"/>
                        <a:t>th</a:t>
                      </a:r>
                      <a:r>
                        <a:rPr lang="en-US" sz="1400" dirty="0"/>
                        <a:t> of historical FRRS Deployment </a:t>
                      </a:r>
                      <a:r>
                        <a:rPr lang="en-US" sz="1400" i="1" dirty="0"/>
                        <a:t>(2-yr)</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Remove</a:t>
                      </a:r>
                      <a:endParaRPr lang="en-US" sz="1400" i="1" dirty="0">
                        <a:solidFill>
                          <a:schemeClr val="accent6"/>
                        </a:solidFill>
                      </a:endParaRPr>
                    </a:p>
                  </a:txBody>
                  <a:tcPr marT="41564" marB="41564" anchor="ctr"/>
                </a:tc>
                <a:extLst>
                  <a:ext uri="{0D108BD9-81ED-4DB2-BD59-A6C34878D82A}">
                    <a16:rowId xmlns:a16="http://schemas.microsoft.com/office/drawing/2014/main" val="616162852"/>
                  </a:ext>
                </a:extLst>
              </a:tr>
              <a:tr h="831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none" dirty="0"/>
                        <a:t>ACE Integral Component</a:t>
                      </a:r>
                    </a:p>
                  </a:txBody>
                  <a:tcPr marT="41564" marB="41564" anchor="ctr"/>
                </a:tc>
                <a:tc>
                  <a:txBody>
                    <a:bodyPr/>
                    <a:lstStyle/>
                    <a:p>
                      <a:pPr marL="171450" indent="-171450" algn="l">
                        <a:buFont typeface="Arial" panose="020B0604020202020204" pitchFamily="34" charset="0"/>
                        <a:buChar char="•"/>
                      </a:pPr>
                      <a:r>
                        <a:rPr lang="en-US" sz="1400" dirty="0"/>
                        <a:t>Average of ACE Integral Change </a:t>
                      </a:r>
                    </a:p>
                    <a:p>
                      <a:pPr marL="0" indent="0" algn="l">
                        <a:buFont typeface="Arial" panose="020B0604020202020204" pitchFamily="34" charset="0"/>
                        <a:buNone/>
                      </a:pPr>
                      <a:r>
                        <a:rPr lang="en-US" sz="1400" i="1" dirty="0"/>
                        <a:t>   (2-yr)</a:t>
                      </a:r>
                    </a:p>
                  </a:txBody>
                  <a:tcPr marT="41564" marB="41564" anchor="ctr"/>
                </a:tc>
                <a:tc>
                  <a:txBody>
                    <a:bodyPr/>
                    <a:lstStyle/>
                    <a:p>
                      <a:pPr marL="171450" indent="-171450" algn="l">
                        <a:buFont typeface="Arial" panose="020B0604020202020204" pitchFamily="34" charset="0"/>
                        <a:buChar char="•"/>
                      </a:pPr>
                      <a:r>
                        <a:rPr lang="en-US" sz="1400" dirty="0"/>
                        <a:t>No Change</a:t>
                      </a:r>
                      <a:endParaRPr lang="en-US" sz="1400" i="1" dirty="0"/>
                    </a:p>
                  </a:txBody>
                  <a:tcPr marT="41564" marB="41564" anchor="ctr"/>
                </a:tc>
                <a:extLst>
                  <a:ext uri="{0D108BD9-81ED-4DB2-BD59-A6C34878D82A}">
                    <a16:rowId xmlns:a16="http://schemas.microsoft.com/office/drawing/2014/main" val="3498371690"/>
                  </a:ext>
                </a:extLst>
              </a:tr>
              <a:tr h="831273">
                <a:tc>
                  <a:txBody>
                    <a:bodyPr/>
                    <a:lstStyle/>
                    <a:p>
                      <a:pPr algn="ctr"/>
                      <a:r>
                        <a:rPr lang="en-US" sz="1600" b="1" u="none" dirty="0"/>
                        <a:t>Load Adjustment</a:t>
                      </a:r>
                    </a:p>
                    <a:p>
                      <a:pPr algn="ctr"/>
                      <a:r>
                        <a:rPr lang="en-US" sz="1600" b="1" u="none" dirty="0"/>
                        <a:t>(LFL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Not considered</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TBD</a:t>
                      </a:r>
                    </a:p>
                  </a:txBody>
                  <a:tcPr marT="41564" marB="41564" anchor="ctr"/>
                </a:tc>
                <a:extLst>
                  <a:ext uri="{0D108BD9-81ED-4DB2-BD59-A6C34878D82A}">
                    <a16:rowId xmlns:a16="http://schemas.microsoft.com/office/drawing/2014/main" val="1391719284"/>
                  </a:ext>
                </a:extLst>
              </a:tr>
            </a:tbl>
          </a:graphicData>
        </a:graphic>
      </p:graphicFrame>
      <p:sp>
        <p:nvSpPr>
          <p:cNvPr id="5" name="Rectangle 4">
            <a:extLst>
              <a:ext uri="{FF2B5EF4-FFF2-40B4-BE49-F238E27FC236}">
                <a16:creationId xmlns:a16="http://schemas.microsoft.com/office/drawing/2014/main" id="{32ADCACE-77E2-EB99-AD4F-8177344DE262}"/>
              </a:ext>
            </a:extLst>
          </p:cNvPr>
          <p:cNvSpPr/>
          <p:nvPr/>
        </p:nvSpPr>
        <p:spPr>
          <a:xfrm>
            <a:off x="498359" y="3975652"/>
            <a:ext cx="8223481"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15FDDE-D54D-CEF5-7F5E-5B2E9DEADE93}"/>
              </a:ext>
            </a:extLst>
          </p:cNvPr>
          <p:cNvSpPr/>
          <p:nvPr/>
        </p:nvSpPr>
        <p:spPr>
          <a:xfrm>
            <a:off x="498358" y="5374547"/>
            <a:ext cx="8223481" cy="853843"/>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63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84B55AF-CF16-4459-843E-E940F42FCA84}"/>
              </a:ext>
            </a:extLst>
          </p:cNvPr>
          <p:cNvSpPr/>
          <p:nvPr/>
        </p:nvSpPr>
        <p:spPr>
          <a:xfrm>
            <a:off x="4610100" y="3350447"/>
            <a:ext cx="4400549"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0647677-1AFD-4D9C-A422-991A7C9064C9}"/>
              </a:ext>
            </a:extLst>
          </p:cNvPr>
          <p:cNvSpPr/>
          <p:nvPr/>
        </p:nvSpPr>
        <p:spPr>
          <a:xfrm>
            <a:off x="4610100" y="4407104"/>
            <a:ext cx="4400549"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400" dirty="0"/>
              <a:t>Generation To Be Dispatched (GTBD)</a:t>
            </a:r>
          </a:p>
        </p:txBody>
      </p:sp>
      <p:sp>
        <p:nvSpPr>
          <p:cNvPr id="3" name="Content Placeholder 2"/>
          <p:cNvSpPr>
            <a:spLocks noGrp="1"/>
          </p:cNvSpPr>
          <p:nvPr>
            <p:ph idx="1"/>
          </p:nvPr>
        </p:nvSpPr>
        <p:spPr>
          <a:xfrm>
            <a:off x="315491" y="896686"/>
            <a:ext cx="4333568" cy="5064627"/>
          </a:xfrm>
        </p:spPr>
        <p:txBody>
          <a:bodyPr/>
          <a:lstStyle/>
          <a:p>
            <a:pPr lvl="0">
              <a:defRPr/>
            </a:pPr>
            <a:r>
              <a:rPr lang="en-US" sz="1600" dirty="0">
                <a:solidFill>
                  <a:srgbClr val="5B6770"/>
                </a:solidFill>
              </a:rPr>
              <a:t>ERCOT has incorporated intra-hour wind/solar forecast- based ramp into GTBD to give SCED an indication of how renewables may ramp.</a:t>
            </a:r>
          </a:p>
          <a:p>
            <a:pPr lvl="1">
              <a:defRPr/>
            </a:pPr>
            <a:r>
              <a:rPr lang="en-US" sz="1600" dirty="0">
                <a:solidFill>
                  <a:srgbClr val="5B6770"/>
                </a:solidFill>
              </a:rPr>
              <a:t>Predicted Wind Ramp Rate (PWRR) was incorporated in GTBD in Dec.2018</a:t>
            </a:r>
          </a:p>
          <a:p>
            <a:pPr lvl="1">
              <a:defRPr/>
            </a:pPr>
            <a:r>
              <a:rPr lang="en-US" sz="1600" dirty="0">
                <a:solidFill>
                  <a:srgbClr val="5B6770"/>
                </a:solidFill>
              </a:rPr>
              <a:t>Predicted Solar Ramp Rate (PSRR) was incorporated in GTBD in Jun.2021</a:t>
            </a:r>
          </a:p>
          <a:p>
            <a:pPr marL="0" lvl="0" indent="0">
              <a:buNone/>
              <a:defRPr/>
            </a:pPr>
            <a:endParaRPr lang="en-US" sz="1600" dirty="0">
              <a:solidFill>
                <a:srgbClr val="5B6770"/>
              </a:solidFill>
            </a:endParaRPr>
          </a:p>
          <a:p>
            <a:pPr lvl="0">
              <a:defRPr/>
            </a:pPr>
            <a:r>
              <a:rPr lang="en-US" sz="1600" dirty="0">
                <a:solidFill>
                  <a:srgbClr val="5B6770"/>
                </a:solidFill>
              </a:rPr>
              <a:t>In absence of PSRR/PWRR, SCED dispatches </a:t>
            </a:r>
            <a:r>
              <a:rPr lang="en-US" sz="1600" dirty="0" err="1">
                <a:solidFill>
                  <a:srgbClr val="5B6770"/>
                </a:solidFill>
              </a:rPr>
              <a:t>uncurtailed</a:t>
            </a:r>
            <a:r>
              <a:rPr lang="en-US" sz="1600" dirty="0">
                <a:solidFill>
                  <a:srgbClr val="5B6770"/>
                </a:solidFill>
              </a:rPr>
              <a:t> solar/wind units to their max output (HSL). </a:t>
            </a:r>
          </a:p>
          <a:p>
            <a:pPr lvl="1" indent="-257175">
              <a:buFont typeface="Arial" panose="020B0604020202020204" pitchFamily="34" charset="0"/>
              <a:buChar char="•"/>
              <a:defRPr/>
            </a:pPr>
            <a:r>
              <a:rPr lang="en-US" sz="1600" dirty="0">
                <a:solidFill>
                  <a:srgbClr val="5B6770"/>
                </a:solidFill>
              </a:rPr>
              <a:t>This means that SCED assumes output of </a:t>
            </a:r>
            <a:r>
              <a:rPr lang="en-US" sz="1600" dirty="0" err="1">
                <a:solidFill>
                  <a:srgbClr val="5B6770"/>
                </a:solidFill>
              </a:rPr>
              <a:t>uncurtailed</a:t>
            </a:r>
            <a:r>
              <a:rPr lang="en-US" sz="1600" dirty="0">
                <a:solidFill>
                  <a:srgbClr val="5B6770"/>
                </a:solidFill>
              </a:rPr>
              <a:t> solar/wind units will persist for the next 5-min at the unit’s HSL that was telemetered at the start of the interval.</a:t>
            </a:r>
          </a:p>
          <a:p>
            <a:pPr lvl="0">
              <a:defRPr/>
            </a:pPr>
            <a:endParaRPr lang="en-US" sz="1600" dirty="0">
              <a:solidFill>
                <a:srgbClr val="5B6770"/>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p:cNvSpPr txBox="1"/>
          <p:nvPr/>
        </p:nvSpPr>
        <p:spPr>
          <a:xfrm>
            <a:off x="4571999" y="1243691"/>
            <a:ext cx="4438650" cy="369331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GTBD</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0" i="0" u="none" strike="noStrike" kern="1200" cap="none" spc="0" normalizeH="0" baseline="0" noProof="0" dirty="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srgbClr val="003764"/>
                </a:solidFill>
                <a:effectLst/>
                <a:uLnTx/>
                <a:uFillTx/>
                <a:latin typeface="Arial"/>
                <a:ea typeface="+mn-ea"/>
                <a:cs typeface="+mn-cs"/>
              </a:rPr>
              <a:t>K3*5*PLDRR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A4AAAF"/>
                </a:solidFill>
                <a:effectLst/>
                <a:uLnTx/>
                <a:uFillTx/>
                <a:latin typeface="Arial"/>
                <a:ea typeface="+mn-ea"/>
                <a:cs typeface="+mn-cs"/>
              </a:rPr>
              <a:t>K7*5*DCTRR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K8*5*PSRR</a:t>
            </a:r>
          </a:p>
        </p:txBody>
      </p:sp>
      <p:sp>
        <p:nvSpPr>
          <p:cNvPr id="7" name="Flowchart: Alternate Process 6">
            <a:extLst>
              <a:ext uri="{FF2B5EF4-FFF2-40B4-BE49-F238E27FC236}">
                <a16:creationId xmlns:a16="http://schemas.microsoft.com/office/drawing/2014/main" id="{84D0CD04-8B8F-411D-B7A2-7417935F4751}"/>
              </a:ext>
            </a:extLst>
          </p:cNvPr>
          <p:cNvSpPr/>
          <p:nvPr/>
        </p:nvSpPr>
        <p:spPr>
          <a:xfrm>
            <a:off x="7513689" y="1819860"/>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5-min Load Ramp Forecast</a:t>
            </a:r>
          </a:p>
        </p:txBody>
      </p:sp>
      <p:cxnSp>
        <p:nvCxnSpPr>
          <p:cNvPr id="9" name="Straight Arrow Connector 8">
            <a:extLst>
              <a:ext uri="{FF2B5EF4-FFF2-40B4-BE49-F238E27FC236}">
                <a16:creationId xmlns:a16="http://schemas.microsoft.com/office/drawing/2014/main" id="{B329FB65-8D91-49E4-B0A5-00B9B5A5298A}"/>
              </a:ext>
            </a:extLst>
          </p:cNvPr>
          <p:cNvCxnSpPr>
            <a:cxnSpLocks/>
          </p:cNvCxnSpPr>
          <p:nvPr/>
        </p:nvCxnSpPr>
        <p:spPr>
          <a:xfrm flipH="1" flipV="1">
            <a:off x="6390046" y="1981286"/>
            <a:ext cx="1123643"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21" name="Flowchart: Alternate Process 20">
            <a:extLst>
              <a:ext uri="{FF2B5EF4-FFF2-40B4-BE49-F238E27FC236}">
                <a16:creationId xmlns:a16="http://schemas.microsoft.com/office/drawing/2014/main" id="{CD35DA98-4FCE-47AA-A93C-8B32B22A7B49}"/>
              </a:ext>
            </a:extLst>
          </p:cNvPr>
          <p:cNvSpPr/>
          <p:nvPr/>
        </p:nvSpPr>
        <p:spPr>
          <a:xfrm>
            <a:off x="7553018" y="2365315"/>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Previous Reg Deployment</a:t>
            </a:r>
          </a:p>
        </p:txBody>
      </p:sp>
      <p:cxnSp>
        <p:nvCxnSpPr>
          <p:cNvPr id="22" name="Straight Arrow Connector 21">
            <a:extLst>
              <a:ext uri="{FF2B5EF4-FFF2-40B4-BE49-F238E27FC236}">
                <a16:creationId xmlns:a16="http://schemas.microsoft.com/office/drawing/2014/main" id="{F25CA421-E0BE-4577-B9A8-248445A2DC7B}"/>
              </a:ext>
            </a:extLst>
          </p:cNvPr>
          <p:cNvCxnSpPr>
            <a:cxnSpLocks/>
          </p:cNvCxnSpPr>
          <p:nvPr/>
        </p:nvCxnSpPr>
        <p:spPr>
          <a:xfrm flipH="1">
            <a:off x="7286625" y="2546341"/>
            <a:ext cx="266393"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4" name="Flowchart: Alternate Process 23">
            <a:extLst>
              <a:ext uri="{FF2B5EF4-FFF2-40B4-BE49-F238E27FC236}">
                <a16:creationId xmlns:a16="http://schemas.microsoft.com/office/drawing/2014/main" id="{273E8431-0C45-48BE-B824-E1CEC405A4C9}"/>
              </a:ext>
            </a:extLst>
          </p:cNvPr>
          <p:cNvSpPr/>
          <p:nvPr/>
        </p:nvSpPr>
        <p:spPr>
          <a:xfrm>
            <a:off x="7553018" y="2909431"/>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Historical Accumulated ACE</a:t>
            </a:r>
          </a:p>
        </p:txBody>
      </p:sp>
      <p:cxnSp>
        <p:nvCxnSpPr>
          <p:cNvPr id="26" name="Straight Arrow Connector 25">
            <a:extLst>
              <a:ext uri="{FF2B5EF4-FFF2-40B4-BE49-F238E27FC236}">
                <a16:creationId xmlns:a16="http://schemas.microsoft.com/office/drawing/2014/main" id="{C2A11767-F135-48B0-B34C-2B25042A0496}"/>
              </a:ext>
            </a:extLst>
          </p:cNvPr>
          <p:cNvCxnSpPr>
            <a:cxnSpLocks/>
          </p:cNvCxnSpPr>
          <p:nvPr/>
        </p:nvCxnSpPr>
        <p:spPr>
          <a:xfrm flipH="1">
            <a:off x="6724650" y="3095311"/>
            <a:ext cx="828368"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8" name="Flowchart: Alternate Process 27">
            <a:extLst>
              <a:ext uri="{FF2B5EF4-FFF2-40B4-BE49-F238E27FC236}">
                <a16:creationId xmlns:a16="http://schemas.microsoft.com/office/drawing/2014/main" id="{D711CAC9-E98A-447E-8932-9528B667858E}"/>
              </a:ext>
            </a:extLst>
          </p:cNvPr>
          <p:cNvSpPr/>
          <p:nvPr/>
        </p:nvSpPr>
        <p:spPr>
          <a:xfrm>
            <a:off x="7553017" y="3431668"/>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bg1"/>
                </a:solidFill>
              </a:rPr>
              <a:t>5-min Wind Ramp Forecast</a:t>
            </a:r>
          </a:p>
        </p:txBody>
      </p:sp>
      <p:cxnSp>
        <p:nvCxnSpPr>
          <p:cNvPr id="29" name="Straight Arrow Connector 28">
            <a:extLst>
              <a:ext uri="{FF2B5EF4-FFF2-40B4-BE49-F238E27FC236}">
                <a16:creationId xmlns:a16="http://schemas.microsoft.com/office/drawing/2014/main" id="{BB0FCA51-865C-4235-BEF4-CA9B6BDD741E}"/>
              </a:ext>
            </a:extLst>
          </p:cNvPr>
          <p:cNvCxnSpPr>
            <a:cxnSpLocks/>
          </p:cNvCxnSpPr>
          <p:nvPr/>
        </p:nvCxnSpPr>
        <p:spPr>
          <a:xfrm flipH="1">
            <a:off x="6724649" y="3605807"/>
            <a:ext cx="828368"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33" name="Flowchart: Alternate Process 32">
            <a:extLst>
              <a:ext uri="{FF2B5EF4-FFF2-40B4-BE49-F238E27FC236}">
                <a16:creationId xmlns:a16="http://schemas.microsoft.com/office/drawing/2014/main" id="{0334A792-E3F1-492D-A32C-16E8093FE2A6}"/>
              </a:ext>
            </a:extLst>
          </p:cNvPr>
          <p:cNvSpPr/>
          <p:nvPr/>
        </p:nvSpPr>
        <p:spPr>
          <a:xfrm>
            <a:off x="7553018" y="3988595"/>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5-min DC Tie Ramp Forecast</a:t>
            </a:r>
          </a:p>
        </p:txBody>
      </p:sp>
      <p:cxnSp>
        <p:nvCxnSpPr>
          <p:cNvPr id="34" name="Straight Arrow Connector 33">
            <a:extLst>
              <a:ext uri="{FF2B5EF4-FFF2-40B4-BE49-F238E27FC236}">
                <a16:creationId xmlns:a16="http://schemas.microsoft.com/office/drawing/2014/main" id="{499CEF0E-0CC2-48C1-9AA6-8506F53F169A}"/>
              </a:ext>
            </a:extLst>
          </p:cNvPr>
          <p:cNvCxnSpPr>
            <a:cxnSpLocks/>
          </p:cNvCxnSpPr>
          <p:nvPr/>
        </p:nvCxnSpPr>
        <p:spPr>
          <a:xfrm flipH="1">
            <a:off x="6717276" y="4212638"/>
            <a:ext cx="828368"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35" name="Flowchart: Alternate Process 34">
            <a:extLst>
              <a:ext uri="{FF2B5EF4-FFF2-40B4-BE49-F238E27FC236}">
                <a16:creationId xmlns:a16="http://schemas.microsoft.com/office/drawing/2014/main" id="{EF686746-6F47-4336-A00D-1192AFD5E67A}"/>
              </a:ext>
            </a:extLst>
          </p:cNvPr>
          <p:cNvSpPr/>
          <p:nvPr/>
        </p:nvSpPr>
        <p:spPr>
          <a:xfrm>
            <a:off x="7553017" y="4468462"/>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t>5-min Solar Ramp Forecast</a:t>
            </a:r>
          </a:p>
        </p:txBody>
      </p:sp>
      <p:cxnSp>
        <p:nvCxnSpPr>
          <p:cNvPr id="36" name="Straight Arrow Connector 35">
            <a:extLst>
              <a:ext uri="{FF2B5EF4-FFF2-40B4-BE49-F238E27FC236}">
                <a16:creationId xmlns:a16="http://schemas.microsoft.com/office/drawing/2014/main" id="{29604FAE-52BE-4BA0-8ECE-7C7A2AB4848A}"/>
              </a:ext>
            </a:extLst>
          </p:cNvPr>
          <p:cNvCxnSpPr>
            <a:cxnSpLocks/>
          </p:cNvCxnSpPr>
          <p:nvPr/>
        </p:nvCxnSpPr>
        <p:spPr>
          <a:xfrm flipH="1">
            <a:off x="6724649" y="4711388"/>
            <a:ext cx="828368"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5" name="Rectangle 4">
            <a:extLst>
              <a:ext uri="{FF2B5EF4-FFF2-40B4-BE49-F238E27FC236}">
                <a16:creationId xmlns:a16="http://schemas.microsoft.com/office/drawing/2014/main" id="{B63294DF-D370-B42B-CBF4-21F5D96CEB62}"/>
              </a:ext>
            </a:extLst>
          </p:cNvPr>
          <p:cNvSpPr/>
          <p:nvPr/>
        </p:nvSpPr>
        <p:spPr>
          <a:xfrm>
            <a:off x="4571999" y="3317840"/>
            <a:ext cx="4438650"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9F75BD-CAEA-5327-5096-091943871530}"/>
              </a:ext>
            </a:extLst>
          </p:cNvPr>
          <p:cNvSpPr/>
          <p:nvPr/>
        </p:nvSpPr>
        <p:spPr>
          <a:xfrm>
            <a:off x="4571999" y="4429457"/>
            <a:ext cx="4438650"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BA5C20D-EC9D-A60C-4D49-BD334CDADC78}"/>
              </a:ext>
            </a:extLst>
          </p:cNvPr>
          <p:cNvGraphicFramePr>
            <a:graphicFrameLocks/>
          </p:cNvGraphicFramePr>
          <p:nvPr>
            <p:extLst>
              <p:ext uri="{D42A27DB-BD31-4B8C-83A1-F6EECF244321}">
                <p14:modId xmlns:p14="http://schemas.microsoft.com/office/powerpoint/2010/main" val="3429903700"/>
              </p:ext>
            </p:extLst>
          </p:nvPr>
        </p:nvGraphicFramePr>
        <p:xfrm>
          <a:off x="990600" y="2820711"/>
          <a:ext cx="67818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AC13B27C-CAB4-8035-4A07-581A4CC1F4EE}"/>
              </a:ext>
            </a:extLst>
          </p:cNvPr>
          <p:cNvSpPr/>
          <p:nvPr/>
        </p:nvSpPr>
        <p:spPr>
          <a:xfrm>
            <a:off x="1600200" y="3208338"/>
            <a:ext cx="1524000" cy="2819400"/>
          </a:xfrm>
          <a:prstGeom prst="rect">
            <a:avLst/>
          </a:pr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7DD6DB-6FA1-B1B9-A6A0-7C7826228225}"/>
              </a:ext>
            </a:extLst>
          </p:cNvPr>
          <p:cNvSpPr>
            <a:spLocks noGrp="1"/>
          </p:cNvSpPr>
          <p:nvPr>
            <p:ph type="title"/>
          </p:nvPr>
        </p:nvSpPr>
        <p:spPr>
          <a:xfrm>
            <a:off x="381000" y="243682"/>
            <a:ext cx="8458200" cy="518318"/>
          </a:xfrm>
        </p:spPr>
        <p:txBody>
          <a:bodyPr/>
          <a:lstStyle/>
          <a:p>
            <a:r>
              <a:rPr lang="en-US" sz="2400" dirty="0"/>
              <a:t>Recap – Dynamic PSRR Threshold in GTBD</a:t>
            </a:r>
          </a:p>
        </p:txBody>
      </p:sp>
      <p:sp>
        <p:nvSpPr>
          <p:cNvPr id="4" name="Slide Number Placeholder 3">
            <a:extLst>
              <a:ext uri="{FF2B5EF4-FFF2-40B4-BE49-F238E27FC236}">
                <a16:creationId xmlns:a16="http://schemas.microsoft.com/office/drawing/2014/main" id="{0F44F02E-A0C2-144F-1543-539A6CD33C44}"/>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7" name="Content Placeholder 2">
            <a:extLst>
              <a:ext uri="{FF2B5EF4-FFF2-40B4-BE49-F238E27FC236}">
                <a16:creationId xmlns:a16="http://schemas.microsoft.com/office/drawing/2014/main" id="{21030527-E45E-F404-914A-7E003F072393}"/>
              </a:ext>
            </a:extLst>
          </p:cNvPr>
          <p:cNvSpPr>
            <a:spLocks noGrp="1"/>
          </p:cNvSpPr>
          <p:nvPr>
            <p:ph idx="1"/>
          </p:nvPr>
        </p:nvSpPr>
        <p:spPr>
          <a:xfrm>
            <a:off x="304800" y="990600"/>
            <a:ext cx="8534400" cy="1905000"/>
          </a:xfrm>
        </p:spPr>
        <p:txBody>
          <a:bodyPr/>
          <a:lstStyle/>
          <a:p>
            <a:r>
              <a:rPr lang="en-US" sz="1550" dirty="0">
                <a:solidFill>
                  <a:schemeClr val="accent2"/>
                </a:solidFill>
              </a:rPr>
              <a:t>ERCOT started to apply a dynamic PSRR threshold in GTBD calculation on 6/12/2023</a:t>
            </a:r>
          </a:p>
          <a:p>
            <a:r>
              <a:rPr lang="en-US" sz="1550" dirty="0">
                <a:solidFill>
                  <a:schemeClr val="accent2"/>
                </a:solidFill>
              </a:rPr>
              <a:t>PSRR thresholds change with 4 pre-defined day periods - </a:t>
            </a:r>
            <a:r>
              <a:rPr lang="en-US" sz="1550" b="1" dirty="0">
                <a:solidFill>
                  <a:schemeClr val="accent2"/>
                </a:solidFill>
              </a:rPr>
              <a:t>Night, Sunrise, Sunset and Other</a:t>
            </a:r>
          </a:p>
          <a:p>
            <a:r>
              <a:rPr lang="en-US" sz="1550" dirty="0">
                <a:solidFill>
                  <a:schemeClr val="accent2"/>
                </a:solidFill>
              </a:rPr>
              <a:t>ERCOT started with a threshold of 80MW/min for Sunrise and Sunset periods on 6/12/23 and subsequently increased it to 100MW/min. Today, the threshold is set to 225MW/min.</a:t>
            </a:r>
          </a:p>
          <a:p>
            <a:r>
              <a:rPr lang="en-US" sz="1550" dirty="0">
                <a:solidFill>
                  <a:schemeClr val="accent2"/>
                </a:solidFill>
              </a:rPr>
              <a:t>ERCOT continues to update the thresholds and the definition of day periods seasonally*</a:t>
            </a:r>
          </a:p>
        </p:txBody>
      </p:sp>
      <p:sp>
        <p:nvSpPr>
          <p:cNvPr id="11" name="Rectangle 10">
            <a:extLst>
              <a:ext uri="{FF2B5EF4-FFF2-40B4-BE49-F238E27FC236}">
                <a16:creationId xmlns:a16="http://schemas.microsoft.com/office/drawing/2014/main" id="{5F1402BB-6EE8-F707-B920-B762C70B4345}"/>
              </a:ext>
            </a:extLst>
          </p:cNvPr>
          <p:cNvSpPr/>
          <p:nvPr/>
        </p:nvSpPr>
        <p:spPr>
          <a:xfrm>
            <a:off x="3131820" y="3208338"/>
            <a:ext cx="1005840" cy="2819400"/>
          </a:xfrm>
          <a:prstGeom prst="rect">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F994F5-B208-1457-BDE9-A7362CF724A8}"/>
              </a:ext>
            </a:extLst>
          </p:cNvPr>
          <p:cNvSpPr/>
          <p:nvPr/>
        </p:nvSpPr>
        <p:spPr>
          <a:xfrm>
            <a:off x="4130040" y="3208338"/>
            <a:ext cx="2002536" cy="2819400"/>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A38157-D647-BBBD-DD7F-8E2C521E2FF5}"/>
              </a:ext>
            </a:extLst>
          </p:cNvPr>
          <p:cNvSpPr/>
          <p:nvPr/>
        </p:nvSpPr>
        <p:spPr>
          <a:xfrm>
            <a:off x="6132576" y="3208338"/>
            <a:ext cx="758952" cy="2819400"/>
          </a:xfrm>
          <a:prstGeom prst="rect">
            <a:avLst/>
          </a:prstGeom>
          <a:solidFill>
            <a:srgbClr val="F5750B">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7245258-70E8-B179-998C-9884F4E366E3}"/>
              </a:ext>
            </a:extLst>
          </p:cNvPr>
          <p:cNvSpPr/>
          <p:nvPr/>
        </p:nvSpPr>
        <p:spPr>
          <a:xfrm>
            <a:off x="6891528" y="3215958"/>
            <a:ext cx="728472" cy="2819400"/>
          </a:xfrm>
          <a:prstGeom prst="rect">
            <a:avLst/>
          </a:pr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E9B8EA-C495-7C3C-9B91-59A9B7AC8839}"/>
              </a:ext>
            </a:extLst>
          </p:cNvPr>
          <p:cNvSpPr txBox="1"/>
          <p:nvPr/>
        </p:nvSpPr>
        <p:spPr>
          <a:xfrm>
            <a:off x="4969764" y="3215958"/>
            <a:ext cx="4572000" cy="369332"/>
          </a:xfrm>
          <a:prstGeom prst="rect">
            <a:avLst/>
          </a:prstGeom>
          <a:noFill/>
        </p:spPr>
        <p:txBody>
          <a:bodyPr wrap="square">
            <a:spAutoFit/>
          </a:bodyPr>
          <a:lstStyle/>
          <a:p>
            <a:pPr algn="ctr" fontAlgn="b"/>
            <a:r>
              <a:rPr lang="en-US" sz="1800" b="0" i="0" u="none" strike="noStrike" dirty="0">
                <a:solidFill>
                  <a:srgbClr val="3D3D3D"/>
                </a:solidFill>
                <a:effectLst/>
                <a:latin typeface="Calibri" panose="020F0502020204030204" pitchFamily="34" charset="0"/>
              </a:rPr>
              <a:t>Night</a:t>
            </a:r>
          </a:p>
        </p:txBody>
      </p:sp>
      <p:sp>
        <p:nvSpPr>
          <p:cNvPr id="21" name="TextBox 20">
            <a:extLst>
              <a:ext uri="{FF2B5EF4-FFF2-40B4-BE49-F238E27FC236}">
                <a16:creationId xmlns:a16="http://schemas.microsoft.com/office/drawing/2014/main" id="{6656A3C9-96A1-D894-E328-257DDF57D083}"/>
              </a:ext>
            </a:extLst>
          </p:cNvPr>
          <p:cNvSpPr txBox="1"/>
          <p:nvPr/>
        </p:nvSpPr>
        <p:spPr>
          <a:xfrm>
            <a:off x="4137660" y="6491753"/>
            <a:ext cx="3780183"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spTree>
    <p:extLst>
      <p:ext uri="{BB962C8B-B14F-4D97-AF65-F5344CB8AC3E}">
        <p14:creationId xmlns:p14="http://schemas.microsoft.com/office/powerpoint/2010/main" val="410368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5F6A-3E4A-0B35-EC6A-418CF0219C09}"/>
              </a:ext>
            </a:extLst>
          </p:cNvPr>
          <p:cNvSpPr>
            <a:spLocks noGrp="1"/>
          </p:cNvSpPr>
          <p:nvPr>
            <p:ph type="title"/>
          </p:nvPr>
        </p:nvSpPr>
        <p:spPr/>
        <p:txBody>
          <a:bodyPr/>
          <a:lstStyle/>
          <a:p>
            <a:r>
              <a:rPr lang="en-US" sz="2800" dirty="0"/>
              <a:t>SCED Manual Offset and Reg-Up Exhaustion </a:t>
            </a:r>
          </a:p>
        </p:txBody>
      </p:sp>
      <p:sp>
        <p:nvSpPr>
          <p:cNvPr id="5" name="Content Placeholder 4">
            <a:extLst>
              <a:ext uri="{FF2B5EF4-FFF2-40B4-BE49-F238E27FC236}">
                <a16:creationId xmlns:a16="http://schemas.microsoft.com/office/drawing/2014/main" id="{568E7FBD-ADAB-1554-F4DB-D3A33D761EC7}"/>
              </a:ext>
            </a:extLst>
          </p:cNvPr>
          <p:cNvSpPr>
            <a:spLocks noGrp="1"/>
          </p:cNvSpPr>
          <p:nvPr>
            <p:ph idx="1"/>
          </p:nvPr>
        </p:nvSpPr>
        <p:spPr/>
        <p:txBody>
          <a:bodyPr/>
          <a:lstStyle/>
          <a:p>
            <a:r>
              <a:rPr lang="en-US" dirty="0"/>
              <a:t>This chart combines both the number of Operator Manual Offsets entered along with a focus on Reg-Exhaustion during sunset hours.</a:t>
            </a:r>
          </a:p>
        </p:txBody>
      </p:sp>
      <p:sp>
        <p:nvSpPr>
          <p:cNvPr id="4" name="Slide Number Placeholder 3">
            <a:extLst>
              <a:ext uri="{FF2B5EF4-FFF2-40B4-BE49-F238E27FC236}">
                <a16:creationId xmlns:a16="http://schemas.microsoft.com/office/drawing/2014/main" id="{2D74B9D4-AEE5-570D-C1EE-A128067E48E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4E421B28-BD6D-E079-C6F4-1A88B814CE15}"/>
              </a:ext>
            </a:extLst>
          </p:cNvPr>
          <p:cNvSpPr txBox="1"/>
          <p:nvPr/>
        </p:nvSpPr>
        <p:spPr>
          <a:xfrm>
            <a:off x="6278575" y="6196796"/>
            <a:ext cx="2660619" cy="307777"/>
          </a:xfrm>
          <a:prstGeom prst="rect">
            <a:avLst/>
          </a:prstGeom>
          <a:noFill/>
        </p:spPr>
        <p:txBody>
          <a:bodyPr wrap="square" rtlCol="0">
            <a:spAutoFit/>
          </a:bodyPr>
          <a:lstStyle/>
          <a:p>
            <a:pPr algn="ctr"/>
            <a:r>
              <a:rPr lang="en-US" sz="1400" dirty="0">
                <a:solidFill>
                  <a:schemeClr val="tx2"/>
                </a:solidFill>
              </a:rPr>
              <a:t>Sunset hours: HE 19 - 21</a:t>
            </a:r>
          </a:p>
        </p:txBody>
      </p:sp>
      <p:pic>
        <p:nvPicPr>
          <p:cNvPr id="8" name="Picture 7">
            <a:extLst>
              <a:ext uri="{FF2B5EF4-FFF2-40B4-BE49-F238E27FC236}">
                <a16:creationId xmlns:a16="http://schemas.microsoft.com/office/drawing/2014/main" id="{576868CB-840B-D3D0-4F72-2F3F4FF2162A}"/>
              </a:ext>
            </a:extLst>
          </p:cNvPr>
          <p:cNvPicPr>
            <a:picLocks noChangeAspect="1"/>
          </p:cNvPicPr>
          <p:nvPr/>
        </p:nvPicPr>
        <p:blipFill>
          <a:blip r:embed="rId3"/>
          <a:stretch>
            <a:fillRect/>
          </a:stretch>
        </p:blipFill>
        <p:spPr>
          <a:xfrm>
            <a:off x="480994" y="1584528"/>
            <a:ext cx="8458200" cy="4612268"/>
          </a:xfrm>
          <a:prstGeom prst="rect">
            <a:avLst/>
          </a:prstGeom>
        </p:spPr>
      </p:pic>
    </p:spTree>
    <p:extLst>
      <p:ext uri="{BB962C8B-B14F-4D97-AF65-F5344CB8AC3E}">
        <p14:creationId xmlns:p14="http://schemas.microsoft.com/office/powerpoint/2010/main" val="2035673745"/>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69104</TotalTime>
  <Words>2283</Words>
  <Application>Microsoft Office PowerPoint</Application>
  <PresentationFormat>On-screen Show (4:3)</PresentationFormat>
  <Paragraphs>450</Paragraphs>
  <Slides>29</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Courier New</vt:lpstr>
      <vt:lpstr>Franklin Gothic Medium</vt:lpstr>
      <vt:lpstr>Wingdings</vt:lpstr>
      <vt:lpstr>1_Custom Design</vt:lpstr>
      <vt:lpstr>1_Office Theme</vt:lpstr>
      <vt:lpstr>2_Office Theme</vt:lpstr>
      <vt:lpstr>PowerPoint Presentation</vt:lpstr>
      <vt:lpstr>Stakeholder Discussion Timeline</vt:lpstr>
      <vt:lpstr>Discussion Scope for Today</vt:lpstr>
      <vt:lpstr>PowerPoint Presentation</vt:lpstr>
      <vt:lpstr>Regulation Service Methodology</vt:lpstr>
      <vt:lpstr>Regulation Up/Down Methodology 2026</vt:lpstr>
      <vt:lpstr>Generation To Be Dispatched (GTBD)</vt:lpstr>
      <vt:lpstr>Recap – Dynamic PSRR Threshold in GTBD</vt:lpstr>
      <vt:lpstr>SCED Manual Offset and Reg-Up Exhaustion </vt:lpstr>
      <vt:lpstr>Regulation Exhaustion by Quarter - 2024</vt:lpstr>
      <vt:lpstr>Large Load Ramping vs Total Regulation Deployment </vt:lpstr>
      <vt:lpstr>NSFL Ramp by Frequency Bins</vt:lpstr>
      <vt:lpstr>Hourly Average Regulation Comparison</vt:lpstr>
      <vt:lpstr>Regulation Comparison January</vt:lpstr>
      <vt:lpstr>Regulation Comparison March</vt:lpstr>
      <vt:lpstr>Regulation Comparison May</vt:lpstr>
      <vt:lpstr>PowerPoint Presentation</vt:lpstr>
      <vt:lpstr>Responsive Reserve Service (RRS) Methodology</vt:lpstr>
      <vt:lpstr>2025 RRS Table</vt:lpstr>
      <vt:lpstr>Hourly Average RRS Comparison</vt:lpstr>
      <vt:lpstr>Total Inertia (2015 – 2025.05)</vt:lpstr>
      <vt:lpstr>RRS Comparison January</vt:lpstr>
      <vt:lpstr>RRS Comparison March</vt:lpstr>
      <vt:lpstr>RRS Comparison May</vt:lpstr>
      <vt:lpstr>PowerPoint Presentation</vt:lpstr>
      <vt:lpstr>ECRS &amp; Non-Spinning Methodologies</vt:lpstr>
      <vt:lpstr>What is changing for ECRS and Non-Spin?</vt:lpstr>
      <vt:lpstr>Summary</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Hinojosa, Luis</cp:lastModifiedBy>
  <cp:revision>627</cp:revision>
  <dcterms:created xsi:type="dcterms:W3CDTF">2019-12-03T17:24:44Z</dcterms:created>
  <dcterms:modified xsi:type="dcterms:W3CDTF">2025-06-20T07:15:00Z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2024-02-29T02:35:17Z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e4608bf7-14db-41d7-8c28-b2d28f12f0aa</vt:lpwstr>
  </property>
  <property fmtid="{D5CDD505-2E9C-101B-9397-08002B2CF9AE}" pid="8" name="MSIP_Label_7084cbda-52b8-46fb-a7b7-cb5bd465ed85_ContentBits">
    <vt:lpwstr>0</vt:lpwstr>
  </property>
</Properties>
</file>