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99" autoAdjust="0"/>
    <p:restoredTop sz="96323" autoAdjust="0"/>
  </p:normalViewPr>
  <p:slideViewPr>
    <p:cSldViewPr showGuides="1">
      <p:cViewPr varScale="1">
        <p:scale>
          <a:sx n="91" d="100"/>
          <a:sy n="91" d="100"/>
        </p:scale>
        <p:origin x="90" y="2766"/>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6/20/2025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July 7, 2025</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May 2025</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5" y="1243346"/>
            <a:ext cx="5375288" cy="4180779"/>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May, ESRs were approximately 0.81% Short of AS Responsibility, resulting in approximately 0.99%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969774806"/>
              </p:ext>
            </p:extLst>
          </p:nvPr>
        </p:nvGraphicFramePr>
        <p:xfrm>
          <a:off x="756709" y="2027345"/>
          <a:ext cx="7630582" cy="4229107"/>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828027700"/>
                    </a:ext>
                  </a:extLst>
                </a:gridCol>
                <a:gridCol w="820342">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184353">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348147">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444703">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270321">
                <a:tc>
                  <a:txBody>
                    <a:bodyPr/>
                    <a:lstStyle/>
                    <a:p>
                      <a:pPr algn="ctr" fontAlgn="b"/>
                      <a:r>
                        <a:rPr lang="en-US" sz="1000" b="0" i="0" u="none" strike="noStrike" dirty="0">
                          <a:solidFill>
                            <a:schemeClr val="accent2"/>
                          </a:solidFill>
                          <a:effectLst/>
                          <a:latin typeface="Calibri" panose="020F0502020204030204" pitchFamily="34" charset="0"/>
                        </a:rPr>
                        <a:t>3/1/2025 16:24</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45</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589025076"/>
                  </a:ext>
                </a:extLst>
              </a:tr>
              <a:tr h="270321">
                <a:tc>
                  <a:txBody>
                    <a:bodyPr/>
                    <a:lstStyle/>
                    <a:p>
                      <a:pPr algn="ctr" fontAlgn="b"/>
                      <a:r>
                        <a:rPr lang="en-US" sz="1000" b="0" i="0" u="none" strike="noStrike" dirty="0">
                          <a:solidFill>
                            <a:schemeClr val="accent2"/>
                          </a:solidFill>
                          <a:effectLst/>
                          <a:latin typeface="Calibri" panose="020F0502020204030204" pitchFamily="34" charset="0"/>
                        </a:rPr>
                        <a:t>3/5/2025 4:31</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33</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accent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710646516"/>
                  </a:ext>
                </a:extLst>
              </a:tr>
              <a:tr h="270321">
                <a:tc>
                  <a:txBody>
                    <a:bodyPr/>
                    <a:lstStyle/>
                    <a:p>
                      <a:pPr algn="ctr" fontAlgn="b"/>
                      <a:r>
                        <a:rPr lang="en-US" sz="1000" b="0" i="0" u="none" strike="noStrike" dirty="0">
                          <a:solidFill>
                            <a:schemeClr val="accent2"/>
                          </a:solidFill>
                          <a:effectLst/>
                          <a:latin typeface="Calibri" panose="020F0502020204030204" pitchFamily="34" charset="0"/>
                        </a:rPr>
                        <a:t>3/17/2025 0:06</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59</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11</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520060606"/>
                  </a:ext>
                </a:extLst>
              </a:tr>
              <a:tr h="270321">
                <a:tc>
                  <a:txBody>
                    <a:bodyPr/>
                    <a:lstStyle/>
                    <a:p>
                      <a:pPr algn="ctr" fontAlgn="b"/>
                      <a:r>
                        <a:rPr lang="en-US" sz="1000" b="0" i="0" u="none" strike="noStrike" dirty="0">
                          <a:solidFill>
                            <a:schemeClr val="accent2"/>
                          </a:solidFill>
                          <a:effectLst/>
                          <a:latin typeface="Calibri" panose="020F0502020204030204" pitchFamily="34" charset="0"/>
                        </a:rPr>
                        <a:t>3/18/2025 22:22</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61</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13</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3</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accent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663398023"/>
                  </a:ext>
                </a:extLst>
              </a:tr>
              <a:tr h="270321">
                <a:tc>
                  <a:txBody>
                    <a:bodyPr/>
                    <a:lstStyle/>
                    <a:p>
                      <a:pPr algn="ctr" fontAlgn="b"/>
                      <a:r>
                        <a:rPr lang="en-US" sz="1000" b="0" i="0" u="none" strike="noStrike" dirty="0">
                          <a:solidFill>
                            <a:schemeClr val="tx2"/>
                          </a:solidFill>
                          <a:effectLst/>
                          <a:latin typeface="Calibri" panose="020F0502020204030204" pitchFamily="34" charset="0"/>
                        </a:rPr>
                        <a:t>4/3/2025 21:47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64</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826066610"/>
                  </a:ext>
                </a:extLst>
              </a:tr>
              <a:tr h="270321">
                <a:tc>
                  <a:txBody>
                    <a:bodyPr/>
                    <a:lstStyle/>
                    <a:p>
                      <a:pPr algn="ctr" fontAlgn="b"/>
                      <a:r>
                        <a:rPr lang="en-US" sz="1000" b="0" i="0" u="none" strike="noStrike" dirty="0">
                          <a:solidFill>
                            <a:schemeClr val="tx2"/>
                          </a:solidFill>
                          <a:effectLst/>
                          <a:latin typeface="Calibri" panose="020F0502020204030204" pitchFamily="34" charset="0"/>
                        </a:rPr>
                        <a:t>4/5/2025 22:19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537485760"/>
                  </a:ext>
                </a:extLst>
              </a:tr>
              <a:tr h="270321">
                <a:tc>
                  <a:txBody>
                    <a:bodyPr/>
                    <a:lstStyle/>
                    <a:p>
                      <a:pPr algn="ctr" fontAlgn="b"/>
                      <a:r>
                        <a:rPr lang="en-US" sz="1000" b="0" i="0" u="none" strike="noStrike">
                          <a:solidFill>
                            <a:schemeClr val="tx2"/>
                          </a:solidFill>
                          <a:effectLst/>
                          <a:latin typeface="Calibri" panose="020F0502020204030204" pitchFamily="34" charset="0"/>
                        </a:rPr>
                        <a:t>4/15/2025 7:13</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65</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3</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057855735"/>
                  </a:ext>
                </a:extLst>
              </a:tr>
              <a:tr h="270321">
                <a:tc>
                  <a:txBody>
                    <a:bodyPr/>
                    <a:lstStyle/>
                    <a:p>
                      <a:pPr algn="ctr" fontAlgn="b"/>
                      <a:r>
                        <a:rPr lang="en-US" sz="1000" b="0" i="0" u="none" strike="noStrike" dirty="0">
                          <a:solidFill>
                            <a:schemeClr val="tx2"/>
                          </a:solidFill>
                          <a:effectLst/>
                          <a:latin typeface="Calibri" panose="020F0502020204030204" pitchFamily="34" charset="0"/>
                        </a:rPr>
                        <a:t>4/23/2025 5:17</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45</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828259726"/>
                  </a:ext>
                </a:extLst>
              </a:tr>
              <a:tr h="270321">
                <a:tc>
                  <a:txBody>
                    <a:bodyPr/>
                    <a:lstStyle/>
                    <a:p>
                      <a:pPr algn="ctr" fontAlgn="b"/>
                      <a:r>
                        <a:rPr lang="en-US" sz="1000" b="0" i="0" u="none" strike="noStrike" dirty="0">
                          <a:solidFill>
                            <a:schemeClr val="tx2"/>
                          </a:solidFill>
                          <a:effectLst/>
                          <a:latin typeface="Calibri" panose="020F0502020204030204" pitchFamily="34" charset="0"/>
                        </a:rPr>
                        <a:t>4/24/2025 1:03</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37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8</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FME</a:t>
                      </a:r>
                    </a:p>
                  </a:txBody>
                  <a:tcPr marL="9525" marR="9525" marT="9525" marB="0" anchor="ctr"/>
                </a:tc>
                <a:extLst>
                  <a:ext uri="{0D108BD9-81ED-4DB2-BD59-A6C34878D82A}">
                    <a16:rowId xmlns:a16="http://schemas.microsoft.com/office/drawing/2014/main" val="654508521"/>
                  </a:ext>
                </a:extLst>
              </a:tr>
              <a:tr h="270321">
                <a:tc>
                  <a:txBody>
                    <a:bodyPr/>
                    <a:lstStyle/>
                    <a:p>
                      <a:pPr algn="ctr" fontAlgn="b"/>
                      <a:r>
                        <a:rPr lang="en-US" sz="1000" b="1" i="0" u="none" strike="noStrike" dirty="0">
                          <a:solidFill>
                            <a:schemeClr val="tx2"/>
                          </a:solidFill>
                          <a:effectLst/>
                          <a:latin typeface="Calibri" panose="020F0502020204030204" pitchFamily="34" charset="0"/>
                        </a:rPr>
                        <a:t>5/6/2025 10:44</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70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075337806"/>
                  </a:ext>
                </a:extLst>
              </a:tr>
              <a:tr h="270321">
                <a:tc>
                  <a:txBody>
                    <a:bodyPr/>
                    <a:lstStyle/>
                    <a:p>
                      <a:pPr algn="ctr" fontAlgn="b"/>
                      <a:r>
                        <a:rPr lang="en-US" sz="1000" b="1" i="0" u="none" strike="noStrike">
                          <a:solidFill>
                            <a:schemeClr val="tx2"/>
                          </a:solidFill>
                          <a:effectLst/>
                          <a:latin typeface="Calibri" panose="020F0502020204030204" pitchFamily="34" charset="0"/>
                        </a:rPr>
                        <a:t>5/15/2025 16:59</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57</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798677668"/>
                  </a:ext>
                </a:extLst>
              </a:tr>
              <a:tr h="270321">
                <a:tc>
                  <a:txBody>
                    <a:bodyPr/>
                    <a:lstStyle/>
                    <a:p>
                      <a:pPr algn="ctr" fontAlgn="b"/>
                      <a:r>
                        <a:rPr lang="en-US" sz="1000" b="1" i="0" u="none" strike="noStrike">
                          <a:solidFill>
                            <a:schemeClr val="tx2"/>
                          </a:solidFill>
                          <a:effectLst/>
                          <a:latin typeface="Calibri" panose="020F0502020204030204" pitchFamily="34" charset="0"/>
                        </a:rPr>
                        <a:t>5/29/2025 23:47</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47</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629515323"/>
                  </a:ext>
                </a:extLst>
              </a:tr>
            </a:tbl>
          </a:graphicData>
        </a:graphic>
      </p:graphicFrame>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057400" y="6421429"/>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May, 2 ESRs carrying RRS evaluated during unit trips had low SOC, 0 of which failed. </a:t>
            </a:r>
          </a:p>
        </p:txBody>
      </p:sp>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2034342107"/>
              </p:ext>
            </p:extLst>
          </p:nvPr>
        </p:nvGraphicFramePr>
        <p:xfrm>
          <a:off x="228602" y="4853122"/>
          <a:ext cx="8610598" cy="96012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823530607"/>
                    </a:ext>
                  </a:extLst>
                </a:gridCol>
                <a:gridCol w="1574799">
                  <a:extLst>
                    <a:ext uri="{9D8B030D-6E8A-4147-A177-3AD203B41FA5}">
                      <a16:colId xmlns:a16="http://schemas.microsoft.com/office/drawing/2014/main" val="3086519091"/>
                    </a:ext>
                  </a:extLst>
                </a:gridCol>
                <a:gridCol w="1754011">
                  <a:extLst>
                    <a:ext uri="{9D8B030D-6E8A-4147-A177-3AD203B41FA5}">
                      <a16:colId xmlns:a16="http://schemas.microsoft.com/office/drawing/2014/main" val="4276751707"/>
                    </a:ext>
                  </a:extLst>
                </a:gridCol>
                <a:gridCol w="2124637">
                  <a:extLst>
                    <a:ext uri="{9D8B030D-6E8A-4147-A177-3AD203B41FA5}">
                      <a16:colId xmlns:a16="http://schemas.microsoft.com/office/drawing/2014/main" val="2471621366"/>
                    </a:ext>
                  </a:extLst>
                </a:gridCol>
                <a:gridCol w="1861751">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May 2025</a:t>
                      </a:r>
                    </a:p>
                  </a:txBody>
                  <a:tcPr anchor="ctr"/>
                </a:tc>
                <a:tc>
                  <a:txBody>
                    <a:bodyPr/>
                    <a:lstStyle/>
                    <a:p>
                      <a:pPr algn="ctr"/>
                      <a:r>
                        <a:rPr lang="en-US" sz="1200" strike="noStrike" dirty="0">
                          <a:solidFill>
                            <a:schemeClr val="tx2"/>
                          </a:solidFill>
                        </a:rPr>
                        <a:t>1</a:t>
                      </a:r>
                    </a:p>
                  </a:txBody>
                  <a:tcPr anchor="ctr"/>
                </a:tc>
                <a:tc>
                  <a:txBody>
                    <a:bodyPr/>
                    <a:lstStyle/>
                    <a:p>
                      <a:pPr algn="ctr"/>
                      <a:r>
                        <a:rPr lang="en-US" sz="1200" strike="noStrike" dirty="0">
                          <a:solidFill>
                            <a:schemeClr val="tx2"/>
                          </a:solidFill>
                        </a:rPr>
                        <a:t>459</a:t>
                      </a:r>
                    </a:p>
                  </a:txBody>
                  <a:tcPr anchor="ctr"/>
                </a:tc>
                <a:tc>
                  <a:txBody>
                    <a:bodyPr/>
                    <a:lstStyle/>
                    <a:p>
                      <a:pPr algn="ctr"/>
                      <a:r>
                        <a:rPr lang="en-US" sz="1200" strike="noStrike" dirty="0">
                          <a:solidFill>
                            <a:schemeClr val="tx2"/>
                          </a:solidFill>
                        </a:rPr>
                        <a:t>505</a:t>
                      </a:r>
                    </a:p>
                  </a:txBody>
                  <a:tcPr anchor="ctr"/>
                </a:tc>
                <a:tc>
                  <a:txBody>
                    <a:bodyPr/>
                    <a:lstStyle/>
                    <a:p>
                      <a:pPr algn="ctr"/>
                      <a:r>
                        <a:rPr lang="en-US" sz="1200" strike="noStrike" dirty="0">
                          <a:solidFill>
                            <a:schemeClr val="tx2"/>
                          </a:solidFill>
                        </a:rPr>
                        <a:t>1670</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019300" y="6062846"/>
            <a:ext cx="5219700"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May, there are </a:t>
            </a:r>
            <a:r>
              <a:rPr lang="en-US" sz="1200" b="1" i="1">
                <a:solidFill>
                  <a:schemeClr val="tx2"/>
                </a:solidFill>
              </a:rPr>
              <a:t>1 interval </a:t>
            </a:r>
            <a:r>
              <a:rPr lang="en-US" sz="1200" b="1" i="1" dirty="0">
                <a:solidFill>
                  <a:schemeClr val="tx2"/>
                </a:solidFill>
              </a:rPr>
              <a:t>where ESRs failed GREDP with low SOC and AS Responsibility, and 459 intervals where ESRs failed CLREDP with high SOC and AS Responsibility. </a:t>
            </a:r>
            <a:endParaRPr lang="en-US" sz="1200" b="1" i="1" dirty="0">
              <a:solidFill>
                <a:schemeClr val="accent6"/>
              </a:solidFill>
            </a:endParaRPr>
          </a:p>
        </p:txBody>
      </p:sp>
      <p:pic>
        <p:nvPicPr>
          <p:cNvPr id="9" name="Picture 8">
            <a:extLst>
              <a:ext uri="{FF2B5EF4-FFF2-40B4-BE49-F238E27FC236}">
                <a16:creationId xmlns:a16="http://schemas.microsoft.com/office/drawing/2014/main" id="{64EE0452-A103-680B-F423-BC79EC0AF138}"/>
              </a:ext>
            </a:extLst>
          </p:cNvPr>
          <p:cNvPicPr>
            <a:picLocks noChangeAspect="1"/>
          </p:cNvPicPr>
          <p:nvPr/>
        </p:nvPicPr>
        <p:blipFill>
          <a:blip r:embed="rId3"/>
          <a:stretch>
            <a:fillRect/>
          </a:stretch>
        </p:blipFill>
        <p:spPr>
          <a:xfrm>
            <a:off x="2590800" y="2121054"/>
            <a:ext cx="3553108" cy="2660661"/>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89675" y="838200"/>
            <a:ext cx="5073321" cy="4058656"/>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May tend to be short in HE8, HE22, HE23, and HE24.</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1" cy="2724048"/>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964942"/>
            <a:ext cx="3238496" cy="2590796"/>
          </a:xfrm>
          <a:prstGeom prst="rect">
            <a:avLst/>
          </a:prstGeom>
        </p:spPr>
      </p:pic>
      <p:sp>
        <p:nvSpPr>
          <p:cNvPr id="7" name="TextBox 6">
            <a:extLst>
              <a:ext uri="{FF2B5EF4-FFF2-40B4-BE49-F238E27FC236}">
                <a16:creationId xmlns:a16="http://schemas.microsoft.com/office/drawing/2014/main" id="{A08C09AA-CDC2-C595-A0F3-EDC8F0841EEB}"/>
              </a:ext>
            </a:extLst>
          </p:cNvPr>
          <p:cNvSpPr txBox="1"/>
          <p:nvPr/>
        </p:nvSpPr>
        <p:spPr>
          <a:xfrm>
            <a:off x="2489898" y="6543030"/>
            <a:ext cx="6400800" cy="461665"/>
          </a:xfrm>
          <a:prstGeom prst="rect">
            <a:avLst/>
          </a:prstGeom>
          <a:noFill/>
        </p:spPr>
        <p:txBody>
          <a:bodyPr wrap="square" rtlCol="0">
            <a:spAutoFit/>
          </a:bodyPr>
          <a:lstStyle/>
          <a:p>
            <a:r>
              <a:rPr lang="en-US" sz="1200" i="1" dirty="0">
                <a:solidFill>
                  <a:schemeClr val="accent6"/>
                </a:solidFill>
              </a:rPr>
              <a:t>* The QSE labels may represent different QSEs in different charts. </a:t>
            </a:r>
          </a:p>
          <a:p>
            <a:endParaRPr lang="en-US" sz="1200" dirty="0"/>
          </a:p>
        </p:txBody>
      </p:sp>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97" t="8199" r="6376" b="2745"/>
          <a:stretch/>
        </p:blipFill>
        <p:spPr>
          <a:xfrm>
            <a:off x="3699011" y="4011571"/>
            <a:ext cx="3221319" cy="2456481"/>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days with largest AS MW short due to SOC: </a:t>
            </a:r>
            <a:r>
              <a:rPr lang="en-US" sz="1200" i="1" dirty="0">
                <a:solidFill>
                  <a:schemeClr val="tx2"/>
                </a:solidFill>
              </a:rPr>
              <a:t>May 26, May 27, May 25</a:t>
            </a:r>
          </a:p>
          <a:p>
            <a:endParaRPr lang="en-US" sz="1200" i="1" dirty="0">
              <a:solidFill>
                <a:schemeClr val="tx2"/>
              </a:solidFill>
            </a:endParaRPr>
          </a:p>
          <a:p>
            <a:r>
              <a:rPr lang="en-US" sz="1200" b="1" i="1" dirty="0">
                <a:solidFill>
                  <a:schemeClr val="tx2"/>
                </a:solidFill>
              </a:rPr>
              <a:t>Top 3 days with largest AS $ short due to SOC: </a:t>
            </a:r>
            <a:r>
              <a:rPr lang="en-US" sz="1200" i="1" dirty="0">
                <a:solidFill>
                  <a:schemeClr val="tx2"/>
                </a:solidFill>
              </a:rPr>
              <a:t>May 16, May 30, May 8</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HE22, HE9, HE23, HE1, HE24</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26229" y="4011572"/>
            <a:ext cx="3115857" cy="2492686"/>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67" cy="2635494"/>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101556195"/>
              </p:ext>
            </p:extLst>
          </p:nvPr>
        </p:nvGraphicFramePr>
        <p:xfrm>
          <a:off x="1480656" y="47244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525" progId="Excel.Sheet.12">
                  <p:embed/>
                </p:oleObj>
              </mc:Choice>
              <mc:Fallback>
                <p:oleObj name="Worksheet" showAsIcon="1" r:id="rId5" imgW="914400" imgH="771525" progId="Excel.Sheet.12">
                  <p:embed/>
                  <p:pic>
                    <p:nvPicPr>
                      <p:cNvPr id="0" name=""/>
                      <p:cNvPicPr/>
                      <p:nvPr/>
                    </p:nvPicPr>
                    <p:blipFill>
                      <a:blip r:embed="rId6"/>
                      <a:stretch>
                        <a:fillRect/>
                      </a:stretch>
                    </p:blipFill>
                    <p:spPr>
                      <a:xfrm>
                        <a:off x="1480656" y="4724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963</Words>
  <Application>Microsoft Office PowerPoint</Application>
  <PresentationFormat>On-screen Show (4:3)</PresentationFormat>
  <Paragraphs>181</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2025-06-20T13:24:56Z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