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98" autoAdjust="0"/>
    <p:restoredTop sz="96323" autoAdjust="0"/>
  </p:normalViewPr>
  <p:slideViewPr>
    <p:cSldViewPr showGuides="1">
      <p:cViewPr varScale="1">
        <p:scale>
          <a:sx n="112" d="100"/>
          <a:sy n="112" d="100"/>
        </p:scale>
        <p:origin x="102" y="2316"/>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June 2,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April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5" y="1243346"/>
            <a:ext cx="5375288" cy="4180780"/>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a:solidFill>
                  <a:schemeClr val="tx2"/>
                </a:solidFill>
              </a:rPr>
              <a:t>In April</a:t>
            </a:r>
            <a:r>
              <a:rPr lang="en-US" sz="1200" b="1" i="1" dirty="0">
                <a:solidFill>
                  <a:schemeClr val="tx2"/>
                </a:solidFill>
              </a:rPr>
              <a:t>, ESRs were approximately 0.95% Short of AS Responsibility, resulting in approximately 1.44%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1020511778"/>
              </p:ext>
            </p:extLst>
          </p:nvPr>
        </p:nvGraphicFramePr>
        <p:xfrm>
          <a:off x="756709" y="2027344"/>
          <a:ext cx="7630582" cy="4052815"/>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06847">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15087">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30208">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22297">
                <a:tc>
                  <a:txBody>
                    <a:bodyPr/>
                    <a:lstStyle/>
                    <a:p>
                      <a:pPr algn="ctr" fontAlgn="b"/>
                      <a:r>
                        <a:rPr lang="en-US" sz="1000" b="0" i="0" u="none" strike="noStrike" dirty="0">
                          <a:solidFill>
                            <a:schemeClr val="accent2"/>
                          </a:solidFill>
                          <a:effectLst/>
                          <a:latin typeface="Calibri" panose="020F0502020204030204" pitchFamily="34" charset="0"/>
                        </a:rPr>
                        <a:t>3/1/2025 16:24</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89025076"/>
                  </a:ext>
                </a:extLst>
              </a:tr>
              <a:tr h="322297">
                <a:tc>
                  <a:txBody>
                    <a:bodyPr/>
                    <a:lstStyle/>
                    <a:p>
                      <a:pPr algn="ctr" fontAlgn="b"/>
                      <a:r>
                        <a:rPr lang="en-US" sz="1000" b="0" i="0" u="none" strike="noStrike" dirty="0">
                          <a:solidFill>
                            <a:schemeClr val="accent2"/>
                          </a:solidFill>
                          <a:effectLst/>
                          <a:latin typeface="Calibri" panose="020F0502020204030204" pitchFamily="34" charset="0"/>
                        </a:rPr>
                        <a:t>3/5/2025 4:31</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33</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10646516"/>
                  </a:ext>
                </a:extLst>
              </a:tr>
              <a:tr h="322297">
                <a:tc>
                  <a:txBody>
                    <a:bodyPr/>
                    <a:lstStyle/>
                    <a:p>
                      <a:pPr algn="ctr" fontAlgn="b"/>
                      <a:r>
                        <a:rPr lang="en-US" sz="1000" b="0" i="0" u="none" strike="noStrike" dirty="0">
                          <a:solidFill>
                            <a:schemeClr val="accent2"/>
                          </a:solidFill>
                          <a:effectLst/>
                          <a:latin typeface="Calibri" panose="020F0502020204030204" pitchFamily="34" charset="0"/>
                        </a:rPr>
                        <a:t>3/17/2025 0:06</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59</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11</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520060606"/>
                  </a:ext>
                </a:extLst>
              </a:tr>
              <a:tr h="322297">
                <a:tc>
                  <a:txBody>
                    <a:bodyPr/>
                    <a:lstStyle/>
                    <a:p>
                      <a:pPr algn="ctr" fontAlgn="b"/>
                      <a:r>
                        <a:rPr lang="en-US" sz="1000" b="0" i="0" u="none" strike="noStrike" dirty="0">
                          <a:solidFill>
                            <a:schemeClr val="accent2"/>
                          </a:solidFill>
                          <a:effectLst/>
                          <a:latin typeface="Calibri" panose="020F0502020204030204" pitchFamily="34" charset="0"/>
                        </a:rPr>
                        <a:t>3/18/2025 22:22</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61</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13</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663398023"/>
                  </a:ext>
                </a:extLst>
              </a:tr>
              <a:tr h="322297">
                <a:tc>
                  <a:txBody>
                    <a:bodyPr/>
                    <a:lstStyle/>
                    <a:p>
                      <a:pPr algn="ctr" fontAlgn="b"/>
                      <a:r>
                        <a:rPr lang="en-US" sz="1000" b="1" i="0" u="none" strike="noStrike" dirty="0">
                          <a:solidFill>
                            <a:schemeClr val="tx2"/>
                          </a:solidFill>
                          <a:effectLst/>
                          <a:latin typeface="Calibri" panose="020F0502020204030204" pitchFamily="34" charset="0"/>
                        </a:rPr>
                        <a:t>4/3/2025 21:47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64</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826066610"/>
                  </a:ext>
                </a:extLst>
              </a:tr>
              <a:tr h="322297">
                <a:tc>
                  <a:txBody>
                    <a:bodyPr/>
                    <a:lstStyle/>
                    <a:p>
                      <a:pPr algn="ctr" fontAlgn="b"/>
                      <a:r>
                        <a:rPr lang="en-US" sz="1000" b="1" i="0" u="none" strike="noStrike" dirty="0">
                          <a:solidFill>
                            <a:schemeClr val="tx2"/>
                          </a:solidFill>
                          <a:effectLst/>
                          <a:latin typeface="Calibri" panose="020F0502020204030204" pitchFamily="34" charset="0"/>
                        </a:rPr>
                        <a:t>4/5/2025 22:19</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37485760"/>
                  </a:ext>
                </a:extLst>
              </a:tr>
              <a:tr h="322297">
                <a:tc>
                  <a:txBody>
                    <a:bodyPr/>
                    <a:lstStyle/>
                    <a:p>
                      <a:pPr algn="ctr" fontAlgn="b"/>
                      <a:r>
                        <a:rPr lang="en-US" sz="1000" b="1" i="0" u="none" strike="noStrike">
                          <a:solidFill>
                            <a:schemeClr val="tx2"/>
                          </a:solidFill>
                          <a:effectLst/>
                          <a:latin typeface="Calibri" panose="020F0502020204030204" pitchFamily="34" charset="0"/>
                        </a:rPr>
                        <a:t>4/15/2025 7:13</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65</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057855735"/>
                  </a:ext>
                </a:extLst>
              </a:tr>
              <a:tr h="322297">
                <a:tc>
                  <a:txBody>
                    <a:bodyPr/>
                    <a:lstStyle/>
                    <a:p>
                      <a:pPr algn="ctr" fontAlgn="b"/>
                      <a:r>
                        <a:rPr lang="en-US" sz="1000" b="1" i="0" u="none" strike="noStrike">
                          <a:solidFill>
                            <a:schemeClr val="tx2"/>
                          </a:solidFill>
                          <a:effectLst/>
                          <a:latin typeface="Calibri" panose="020F0502020204030204" pitchFamily="34" charset="0"/>
                        </a:rPr>
                        <a:t>4/23/2025 5:17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45</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828259726"/>
                  </a:ext>
                </a:extLst>
              </a:tr>
              <a:tr h="322297">
                <a:tc>
                  <a:txBody>
                    <a:bodyPr/>
                    <a:lstStyle/>
                    <a:p>
                      <a:pPr algn="ctr" fontAlgn="b"/>
                      <a:r>
                        <a:rPr lang="en-US" sz="1000" b="1" i="0" u="none" strike="noStrike">
                          <a:solidFill>
                            <a:schemeClr val="tx2"/>
                          </a:solidFill>
                          <a:effectLst/>
                          <a:latin typeface="Calibri" panose="020F0502020204030204" pitchFamily="34" charset="0"/>
                        </a:rPr>
                        <a:t>4/24/2025 1:03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37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654508521"/>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0" y="6421429"/>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April, 14 ESRs carrying RRS evaluated during unit trips had low SOC, 3 of which failed. </a:t>
            </a:r>
          </a:p>
        </p:txBody>
      </p:sp>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412401045"/>
              </p:ext>
            </p:extLst>
          </p:nvPr>
        </p:nvGraphicFramePr>
        <p:xfrm>
          <a:off x="228602" y="485312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April 2025</a:t>
                      </a:r>
                    </a:p>
                  </a:txBody>
                  <a:tcPr anchor="ctr"/>
                </a:tc>
                <a:tc>
                  <a:txBody>
                    <a:bodyPr/>
                    <a:lstStyle/>
                    <a:p>
                      <a:pPr algn="ctr"/>
                      <a:r>
                        <a:rPr lang="en-US" sz="1200" strike="noStrike" dirty="0">
                          <a:solidFill>
                            <a:schemeClr val="tx2"/>
                          </a:solidFill>
                        </a:rPr>
                        <a:t>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chemeClr val="tx2"/>
                          </a:solidFill>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chemeClr val="tx2"/>
                          </a:solidFill>
                        </a:rPr>
                        <a:t>446</a:t>
                      </a:r>
                    </a:p>
                  </a:txBody>
                  <a:tcPr anchor="ctr"/>
                </a:tc>
                <a:tc>
                  <a:txBody>
                    <a:bodyPr/>
                    <a:lstStyle/>
                    <a:p>
                      <a:pPr algn="ctr"/>
                      <a:r>
                        <a:rPr lang="en-US" sz="1200" strike="noStrike" dirty="0">
                          <a:solidFill>
                            <a:schemeClr val="tx2"/>
                          </a:solidFill>
                        </a:rPr>
                        <a:t>235</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April, there are 2 intervals where ESRs failed GREDP with low SOC and AS Responsibility, and 100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b="11308"/>
          <a:stretch/>
        </p:blipFill>
        <p:spPr>
          <a:xfrm>
            <a:off x="2286000" y="2444291"/>
            <a:ext cx="3810000" cy="1746710"/>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1" cy="4058657"/>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April tend to be short in HE21, HE22, and HE23.</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1" cy="2724049"/>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6" cy="2590797"/>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23" t="6787" r="8494" b="2071"/>
          <a:stretch/>
        </p:blipFill>
        <p:spPr>
          <a:xfrm>
            <a:off x="3666882" y="4001721"/>
            <a:ext cx="3115858" cy="2502537"/>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days with largest AS MW short due to SOC: </a:t>
            </a:r>
            <a:r>
              <a:rPr lang="en-US" sz="1200" i="1" dirty="0">
                <a:solidFill>
                  <a:schemeClr val="tx2"/>
                </a:solidFill>
              </a:rPr>
              <a:t>April 7, April 1, April 20</a:t>
            </a:r>
          </a:p>
          <a:p>
            <a:endParaRPr lang="en-US" sz="1200" i="1" dirty="0">
              <a:solidFill>
                <a:schemeClr val="tx2"/>
              </a:solidFill>
            </a:endParaRPr>
          </a:p>
          <a:p>
            <a:r>
              <a:rPr lang="en-US" sz="1200" b="1" i="1" dirty="0">
                <a:solidFill>
                  <a:schemeClr val="tx2"/>
                </a:solidFill>
              </a:rPr>
              <a:t>Top 3 days with largest AS $ short due to SOC: </a:t>
            </a:r>
            <a:r>
              <a:rPr lang="en-US" sz="1200" i="1" dirty="0">
                <a:solidFill>
                  <a:schemeClr val="tx2"/>
                </a:solidFill>
              </a:rPr>
              <a:t>April 20, April 7, April 15</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HE1, HE22, HE9, HE23, HE10</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58" cy="2492686"/>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8" cy="2635494"/>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934</Words>
  <Application>Microsoft Office PowerPoint</Application>
  <PresentationFormat>On-screen Show (4:3)</PresentationFormat>
  <Paragraphs>157</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2025-06-18T21:43:22Z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