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0776" autoAdjust="0"/>
  </p:normalViewPr>
  <p:slideViewPr>
    <p:cSldViewPr showGuides="1">
      <p:cViewPr varScale="1">
        <p:scale>
          <a:sx n="92" d="100"/>
          <a:sy n="92" d="100"/>
        </p:scale>
        <p:origin x="2184" y="30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May 2024 and May 2025. </a:t>
            </a:r>
            <a:r>
              <a:rPr lang="en-US" strike="noStrike" dirty="0"/>
              <a:t>Compared to last year, there are slightly less instances of frequency hovering around the lower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May 2023 and May 2025.</a:t>
            </a:r>
            <a:r>
              <a:rPr lang="en-US" strike="noStrike" dirty="0"/>
              <a:t> Similar to the previous slide, compared to 2023,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trike="noStrike" baseline="0" dirty="0"/>
              <a:t>We did not make time error corrections in the month of May.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-412.0,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-463.0, FRM median = -1130.21, FRM average = -1302.7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OP2024: FRO = -395.0, </a:t>
            </a:r>
          </a:p>
          <a:p>
            <a:r>
              <a:rPr lang="en-US" baseline="0" dirty="0"/>
              <a:t>OP2025: FRO = -455.0,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41,612,149</a:t>
            </a:r>
            <a:r>
              <a:rPr lang="en-US" sz="2800" dirty="0"/>
              <a:t> 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9,267,483</a:t>
            </a:r>
            <a:r>
              <a:rPr lang="en-US" sz="2800" dirty="0"/>
              <a:t> 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22.27%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6,516,996</a:t>
            </a:r>
            <a:r>
              <a:rPr lang="en-US" sz="2800" dirty="0"/>
              <a:t> </a:t>
            </a:r>
            <a:r>
              <a:rPr lang="en-US" sz="2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en-US" sz="1200" b="1" i="0" dirty="0">
                <a:solidFill>
                  <a:schemeClr val="accent2"/>
                </a:solidFill>
              </a:rPr>
              <a:t>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15.66%</a:t>
            </a:r>
            <a:r>
              <a:rPr lang="en-US" sz="2800" dirty="0"/>
              <a:t>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Minimum Inertia</a:t>
            </a:r>
            <a:r>
              <a:rPr lang="en-US" strike="noStrike" baseline="0" dirty="0"/>
              <a:t> in May 2025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156,068</a:t>
            </a:r>
            <a:r>
              <a:rPr lang="en-US" sz="2800" dirty="0"/>
              <a:t>  </a:t>
            </a:r>
            <a:r>
              <a:rPr lang="en-US" sz="1800" b="1" strike="noStrike" dirty="0">
                <a:solidFill>
                  <a:schemeClr val="accent2"/>
                </a:solidFill>
              </a:rPr>
              <a:t>MW*s</a:t>
            </a:r>
            <a:r>
              <a:rPr lang="en-US" sz="18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800" strike="noStrike" dirty="0">
                <a:solidFill>
                  <a:schemeClr val="accent2"/>
                </a:solidFill>
              </a:rPr>
              <a:t>on May 4</a:t>
            </a:r>
            <a:r>
              <a:rPr lang="en-US" sz="18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800" strike="noStrike" dirty="0">
                <a:solidFill>
                  <a:schemeClr val="accent2"/>
                </a:solidFill>
              </a:rPr>
              <a:t>  </a:t>
            </a: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trike="noStrike" baseline="0" dirty="0"/>
            </a:br>
            <a:r>
              <a:rPr lang="en-US" strike="noStrike" baseline="0" dirty="0"/>
              <a:t>May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233,644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295,647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 </a:t>
            </a:r>
            <a:r>
              <a:rPr lang="en-US" sz="1600" strike="noStrike" dirty="0">
                <a:solidFill>
                  <a:schemeClr val="accent2"/>
                </a:solidFill>
              </a:rPr>
              <a:t>on May 15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dirty="0">
              <a:solidFill>
                <a:schemeClr val="accent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156,068</a:t>
            </a:r>
            <a:r>
              <a:rPr lang="en-US" sz="2800" dirty="0"/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MW*s</a:t>
            </a:r>
            <a:r>
              <a:rPr lang="en-US" sz="1600" b="1" strike="noStrike" baseline="0" dirty="0">
                <a:solidFill>
                  <a:schemeClr val="accent2"/>
                </a:solidFill>
              </a:rPr>
              <a:t> </a:t>
            </a:r>
            <a:r>
              <a:rPr lang="en-US" sz="1600" b="1" strike="noStrike" dirty="0">
                <a:solidFill>
                  <a:schemeClr val="accent2"/>
                </a:solidFill>
              </a:rPr>
              <a:t> </a:t>
            </a:r>
            <a:r>
              <a:rPr lang="en-US" sz="1600" strike="noStrike" dirty="0">
                <a:solidFill>
                  <a:schemeClr val="accent2"/>
                </a:solidFill>
              </a:rPr>
              <a:t>on May 4</a:t>
            </a:r>
            <a:r>
              <a:rPr lang="en-US" sz="1600" strike="noStrike" baseline="30000" dirty="0">
                <a:solidFill>
                  <a:schemeClr val="accent2"/>
                </a:solidFill>
              </a:rPr>
              <a:t>th</a:t>
            </a:r>
            <a:r>
              <a:rPr lang="en-US" sz="1600" strike="noStrike" dirty="0">
                <a:solidFill>
                  <a:schemeClr val="accent2"/>
                </a:solidFill>
              </a:rPr>
              <a:t> </a:t>
            </a:r>
            <a:endParaRPr lang="en-US" sz="1600" b="1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inertia for the previous 10 years. Lowest inertia this year was on March 18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CPS1 Score is 173.89%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trike="noStrike" baseline="0" dirty="0"/>
              <a:t>No CPS1 Score below 100%</a:t>
            </a:r>
            <a:endParaRPr lang="en-US" b="1" strike="noStrik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CPS1 score is above 160%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176.39%</a:t>
            </a:r>
            <a:r>
              <a:rPr lang="en-US" sz="1200" b="0" dirty="0">
                <a:solidFill>
                  <a:schemeClr val="accent2"/>
                </a:solidFill>
                <a:highlight>
                  <a:srgbClr val="FFFF00"/>
                </a:highlight>
              </a:rPr>
              <a:t> </a:t>
            </a:r>
            <a:r>
              <a:rPr lang="en-US" dirty="0"/>
              <a:t>which is in line with expectations, and the CPS1 score for May is slightly lower than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u="none" strike="noStrike" dirty="0">
                <a:solidFill>
                  <a:srgbClr val="FF0000"/>
                </a:solidFill>
              </a:rPr>
              <a:t>Daily RMS1 frequency by year is lower compared to 2024.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strike="sngStrike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trike="noStrike" dirty="0">
                <a:solidFill>
                  <a:schemeClr val="accent2"/>
                </a:solidFill>
              </a:rPr>
              <a:t>2025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15.31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13.39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17.11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15.31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600" dirty="0" err="1"/>
              <a:t>mHz</a:t>
            </a:r>
            <a:r>
              <a:rPr lang="en-US" sz="1600" dirty="0"/>
              <a:t> on avg for May 2025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May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June 20</a:t>
            </a:r>
            <a:r>
              <a:rPr lang="en-US" baseline="30000" dirty="0"/>
              <a:t>th</a:t>
            </a:r>
            <a:r>
              <a:rPr lang="en-US" dirty="0"/>
              <a:t> 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D5426-0A6D-D4B5-93D2-E37E89965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C5BB2-6038-A60A-15C0-DE568A07D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458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E4BC4B-C7EB-D298-B5A3-93936C81E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4581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CC2923-52C0-8C3F-B2A1-6FDFBA74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3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2023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1828800"/>
            <a:ext cx="85344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FF1BAC-4621-7D96-5B00-7D3538D7E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429000"/>
            <a:ext cx="8534400" cy="1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May 2025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 173.89%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176.36%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0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2025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 15.31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 13.39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 17.11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lang="en-US" sz="1600" b="1" dirty="0">
                <a:solidFill>
                  <a:schemeClr val="tx2"/>
                </a:solidFill>
              </a:rPr>
              <a:t>41,612,149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dirty="0">
                <a:solidFill>
                  <a:schemeClr val="tx2"/>
                </a:solidFill>
              </a:rPr>
              <a:t>9,267,483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27.27%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6,516,996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15.66%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233,644</a:t>
            </a:r>
            <a:r>
              <a:rPr lang="en-US" sz="1600" dirty="0">
                <a:solidFill>
                  <a:schemeClr val="tx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295,647 </a:t>
            </a:r>
            <a:r>
              <a:rPr lang="en-US" sz="1600" dirty="0">
                <a:solidFill>
                  <a:schemeClr val="tx2"/>
                </a:solidFill>
              </a:rPr>
              <a:t>MW*s on May 15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156,068 </a:t>
            </a:r>
            <a:r>
              <a:rPr lang="en-US" sz="1600" dirty="0">
                <a:solidFill>
                  <a:schemeClr val="tx2"/>
                </a:solidFill>
              </a:rPr>
              <a:t>MW*s on May 4</a:t>
            </a:r>
            <a:r>
              <a:rPr lang="en-US" sz="1600" baseline="30000" dirty="0">
                <a:solidFill>
                  <a:schemeClr val="tx2"/>
                </a:solidFill>
              </a:rPr>
              <a:t>th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064A-58FF-C768-2F43-F1BFB273A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399"/>
            <a:ext cx="85344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1C28EF-6A53-9856-A478-3BC1C2DF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534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B0A22-0F04-A9D2-CDF6-4B81265BC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90600"/>
            <a:ext cx="8458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FC4086-F352-D5B7-A238-65587258A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AEB34F-E604-B8B2-4D56-1B64415E3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8B2005-89AF-721B-771F-0D87ADA18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914400"/>
            <a:ext cx="84581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2015-2025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37498"/>
              </p:ext>
            </p:extLst>
          </p:nvPr>
        </p:nvGraphicFramePr>
        <p:xfrm>
          <a:off x="674396" y="3611819"/>
          <a:ext cx="7936204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907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7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6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8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2588350289"/>
                    </a:ext>
                  </a:extLst>
                </a:gridCol>
                <a:gridCol w="584952">
                  <a:extLst>
                    <a:ext uri="{9D8B030D-6E8A-4147-A177-3AD203B41FA5}">
                      <a16:colId xmlns:a16="http://schemas.microsoft.com/office/drawing/2014/main" val="1781203599"/>
                    </a:ext>
                  </a:extLst>
                </a:gridCol>
              </a:tblGrid>
              <a:tr h="87320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6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48,973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02C5A70-7683-17E9-62D2-3B149DDD4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97" y="990600"/>
            <a:ext cx="793620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D48168-F4E4-31E1-766E-CCF7FC6D0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458199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867400" y="5802868"/>
            <a:ext cx="2895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May-25 CPS1 (%): 173.89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0 BAAL exceedance(s) in April.</a:t>
            </a:r>
          </a:p>
          <a:p>
            <a:pPr marL="0" indent="0">
              <a:buNone/>
            </a:pPr>
            <a:endParaRPr lang="en-US" sz="1600" dirty="0">
              <a:highlight>
                <a:srgbClr val="FFFF00"/>
              </a:highlight>
            </a:endParaRPr>
          </a:p>
          <a:p>
            <a:pPr marL="457200" lvl="1" indent="0">
              <a:buNone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5715000" y="502841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May-25 CPS1 (%): 173.89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ECC5-6DA6-6F18-CD86-89ABC4EBC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1" y="914399"/>
            <a:ext cx="8364322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4E8891-D876-B072-603D-D87963551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2900" y="867270"/>
            <a:ext cx="8458200" cy="53049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5107781" y="86727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Average: 176.39%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142AA-EC02-92FE-5DB5-28207AC8A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0"/>
            <a:ext cx="8458199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3E451-4FF8-82CE-4792-0C9A99A89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4800" y="838201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123151</TotalTime>
  <Words>954</Words>
  <Application>Microsoft Office PowerPoint</Application>
  <PresentationFormat>On-screen Show (4:3)</PresentationFormat>
  <Paragraphs>233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1_Custom Design</vt:lpstr>
      <vt:lpstr>Office Theme</vt:lpstr>
      <vt:lpstr>Custom Design</vt:lpstr>
      <vt:lpstr>PowerPoint Presentation</vt:lpstr>
      <vt:lpstr>Summary of May 2025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2015-2025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Lowe, Steven</cp:lastModifiedBy>
  <cp:revision>1869</cp:revision>
  <cp:lastPrinted>2016-01-21T20:53:15Z</cp:lastPrinted>
  <dcterms:created xsi:type="dcterms:W3CDTF">2016-01-21T15:20:31Z</dcterms:created>
  <dcterms:modified xsi:type="dcterms:W3CDTF">2025-06-17T20:10:41Z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