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21"/>
  </p:notesMasterIdLst>
  <p:handoutMasterIdLst>
    <p:handoutMasterId r:id="rId22"/>
  </p:handoutMasterIdLst>
  <p:sldIdLst>
    <p:sldId id="542" r:id="rId6"/>
    <p:sldId id="563" r:id="rId7"/>
    <p:sldId id="2787" r:id="rId8"/>
    <p:sldId id="586" r:id="rId9"/>
    <p:sldId id="2790" r:id="rId10"/>
    <p:sldId id="580" r:id="rId11"/>
    <p:sldId id="2939" r:id="rId12"/>
    <p:sldId id="2977" r:id="rId13"/>
    <p:sldId id="2978" r:id="rId14"/>
    <p:sldId id="588" r:id="rId15"/>
    <p:sldId id="2791" r:id="rId16"/>
    <p:sldId id="587" r:id="rId17"/>
    <p:sldId id="581" r:id="rId18"/>
    <p:sldId id="589" r:id="rId19"/>
    <p:sldId id="584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TCB@ercot.com" TargetMode="External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calendar/06162025-RTCB-Market-Trials-Weekly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TCB@ercot.com" TargetMode="External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calendar/06162025-RTCB-Market-Trials-Weekly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markettrials.ercot.com/osrui/osrui/Summary.action" TargetMode="External"/><Relationship Id="rId7" Type="http://schemas.openxmlformats.org/officeDocument/2006/relationships/hyperlink" Target="https://markettrialsapi.wan.ercot.com/NodalAPI/EWS/" TargetMode="External"/><Relationship Id="rId2" Type="http://schemas.openxmlformats.org/officeDocument/2006/relationships/hyperlink" Target="https://itestmarkettrials.ercot.com/mmsui/mmsui/displayTradesLanding.action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markettrialsapi.ercot.com/NodalAPI/EWS/" TargetMode="External"/><Relationship Id="rId5" Type="http://schemas.openxmlformats.org/officeDocument/2006/relationships/hyperlink" Target="https://testmarkettrialsapi.wan.ercot.com/NodalAPI/EWS/" TargetMode="External"/><Relationship Id="rId4" Type="http://schemas.openxmlformats.org/officeDocument/2006/relationships/hyperlink" Target="https://testmarkettrialsapi.ercot.com/NodalAPI/EWS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June 18,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7F686-03C1-A234-9589-65F09DE77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Weekly Market Trials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96B72-A6AF-5FC4-5DD1-EE5C59D3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562600"/>
          </a:xfrm>
        </p:spPr>
        <p:txBody>
          <a:bodyPr/>
          <a:lstStyle/>
          <a:p>
            <a:r>
              <a:rPr lang="en-US" sz="2400" u="sng" dirty="0">
                <a:solidFill>
                  <a:schemeClr val="tx2"/>
                </a:solidFill>
              </a:rPr>
              <a:t>Trials meeting every Monday 10-10:30am until December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Standalone calendar page each week with </a:t>
            </a:r>
            <a:r>
              <a:rPr lang="en-US" sz="2000" dirty="0" err="1">
                <a:solidFill>
                  <a:schemeClr val="tx2"/>
                </a:solidFill>
              </a:rPr>
              <a:t>WebEx</a:t>
            </a:r>
            <a:endParaRPr lang="en-US" sz="2000" dirty="0">
              <a:solidFill>
                <a:schemeClr val="tx2"/>
              </a:solidFill>
            </a:endParaRPr>
          </a:p>
          <a:p>
            <a:pPr lvl="2"/>
            <a:r>
              <a:rPr lang="en-US" sz="1800" dirty="0">
                <a:solidFill>
                  <a:schemeClr val="tx2"/>
                </a:solidFill>
                <a:hlinkClick r:id="rId2"/>
              </a:rPr>
              <a:t>RTCBTF Home Page </a:t>
            </a:r>
            <a:r>
              <a:rPr lang="en-US" sz="1800" dirty="0">
                <a:solidFill>
                  <a:schemeClr val="tx2"/>
                </a:solidFill>
              </a:rPr>
              <a:t>houses all market trials documentation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Averaging 150-175 participants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Weekly presentation walk-through with Q&amp;A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Weeks 1&amp;2 were educational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Week 3 scoring was initiated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Heavy use of </a:t>
            </a:r>
            <a:r>
              <a:rPr lang="en-US" sz="1800" dirty="0">
                <a:solidFill>
                  <a:schemeClr val="tx2"/>
                </a:solidFill>
                <a:hlinkClick r:id="rId3"/>
              </a:rPr>
              <a:t>RTCB@ercot.com</a:t>
            </a:r>
            <a:r>
              <a:rPr lang="en-US" sz="1800" dirty="0">
                <a:solidFill>
                  <a:schemeClr val="tx2"/>
                </a:solidFill>
              </a:rPr>
              <a:t> email -&gt; FAQ</a:t>
            </a:r>
          </a:p>
          <a:p>
            <a:pPr marL="0" indent="0">
              <a:buNone/>
            </a:pPr>
            <a:endParaRPr lang="en-US" sz="12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Quick walkthrough of this </a:t>
            </a:r>
            <a:r>
              <a:rPr lang="en-US" sz="2400" dirty="0">
                <a:hlinkClick r:id="rId4"/>
              </a:rPr>
              <a:t>week’s meeting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847A7-58C2-789D-0A96-8057855B15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4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AC130-C657-DFFA-36DA-25AA9C214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0FBD6-CBBD-8B19-7FCE-743E975C9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Transitioning into July/August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2DE7E-5BC8-EE34-8984-3E8DAF57C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562600"/>
          </a:xfrm>
        </p:spPr>
        <p:txBody>
          <a:bodyPr/>
          <a:lstStyle/>
          <a:p>
            <a:r>
              <a:rPr lang="en-US" sz="2400" u="sng" dirty="0">
                <a:solidFill>
                  <a:schemeClr val="tx2"/>
                </a:solidFill>
              </a:rPr>
              <a:t>Trials meeting every Monday 10-10:30am until December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Standalone calendar page each week with </a:t>
            </a:r>
            <a:r>
              <a:rPr lang="en-US" sz="2000" dirty="0" err="1">
                <a:solidFill>
                  <a:schemeClr val="tx2"/>
                </a:solidFill>
              </a:rPr>
              <a:t>WebEx</a:t>
            </a:r>
            <a:endParaRPr lang="en-US" sz="2000" dirty="0">
              <a:solidFill>
                <a:schemeClr val="tx2"/>
              </a:solidFill>
            </a:endParaRPr>
          </a:p>
          <a:p>
            <a:pPr lvl="2"/>
            <a:r>
              <a:rPr lang="en-US" sz="1800" dirty="0">
                <a:solidFill>
                  <a:schemeClr val="tx2"/>
                </a:solidFill>
                <a:hlinkClick r:id="rId2"/>
              </a:rPr>
              <a:t>RTCBTF Home Page </a:t>
            </a:r>
            <a:r>
              <a:rPr lang="en-US" sz="1800" dirty="0">
                <a:solidFill>
                  <a:schemeClr val="tx2"/>
                </a:solidFill>
              </a:rPr>
              <a:t>houses all market trials documentation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Averaging 150-175 participants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Weekly presentation walk-through with Q&amp;A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Heavy use of </a:t>
            </a:r>
            <a:r>
              <a:rPr lang="en-US" sz="1800" dirty="0">
                <a:solidFill>
                  <a:schemeClr val="tx2"/>
                </a:solidFill>
                <a:hlinkClick r:id="rId3"/>
              </a:rPr>
              <a:t>RTCB@ercot.com</a:t>
            </a:r>
            <a:r>
              <a:rPr lang="en-US" sz="1800" dirty="0">
                <a:solidFill>
                  <a:schemeClr val="tx2"/>
                </a:solidFill>
              </a:rPr>
              <a:t> email -&gt; FAQ</a:t>
            </a:r>
          </a:p>
          <a:p>
            <a:pPr marL="0" indent="0">
              <a:buNone/>
            </a:pPr>
            <a:endParaRPr lang="en-US" sz="12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Quick walkthrough of this </a:t>
            </a:r>
            <a:r>
              <a:rPr lang="en-US" sz="2400" dirty="0">
                <a:hlinkClick r:id="rId4"/>
              </a:rPr>
              <a:t>week’s meeting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BC2757-D0AA-DB16-E688-E86285B48D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014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Updates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257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Readiness engagement update: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Developed new folders on RTCBTF home page (done)</a:t>
            </a:r>
          </a:p>
          <a:p>
            <a:pPr lvl="2">
              <a:buFontTx/>
              <a:buChar char="-"/>
            </a:pPr>
            <a:r>
              <a:rPr lang="en-US" sz="1100" u="sng" dirty="0">
                <a:solidFill>
                  <a:schemeClr val="tx2"/>
                </a:solidFill>
              </a:rPr>
              <a:t>Market Trials folder</a:t>
            </a:r>
            <a:r>
              <a:rPr lang="en-US" sz="1100" dirty="0">
                <a:solidFill>
                  <a:schemeClr val="tx2"/>
                </a:solidFill>
              </a:rPr>
              <a:t>: Handbooks and supporting materials</a:t>
            </a:r>
          </a:p>
          <a:p>
            <a:pPr lvl="2">
              <a:buFontTx/>
              <a:buChar char="-"/>
            </a:pPr>
            <a:r>
              <a:rPr lang="en-US" sz="1100" u="sng" dirty="0">
                <a:solidFill>
                  <a:schemeClr val="tx2"/>
                </a:solidFill>
              </a:rPr>
              <a:t>Technical Support folder</a:t>
            </a:r>
            <a:r>
              <a:rPr lang="en-US" sz="1100" dirty="0">
                <a:solidFill>
                  <a:schemeClr val="tx2"/>
                </a:solidFill>
              </a:rPr>
              <a:t>: Key TWG technical materials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RTCB@ercot.com</a:t>
            </a:r>
            <a:r>
              <a:rPr lang="en-US" sz="1400" dirty="0">
                <a:solidFill>
                  <a:schemeClr val="tx2"/>
                </a:solidFill>
              </a:rPr>
              <a:t> mailbox for support of stakeholder implementation questions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Established FAQ document and posted on RTCBTF home page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Target to add more training videos in next 30 days (in process)</a:t>
            </a:r>
          </a:p>
          <a:p>
            <a:pPr lvl="2">
              <a:buFontTx/>
              <a:buChar char="-"/>
            </a:pPr>
            <a:r>
              <a:rPr lang="en-US" sz="1100" dirty="0">
                <a:solidFill>
                  <a:schemeClr val="tx2"/>
                </a:solidFill>
              </a:rPr>
              <a:t>Operations                  /      Load Resources     /      RTC Worksheet Solver Walkthrough</a:t>
            </a:r>
          </a:p>
          <a:p>
            <a:pPr lvl="2">
              <a:buFontTx/>
              <a:buChar char="-"/>
            </a:pPr>
            <a:r>
              <a:rPr lang="en-US" sz="1100" dirty="0">
                <a:solidFill>
                  <a:schemeClr val="tx2"/>
                </a:solidFill>
              </a:rPr>
              <a:t>Day-Ahead Market      /      Battery 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Following guidance from RTCBTF to engage DSWG separately (done 4/17/25)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chemeClr val="tx2"/>
                </a:solidFill>
              </a:rPr>
              <a:t>Outreach to Operator Training Seminar and Spring GCPA (complete next Wednesday)</a:t>
            </a:r>
          </a:p>
          <a:p>
            <a:pPr lvl="2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Closed-Loop LFC planning (critical for market feedback- workshop?) 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ERCOT evaluating approach to protocol waivers for LFC and Cutover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Internal work on Transition/Cutover Plan Handbook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Weekly Market Trials in flight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Next TWG meeting is June 26  (technical side of RTCBTF)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rgbClr val="C00000"/>
                </a:solidFill>
              </a:rPr>
              <a:t>Next 2 slides are key to upcoming access changes</a:t>
            </a:r>
          </a:p>
          <a:p>
            <a:pPr>
              <a:buFontTx/>
              <a:buChar char="-"/>
            </a:pPr>
            <a:endParaRPr lang="en-US" sz="1000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8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4DB268F-57EF-D5F3-4C06-FF1106E59A1E}"/>
              </a:ext>
            </a:extLst>
          </p:cNvPr>
          <p:cNvCxnSpPr>
            <a:cxnSpLocks/>
          </p:cNvCxnSpPr>
          <p:nvPr/>
        </p:nvCxnSpPr>
        <p:spPr>
          <a:xfrm>
            <a:off x="7828513" y="1130528"/>
            <a:ext cx="25868" cy="29740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712934A-26A9-BE81-294F-7959E8CC0F88}"/>
              </a:ext>
            </a:extLst>
          </p:cNvPr>
          <p:cNvCxnSpPr>
            <a:cxnSpLocks/>
          </p:cNvCxnSpPr>
          <p:nvPr/>
        </p:nvCxnSpPr>
        <p:spPr>
          <a:xfrm>
            <a:off x="5822442" y="1226820"/>
            <a:ext cx="4885" cy="174014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llout: Up Arrow 48">
            <a:extLst>
              <a:ext uri="{FF2B5EF4-FFF2-40B4-BE49-F238E27FC236}">
                <a16:creationId xmlns:a16="http://schemas.microsoft.com/office/drawing/2014/main" id="{C4CFD68A-8338-20FF-1D15-DA6E7E0B42DC}"/>
              </a:ext>
            </a:extLst>
          </p:cNvPr>
          <p:cNvSpPr/>
          <p:nvPr/>
        </p:nvSpPr>
        <p:spPr>
          <a:xfrm>
            <a:off x="7860496" y="3098440"/>
            <a:ext cx="1118477" cy="992570"/>
          </a:xfrm>
          <a:prstGeom prst="upArrow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allout: Up Arrow 45">
            <a:extLst>
              <a:ext uri="{FF2B5EF4-FFF2-40B4-BE49-F238E27FC236}">
                <a16:creationId xmlns:a16="http://schemas.microsoft.com/office/drawing/2014/main" id="{258F6389-5056-30A5-20DD-6E03B20A6426}"/>
              </a:ext>
            </a:extLst>
          </p:cNvPr>
          <p:cNvSpPr/>
          <p:nvPr/>
        </p:nvSpPr>
        <p:spPr>
          <a:xfrm>
            <a:off x="4139825" y="3098440"/>
            <a:ext cx="3688688" cy="992570"/>
          </a:xfrm>
          <a:prstGeom prst="upArrowCallou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allout: Up Arrow 44">
            <a:extLst>
              <a:ext uri="{FF2B5EF4-FFF2-40B4-BE49-F238E27FC236}">
                <a16:creationId xmlns:a16="http://schemas.microsoft.com/office/drawing/2014/main" id="{A8B296CF-89BF-A21C-30E4-3C25A415F79B}"/>
              </a:ext>
            </a:extLst>
          </p:cNvPr>
          <p:cNvSpPr/>
          <p:nvPr/>
        </p:nvSpPr>
        <p:spPr>
          <a:xfrm>
            <a:off x="1087260" y="3099348"/>
            <a:ext cx="3064045" cy="992570"/>
          </a:xfrm>
          <a:prstGeom prst="upArrow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C99DA3-0E15-3E33-06DE-669A0E837A28}"/>
              </a:ext>
            </a:extLst>
          </p:cNvPr>
          <p:cNvCxnSpPr>
            <a:cxnSpLocks/>
          </p:cNvCxnSpPr>
          <p:nvPr/>
        </p:nvCxnSpPr>
        <p:spPr>
          <a:xfrm flipH="1">
            <a:off x="4157581" y="1226820"/>
            <a:ext cx="6729" cy="22192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CFAA3BE-1DF0-B1BA-D3A8-151B1601CC6A}"/>
              </a:ext>
            </a:extLst>
          </p:cNvPr>
          <p:cNvCxnSpPr>
            <a:cxnSpLocks/>
          </p:cNvCxnSpPr>
          <p:nvPr/>
        </p:nvCxnSpPr>
        <p:spPr>
          <a:xfrm flipH="1">
            <a:off x="2592155" y="1226820"/>
            <a:ext cx="28969" cy="162639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ABA8E16-40F8-6DE7-3654-1F5652E27357}"/>
              </a:ext>
            </a:extLst>
          </p:cNvPr>
          <p:cNvCxnSpPr>
            <a:cxnSpLocks/>
          </p:cNvCxnSpPr>
          <p:nvPr/>
        </p:nvCxnSpPr>
        <p:spPr>
          <a:xfrm flipH="1">
            <a:off x="1087261" y="1226820"/>
            <a:ext cx="34798" cy="28487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RTC+B Market Submissions -</a:t>
            </a:r>
            <a:r>
              <a:rPr lang="en-US" sz="1600" dirty="0"/>
              <a:t> </a:t>
            </a:r>
            <a:r>
              <a:rPr lang="en-US" dirty="0"/>
              <a:t>Systems configurations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2618441" y="2125535"/>
            <a:ext cx="1561656" cy="914400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RTC QSE 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4164625" y="2125535"/>
            <a:ext cx="1657817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Open-loop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RTC SCED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822443" y="2126590"/>
            <a:ext cx="2006070" cy="910365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&amp; Periodic Closed-loop SCED/LFC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2619727" y="1556611"/>
            <a:ext cx="789194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3362585" y="1556611"/>
            <a:ext cx="81751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4151305" y="1556611"/>
            <a:ext cx="84511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4971533" y="1565280"/>
            <a:ext cx="796539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748506" y="1565280"/>
            <a:ext cx="7587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486711" y="1565280"/>
            <a:ext cx="603818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068495" y="1565280"/>
            <a:ext cx="717282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7785777" y="1565280"/>
            <a:ext cx="1091523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1062586" y="112320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03/2025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550642" y="1130528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05/2025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801810" y="1125970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09/2025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7867389" y="1087620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8063DA-CBE7-2F20-B567-C6BEDD268778}"/>
              </a:ext>
            </a:extLst>
          </p:cNvPr>
          <p:cNvSpPr/>
          <p:nvPr/>
        </p:nvSpPr>
        <p:spPr>
          <a:xfrm>
            <a:off x="1830924" y="1549285"/>
            <a:ext cx="78751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657172-2A8A-1133-136D-39B6F9AA4A3D}"/>
              </a:ext>
            </a:extLst>
          </p:cNvPr>
          <p:cNvSpPr/>
          <p:nvPr/>
        </p:nvSpPr>
        <p:spPr>
          <a:xfrm>
            <a:off x="1120708" y="1549285"/>
            <a:ext cx="779557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0A4BE0-7FC2-429B-C93E-DF976D694308}"/>
              </a:ext>
            </a:extLst>
          </p:cNvPr>
          <p:cNvSpPr/>
          <p:nvPr/>
        </p:nvSpPr>
        <p:spPr>
          <a:xfrm>
            <a:off x="219637" y="1549285"/>
            <a:ext cx="892831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21F118-260E-F037-9CFA-D81A17929FA6}"/>
              </a:ext>
            </a:extLst>
          </p:cNvPr>
          <p:cNvSpPr/>
          <p:nvPr/>
        </p:nvSpPr>
        <p:spPr>
          <a:xfrm>
            <a:off x="1120708" y="2125535"/>
            <a:ext cx="147765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Optional: RTC QSE/Vendor Developer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Submission Testing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2B9A18-6378-834C-6B94-1AE875932493}"/>
              </a:ext>
            </a:extLst>
          </p:cNvPr>
          <p:cNvSpPr txBox="1"/>
          <p:nvPr/>
        </p:nvSpPr>
        <p:spPr>
          <a:xfrm>
            <a:off x="4146554" y="1089298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07/2025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5AA021C-15FE-AF84-3DE5-A4D44D5E07E3}"/>
              </a:ext>
            </a:extLst>
          </p:cNvPr>
          <p:cNvSpPr/>
          <p:nvPr/>
        </p:nvSpPr>
        <p:spPr>
          <a:xfrm>
            <a:off x="788864" y="3320558"/>
            <a:ext cx="361679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Certificate</a:t>
            </a:r>
            <a:r>
              <a:rPr lang="en-US" sz="1100" dirty="0">
                <a:solidFill>
                  <a:schemeClr val="tx1"/>
                </a:solidFill>
              </a:rPr>
              <a:t>: Current MOTE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Env</a:t>
            </a:r>
            <a:r>
              <a:rPr lang="en-US" sz="1100" dirty="0">
                <a:solidFill>
                  <a:schemeClr val="tx1"/>
                </a:solidFill>
              </a:rPr>
              <a:t>: ERCOT RTC Market Trial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URL</a:t>
            </a:r>
            <a:r>
              <a:rPr lang="en-US" sz="1100" dirty="0">
                <a:solidFill>
                  <a:schemeClr val="tx1"/>
                </a:solidFill>
              </a:rPr>
              <a:t>: RTC MIS MOTE URL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3E1150-A6CE-E8EF-27D9-A13A443730CF}"/>
              </a:ext>
            </a:extLst>
          </p:cNvPr>
          <p:cNvSpPr/>
          <p:nvPr/>
        </p:nvSpPr>
        <p:spPr>
          <a:xfrm>
            <a:off x="3571372" y="3320558"/>
            <a:ext cx="439638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Certificate</a:t>
            </a:r>
            <a:r>
              <a:rPr lang="en-US" sz="1100" dirty="0">
                <a:solidFill>
                  <a:schemeClr val="tx1"/>
                </a:solidFill>
              </a:rPr>
              <a:t>: Current Production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Env</a:t>
            </a:r>
            <a:r>
              <a:rPr lang="en-US" sz="1100" dirty="0">
                <a:solidFill>
                  <a:schemeClr val="tx1"/>
                </a:solidFill>
              </a:rPr>
              <a:t>: ERCOT RTC Market Trial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URL</a:t>
            </a:r>
            <a:r>
              <a:rPr lang="en-US" sz="1100" dirty="0">
                <a:solidFill>
                  <a:schemeClr val="tx1"/>
                </a:solidFill>
              </a:rPr>
              <a:t>: RTC MIS Market Trial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646BEF0-EAEE-C3E7-2D0D-8118E0E63277}"/>
              </a:ext>
            </a:extLst>
          </p:cNvPr>
          <p:cNvSpPr/>
          <p:nvPr/>
        </p:nvSpPr>
        <p:spPr>
          <a:xfrm>
            <a:off x="7805168" y="3320558"/>
            <a:ext cx="1167301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Cert</a:t>
            </a:r>
            <a:r>
              <a:rPr lang="en-US" sz="1050" dirty="0">
                <a:solidFill>
                  <a:schemeClr val="tx1"/>
                </a:solidFill>
              </a:rPr>
              <a:t>: Production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Env</a:t>
            </a:r>
            <a:r>
              <a:rPr lang="en-US" sz="1050" dirty="0">
                <a:solidFill>
                  <a:schemeClr val="tx1"/>
                </a:solidFill>
              </a:rPr>
              <a:t>: Prod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URL</a:t>
            </a:r>
            <a:r>
              <a:rPr lang="en-US" sz="1050" dirty="0">
                <a:solidFill>
                  <a:schemeClr val="tx1"/>
                </a:solidFill>
              </a:rPr>
              <a:t>: MIS Prod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111D675-D684-D8CB-2FC9-424D6C033CC7}"/>
              </a:ext>
            </a:extLst>
          </p:cNvPr>
          <p:cNvSpPr txBox="1"/>
          <p:nvPr/>
        </p:nvSpPr>
        <p:spPr>
          <a:xfrm>
            <a:off x="395202" y="4350754"/>
            <a:ext cx="82419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QSE/Vendor developer can use MOTE certificates &amp; RTC MIS MOTE API URL to test the submissions until end of submission testing phase (end of June) as needed. </a:t>
            </a:r>
            <a:r>
              <a:rPr lang="en-US" sz="1200" i="1" dirty="0"/>
              <a:t>At the start of the Open Loop testing, RTC MOTE MIS URLs will be disabled.</a:t>
            </a:r>
          </a:p>
          <a:p>
            <a:r>
              <a:rPr lang="en-US" sz="1200" b="1" u="sng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URL links:</a:t>
            </a:r>
            <a:r>
              <a:rPr lang="en-US" sz="1200" b="1" dirty="0"/>
              <a:t> </a:t>
            </a:r>
            <a:r>
              <a:rPr lang="en-US" sz="1200" dirty="0"/>
              <a:t>RTC MOTE and Market Trial URL links to be used for MMSUI, OSUI and API submissions. Actual links are provided in next slide.</a:t>
            </a:r>
          </a:p>
          <a:p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For notifications/responses to MPs from RTC Market Trials environment, MP will need to provide the listener URL to ERCOT</a:t>
            </a:r>
          </a:p>
        </p:txBody>
      </p:sp>
    </p:spTree>
    <p:extLst>
      <p:ext uri="{BB962C8B-B14F-4D97-AF65-F5344CB8AC3E}">
        <p14:creationId xmlns:p14="http://schemas.microsoft.com/office/powerpoint/2010/main" val="418804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DD551-A04F-2165-E81D-E0D8C267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RTC+B Market Submissions -</a:t>
            </a:r>
            <a:r>
              <a:rPr lang="en-US" sz="2000" dirty="0"/>
              <a:t> </a:t>
            </a:r>
            <a:r>
              <a:rPr lang="en-US" dirty="0"/>
              <a:t>Systems configurations</a:t>
            </a:r>
            <a:br>
              <a:rPr lang="en-US" dirty="0"/>
            </a:br>
            <a:r>
              <a:rPr lang="en-US" sz="2000" dirty="0"/>
              <a:t>(Updated with URLs)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3A2A5-7F17-7263-7E2B-1CDEC7071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3B2D2FC-6B82-231F-FD22-37E96BBFA599}"/>
              </a:ext>
            </a:extLst>
          </p:cNvPr>
          <p:cNvSpPr txBox="1">
            <a:spLocks/>
          </p:cNvSpPr>
          <p:nvPr/>
        </p:nvSpPr>
        <p:spPr>
          <a:xfrm>
            <a:off x="-85060" y="764406"/>
            <a:ext cx="8534400" cy="854015"/>
          </a:xfrm>
          <a:prstGeom prst="rect">
            <a:avLst/>
          </a:prstGeom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RTC+B Market Trials and Go-live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213A883-B02D-CB28-F0A7-64F42809F0BB}"/>
              </a:ext>
            </a:extLst>
          </p:cNvPr>
          <p:cNvGraphicFramePr>
            <a:graphicFrameLocks noGrp="1"/>
          </p:cNvGraphicFramePr>
          <p:nvPr/>
        </p:nvGraphicFramePr>
        <p:xfrm>
          <a:off x="182033" y="1477823"/>
          <a:ext cx="8657167" cy="39471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41785">
                  <a:extLst>
                    <a:ext uri="{9D8B030D-6E8A-4147-A177-3AD203B41FA5}">
                      <a16:colId xmlns:a16="http://schemas.microsoft.com/office/drawing/2014/main" val="1201586897"/>
                    </a:ext>
                  </a:extLst>
                </a:gridCol>
                <a:gridCol w="1003927">
                  <a:extLst>
                    <a:ext uri="{9D8B030D-6E8A-4147-A177-3AD203B41FA5}">
                      <a16:colId xmlns:a16="http://schemas.microsoft.com/office/drawing/2014/main" val="4091205400"/>
                    </a:ext>
                  </a:extLst>
                </a:gridCol>
                <a:gridCol w="3224470">
                  <a:extLst>
                    <a:ext uri="{9D8B030D-6E8A-4147-A177-3AD203B41FA5}">
                      <a16:colId xmlns:a16="http://schemas.microsoft.com/office/drawing/2014/main" val="2932045821"/>
                    </a:ext>
                  </a:extLst>
                </a:gridCol>
                <a:gridCol w="3086985">
                  <a:extLst>
                    <a:ext uri="{9D8B030D-6E8A-4147-A177-3AD203B41FA5}">
                      <a16:colId xmlns:a16="http://schemas.microsoft.com/office/drawing/2014/main" val="2830311425"/>
                    </a:ext>
                  </a:extLst>
                </a:gridCol>
              </a:tblGrid>
              <a:tr h="3187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RTC Phase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Digital Certificate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MMSUI / OSUI URL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API / WAN URL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590528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Vendor/QSE Submissions Testing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MOTE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RTC MOTE MIS URLs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https://testmarkettrials.ercot.com/mmsui/mmsui/displayTradesLanding.action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https://testmarkettrials.ercot.com/osrui/osrui/Summary.action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RTC MOTE API/WAN URL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https://testmarkettrialsapi.ercot.com/NodalAPI/EWS/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https://testmarkettrialsapi.wan.ercot.com/NodalAPI/EWS/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878641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Open Loop and Closed Loop Testing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Production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RTC Market Trial URL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https://markettrials.ercot.com/mmsui/mmsui/displayTradesLanding.action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https://markettrials.ercot.com/osrui/osrui/Summary.action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RTC Market Trial API/WAN URL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https://markettrialsapi.ercot.com/NodalAPI/EWS/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100" u="none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https://markettrialsapi.wan.ercot.com/NodalAPI/EWS/</a:t>
                      </a:r>
                      <a:endParaRPr lang="en-US" sz="1100" u="none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966834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From RTC Go-live onwards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Production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</a:rPr>
                        <a:t>Current Prod MIS URL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1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mis.ercot.com/</a:t>
                      </a:r>
                      <a:r>
                        <a:rPr lang="en-US" sz="11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mmsui</a:t>
                      </a:r>
                      <a:br>
                        <a:rPr lang="en-US" sz="11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u="sng" strike="noStrike" kern="1200" dirty="0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mis.ercot.com/</a:t>
                      </a:r>
                      <a:r>
                        <a:rPr lang="en-US" sz="1100" u="sng" strike="noStrike" kern="1200" dirty="0" err="1">
                          <a:solidFill>
                            <a:schemeClr val="accent4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osui</a:t>
                      </a:r>
                      <a:endParaRPr lang="en-US" sz="1100" u="sng" strike="noStrike" kern="1200" dirty="0">
                        <a:solidFill>
                          <a:schemeClr val="accent4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New Production API/WAN URL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221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961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Focus for remainder of RTCBTF today: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66800"/>
            <a:ext cx="8648700" cy="4900367"/>
          </a:xfrm>
        </p:spPr>
        <p:txBody>
          <a:bodyPr/>
          <a:lstStyle/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3. NPRR1290 updates and discussion  (D. Maggio)</a:t>
            </a:r>
          </a:p>
          <a:p>
            <a:r>
              <a:rPr lang="en-US" sz="1700" dirty="0">
                <a:solidFill>
                  <a:schemeClr val="tx2"/>
                </a:solidFill>
              </a:rPr>
              <a:t>Potential ERCOT modifications/additions</a:t>
            </a:r>
          </a:p>
          <a:p>
            <a:r>
              <a:rPr lang="en-US" sz="1700" dirty="0">
                <a:solidFill>
                  <a:schemeClr val="tx2"/>
                </a:solidFill>
              </a:rPr>
              <a:t>HEN presentation on System Lambda capping </a:t>
            </a:r>
          </a:p>
          <a:p>
            <a:pPr marL="0" indent="0">
              <a:buNone/>
            </a:pPr>
            <a:endParaRPr lang="en-US" sz="17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4. Energy Storage Update  (no discussion planned at this meeting)</a:t>
            </a:r>
          </a:p>
          <a:p>
            <a:r>
              <a:rPr lang="en-US" sz="1700" dirty="0">
                <a:solidFill>
                  <a:schemeClr val="tx2"/>
                </a:solidFill>
              </a:rPr>
              <a:t>NPRR1282/NOGRR277 (at Board June 24)</a:t>
            </a:r>
          </a:p>
          <a:p>
            <a:r>
              <a:rPr lang="en-US" sz="1700" dirty="0">
                <a:solidFill>
                  <a:schemeClr val="tx2"/>
                </a:solidFill>
              </a:rPr>
              <a:t>Discussion of AS Deployment Factors (July RTCBTF)</a:t>
            </a:r>
          </a:p>
          <a:p>
            <a:endParaRPr lang="en-US" sz="17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 5. Market Readiness </a:t>
            </a:r>
          </a:p>
          <a:p>
            <a:r>
              <a:rPr lang="en-US" sz="1700" dirty="0">
                <a:solidFill>
                  <a:srgbClr val="C00000"/>
                </a:solidFill>
              </a:rPr>
              <a:t>Edits to Handbook 4- QSE Telemetry Tests </a:t>
            </a:r>
          </a:p>
          <a:p>
            <a:r>
              <a:rPr lang="en-US" sz="1700" dirty="0">
                <a:solidFill>
                  <a:schemeClr val="tx2"/>
                </a:solidFill>
              </a:rPr>
              <a:t>Review Handbook 5- Closed-Loop LFC Test - Round 3 review  (M. Mereness)</a:t>
            </a:r>
          </a:p>
          <a:p>
            <a:r>
              <a:rPr lang="en-US" sz="1700" dirty="0">
                <a:solidFill>
                  <a:schemeClr val="tx2"/>
                </a:solidFill>
              </a:rPr>
              <a:t>Review Handbook 6- Day-Ahead Market Tests - Round 3 review (A. Moreno)    </a:t>
            </a:r>
          </a:p>
          <a:p>
            <a:r>
              <a:rPr lang="en-US" sz="1700" dirty="0">
                <a:solidFill>
                  <a:schemeClr val="tx2"/>
                </a:solidFill>
              </a:rPr>
              <a:t>Initial Transition Plan (July RTCBTF)</a:t>
            </a:r>
          </a:p>
          <a:p>
            <a:r>
              <a:rPr lang="en-US" sz="1700" dirty="0">
                <a:solidFill>
                  <a:schemeClr val="tx2"/>
                </a:solidFill>
              </a:rPr>
              <a:t>Initial subset of Operating Procedures changes (</a:t>
            </a:r>
            <a:r>
              <a:rPr lang="en-US" sz="1700" dirty="0">
                <a:solidFill>
                  <a:srgbClr val="C00000"/>
                </a:solidFill>
              </a:rPr>
              <a:t>Aug</a:t>
            </a:r>
            <a:r>
              <a:rPr lang="en-US" sz="1700" dirty="0">
                <a:solidFill>
                  <a:schemeClr val="tx2"/>
                </a:solidFill>
              </a:rPr>
              <a:t> RTCBTF)</a:t>
            </a:r>
          </a:p>
        </p:txBody>
      </p:sp>
    </p:spTree>
    <p:extLst>
      <p:ext uri="{BB962C8B-B14F-4D97-AF65-F5344CB8AC3E}">
        <p14:creationId xmlns:p14="http://schemas.microsoft.com/office/powerpoint/2010/main" val="68062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Discussion today:</a:t>
            </a:r>
          </a:p>
          <a:p>
            <a:pPr lvl="1">
              <a:buFontTx/>
              <a:buChar char="-"/>
            </a:pPr>
            <a:r>
              <a:rPr lang="en-US" sz="1600" dirty="0"/>
              <a:t>Update on RTCBTF Issues List</a:t>
            </a:r>
          </a:p>
          <a:p>
            <a:pPr lvl="1">
              <a:buFontTx/>
              <a:buChar char="-"/>
            </a:pPr>
            <a:r>
              <a:rPr lang="en-US" sz="1600" dirty="0"/>
              <a:t>Update on NPRRs</a:t>
            </a:r>
          </a:p>
          <a:p>
            <a:pPr lvl="1">
              <a:buFontTx/>
              <a:buChar char="-"/>
            </a:pPr>
            <a:r>
              <a:rPr lang="en-US" sz="1600" dirty="0"/>
              <a:t>Market Trials Update </a:t>
            </a:r>
          </a:p>
          <a:p>
            <a:pPr lvl="1">
              <a:buFontTx/>
              <a:buChar char="-"/>
            </a:pPr>
            <a:r>
              <a:rPr lang="en-US" sz="1600" dirty="0"/>
              <a:t>Rest of Today’s Agenda</a:t>
            </a: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9D288E-6415-8D43-81C5-97D4FBFDF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27B40B-9021-B9D8-BDFF-4F4AD38ED0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54380"/>
            <a:ext cx="8839200" cy="46940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FA0F74-D70A-9BE5-2983-B29DB63DE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3D358A0-40FB-C32B-07BD-E13D4EBE1156}"/>
              </a:ext>
            </a:extLst>
          </p:cNvPr>
          <p:cNvSpPr txBox="1">
            <a:spLocks/>
          </p:cNvSpPr>
          <p:nvPr/>
        </p:nvSpPr>
        <p:spPr>
          <a:xfrm>
            <a:off x="226760" y="768337"/>
            <a:ext cx="8763000" cy="5709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u="sng" dirty="0">
                <a:solidFill>
                  <a:schemeClr val="tx2"/>
                </a:solidFill>
              </a:rPr>
              <a:t>Revisions</a:t>
            </a:r>
            <a:r>
              <a:rPr lang="en-US" sz="1600" dirty="0">
                <a:solidFill>
                  <a:schemeClr val="tx2"/>
                </a:solidFill>
              </a:rPr>
              <a:t>- NPRR1282/NOGRR277 (June) and final Clean-Up NPRR1290 (September)</a:t>
            </a:r>
          </a:p>
          <a:p>
            <a:r>
              <a:rPr lang="en-US" sz="1600" u="sng" dirty="0">
                <a:solidFill>
                  <a:schemeClr val="tx2"/>
                </a:solidFill>
              </a:rPr>
              <a:t>Implementation </a:t>
            </a:r>
            <a:r>
              <a:rPr lang="en-US" sz="1600" dirty="0">
                <a:solidFill>
                  <a:schemeClr val="tx2"/>
                </a:solidFill>
              </a:rPr>
              <a:t>- Completing handbooks and initiating transition plan details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B8295989-A1CC-1E35-FF99-5C82FD72D2E2}"/>
              </a:ext>
            </a:extLst>
          </p:cNvPr>
          <p:cNvSpPr/>
          <p:nvPr/>
        </p:nvSpPr>
        <p:spPr>
          <a:xfrm>
            <a:off x="6934200" y="1371600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C2EB01-ACB2-EF6A-E328-97509AD98498}"/>
              </a:ext>
            </a:extLst>
          </p:cNvPr>
          <p:cNvSpPr/>
          <p:nvPr/>
        </p:nvSpPr>
        <p:spPr>
          <a:xfrm>
            <a:off x="113696" y="2244629"/>
            <a:ext cx="8521288" cy="33311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78BA03-0FE8-0743-58C1-BAA403160ED0}"/>
              </a:ext>
            </a:extLst>
          </p:cNvPr>
          <p:cNvSpPr/>
          <p:nvPr/>
        </p:nvSpPr>
        <p:spPr>
          <a:xfrm>
            <a:off x="6517900" y="2836132"/>
            <a:ext cx="2512404" cy="2116868"/>
          </a:xfrm>
          <a:prstGeom prst="rect">
            <a:avLst/>
          </a:prstGeom>
          <a:solidFill>
            <a:schemeClr val="tx1">
              <a:lumMod val="25000"/>
              <a:lumOff val="75000"/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06C092-A88D-BB68-42DD-477CCEEA2D3D}"/>
              </a:ext>
            </a:extLst>
          </p:cNvPr>
          <p:cNvSpPr/>
          <p:nvPr/>
        </p:nvSpPr>
        <p:spPr>
          <a:xfrm>
            <a:off x="100530" y="5113230"/>
            <a:ext cx="8891070" cy="11215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5849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Timeline of NPRRs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334000"/>
          </a:xfrm>
        </p:spPr>
        <p:txBody>
          <a:bodyPr/>
          <a:lstStyle/>
          <a:p>
            <a:pPr>
              <a:defRPr/>
            </a:pPr>
            <a:r>
              <a:rPr lang="en-US" sz="1800" dirty="0">
                <a:solidFill>
                  <a:srgbClr val="00B050"/>
                </a:solidFill>
              </a:rPr>
              <a:t>NPRRs set for PUCT May 15 Open Meeting (PUCT approved)</a:t>
            </a:r>
          </a:p>
          <a:p>
            <a:pPr lvl="1">
              <a:defRPr/>
            </a:pPr>
            <a:r>
              <a:rPr lang="en-US" sz="1400" dirty="0">
                <a:solidFill>
                  <a:srgbClr val="00B050"/>
                </a:solidFill>
              </a:rPr>
              <a:t>NPRR1268 for ASDC Modifications (IMM sponsor)</a:t>
            </a:r>
          </a:p>
          <a:p>
            <a:pPr lvl="1">
              <a:defRPr/>
            </a:pPr>
            <a:r>
              <a:rPr lang="en-US" sz="1400" dirty="0">
                <a:solidFill>
                  <a:srgbClr val="00B050"/>
                </a:solidFill>
                <a:latin typeface="Arial"/>
              </a:rPr>
              <a:t>NPRR1269 for 3 Parameter/Policy Changes (ERCOT sponsor)</a:t>
            </a:r>
          </a:p>
          <a:p>
            <a:pPr lvl="1"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NPRR1270 for AS Qualification details (ERCOT sponsor)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0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 Duration / State of Charge (NPRR1282 / NOGRR277)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At Board next week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Final Clarifying NPRR1290 –Target Sep Board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Review today from Dave and discussion of Shams proposal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There will be an accompanying NOGRR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Remaining Stakeholder path to Board Meetings before Go-Live: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PRS May 14 &gt; TAC May 28 &gt; Board June 24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PRS Aug 13 &gt; TAC Aug 28 &gt; Board Sep 23 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3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0EC0AD-B427-538B-996C-E49914B94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1A379-8995-F633-596E-3D8224F71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Scope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32E16709-A97F-14BC-2BF7-90BE53C94D06}"/>
              </a:ext>
            </a:extLst>
          </p:cNvPr>
          <p:cNvSpPr/>
          <p:nvPr/>
        </p:nvSpPr>
        <p:spPr>
          <a:xfrm>
            <a:off x="2365650" y="2807838"/>
            <a:ext cx="533400" cy="105968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D25DE5-CFFF-C29B-C10B-9C5F8601503D}"/>
              </a:ext>
            </a:extLst>
          </p:cNvPr>
          <p:cNvSpPr txBox="1"/>
          <p:nvPr/>
        </p:nvSpPr>
        <p:spPr>
          <a:xfrm>
            <a:off x="936171" y="3036522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Final 2025 Refinements for Go-Live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A2543C6D-124D-EEA4-B6E5-38131229F100}"/>
              </a:ext>
            </a:extLst>
          </p:cNvPr>
          <p:cNvSpPr/>
          <p:nvPr/>
        </p:nvSpPr>
        <p:spPr>
          <a:xfrm>
            <a:off x="2469167" y="3867520"/>
            <a:ext cx="389791" cy="214563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6C3F37-7980-3242-A947-9D8736B9CA16}"/>
              </a:ext>
            </a:extLst>
          </p:cNvPr>
          <p:cNvSpPr txBox="1"/>
          <p:nvPr/>
        </p:nvSpPr>
        <p:spPr>
          <a:xfrm>
            <a:off x="914400" y="4401730"/>
            <a:ext cx="144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Related NPRRs </a:t>
            </a:r>
          </a:p>
          <a:p>
            <a:pPr algn="ctr"/>
            <a:r>
              <a:rPr lang="en-US" sz="1600" dirty="0">
                <a:solidFill>
                  <a:schemeClr val="tx2"/>
                </a:solidFill>
              </a:rPr>
              <a:t>within Program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2EAB406-B06E-9BAE-A830-34F0F8A01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729" y="152400"/>
            <a:ext cx="6188817" cy="586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524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408757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461412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297343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477933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477933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135775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135775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135775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204065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128966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132534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1926257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202311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307257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276746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337788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486953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072551" y="3590208"/>
            <a:ext cx="3030533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Prod EMS model.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286863-989D-8381-FF30-8ADF3D5C37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C03D9-F864-DCF3-137A-E3336CE3F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BF7DFD0-37D3-436C-FA19-3D1CD997E663}"/>
              </a:ext>
            </a:extLst>
          </p:cNvPr>
          <p:cNvGrpSpPr/>
          <p:nvPr/>
        </p:nvGrpSpPr>
        <p:grpSpPr>
          <a:xfrm>
            <a:off x="304800" y="228600"/>
            <a:ext cx="5562600" cy="3015792"/>
            <a:chOff x="381000" y="304800"/>
            <a:chExt cx="5562600" cy="30157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06E7453-92F5-8E30-E971-2432BCFD8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304800"/>
              <a:ext cx="5562600" cy="301579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79AFB2B-F3E1-FEA5-CAF9-478572487F99}"/>
                </a:ext>
              </a:extLst>
            </p:cNvPr>
            <p:cNvSpPr/>
            <p:nvPr/>
          </p:nvSpPr>
          <p:spPr>
            <a:xfrm>
              <a:off x="533400" y="2863392"/>
              <a:ext cx="2438400" cy="413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81B70D0-0B9F-0825-86C3-4AA5061C256D}"/>
              </a:ext>
            </a:extLst>
          </p:cNvPr>
          <p:cNvSpPr txBox="1"/>
          <p:nvPr/>
        </p:nvSpPr>
        <p:spPr>
          <a:xfrm>
            <a:off x="1703717" y="3881735"/>
            <a:ext cx="6553200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will test their market submissions for defined subset transactions that are new or modified by RTC+B.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is for 95% of QSEs to demonstrate successful submissions and have mitigation plans in place for remaining 5% to address in next trial phase.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CD4EDD27-788B-6D31-EE9E-B93826869133}"/>
              </a:ext>
            </a:extLst>
          </p:cNvPr>
          <p:cNvSpPr/>
          <p:nvPr/>
        </p:nvSpPr>
        <p:spPr>
          <a:xfrm rot="5400000">
            <a:off x="10261" y="3439261"/>
            <a:ext cx="2875077" cy="1219200"/>
          </a:xfrm>
          <a:prstGeom prst="bent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280E42-4C1F-D354-1EC2-5E8A66F565C1}"/>
              </a:ext>
            </a:extLst>
          </p:cNvPr>
          <p:cNvSpPr txBox="1"/>
          <p:nvPr/>
        </p:nvSpPr>
        <p:spPr>
          <a:xfrm>
            <a:off x="2106283" y="4927937"/>
            <a:ext cx="6553200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will add telemetry points for Energy Management System (EMS) system interface with ERCOT (such as Updated Desired Set Points (UDSP), New Ramp Rates, and ESR Telemetry)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is for 98% of QSEs to demonstrate successful telemetry additions, and mitigation plans in place for remaining 2% to address in next trial phase.  (Note 3-week lag in telemetry migrating through network model validation and into trials environment).</a:t>
            </a:r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C755A88C-CCE8-3199-35C2-2403C8064DE4}"/>
              </a:ext>
            </a:extLst>
          </p:cNvPr>
          <p:cNvSpPr/>
          <p:nvPr/>
        </p:nvSpPr>
        <p:spPr>
          <a:xfrm rot="5400000">
            <a:off x="238861" y="2905861"/>
            <a:ext cx="1732078" cy="1143000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B92791-1CA2-25B5-7A43-442D4AD7F949}"/>
              </a:ext>
            </a:extLst>
          </p:cNvPr>
          <p:cNvSpPr txBox="1"/>
          <p:nvPr/>
        </p:nvSpPr>
        <p:spPr>
          <a:xfrm>
            <a:off x="1600200" y="3239898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May &amp; June:</a:t>
            </a:r>
          </a:p>
          <a:p>
            <a:r>
              <a:rPr lang="en-US" dirty="0">
                <a:solidFill>
                  <a:schemeClr val="tx2"/>
                </a:solidFill>
              </a:rPr>
              <a:t>Establishing Connectivity </a:t>
            </a:r>
          </a:p>
        </p:txBody>
      </p:sp>
    </p:spTree>
    <p:extLst>
      <p:ext uri="{BB962C8B-B14F-4D97-AF65-F5344CB8AC3E}">
        <p14:creationId xmlns:p14="http://schemas.microsoft.com/office/powerpoint/2010/main" val="1071322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363B33-6011-A57B-111C-FE335CCE9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4C52F-76D0-E747-44AE-A1B931470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2C4EC33-3E4E-F271-255C-D3EFDE5D9967}"/>
              </a:ext>
            </a:extLst>
          </p:cNvPr>
          <p:cNvGrpSpPr/>
          <p:nvPr/>
        </p:nvGrpSpPr>
        <p:grpSpPr>
          <a:xfrm>
            <a:off x="304800" y="228600"/>
            <a:ext cx="5562600" cy="3015792"/>
            <a:chOff x="381000" y="304800"/>
            <a:chExt cx="5562600" cy="30157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BD893AF-CA67-DC59-6FC9-32A7B3D9BF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304800"/>
              <a:ext cx="5562600" cy="301579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6386F13-8922-826C-47E8-ED7B6CCB0355}"/>
                </a:ext>
              </a:extLst>
            </p:cNvPr>
            <p:cNvSpPr/>
            <p:nvPr/>
          </p:nvSpPr>
          <p:spPr>
            <a:xfrm>
              <a:off x="533400" y="2863392"/>
              <a:ext cx="2438400" cy="413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0A990D3-D309-AD28-8F25-DC9F5BFFA396}"/>
              </a:ext>
            </a:extLst>
          </p:cNvPr>
          <p:cNvSpPr txBox="1"/>
          <p:nvPr/>
        </p:nvSpPr>
        <p:spPr>
          <a:xfrm>
            <a:off x="3102634" y="4122003"/>
            <a:ext cx="5965166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will support “parallel production” 2days/week by entering $bids/offers for non-binding RTC energy and A/S awards and dispatch (Open-loop test)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for 100% of QSEs to demonstrate successful submissions and telemetry reflective of production, and mitigation plans in place for any outliers. 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B73F768D-6365-FCDD-AD90-AD4FBC33735B}"/>
              </a:ext>
            </a:extLst>
          </p:cNvPr>
          <p:cNvSpPr/>
          <p:nvPr/>
        </p:nvSpPr>
        <p:spPr>
          <a:xfrm rot="5400000">
            <a:off x="1142478" y="3705964"/>
            <a:ext cx="3408478" cy="1219200"/>
          </a:xfrm>
          <a:prstGeom prst="bent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9E8400-98AD-E697-5E3C-774A8910C4C5}"/>
              </a:ext>
            </a:extLst>
          </p:cNvPr>
          <p:cNvSpPr txBox="1"/>
          <p:nvPr/>
        </p:nvSpPr>
        <p:spPr>
          <a:xfrm>
            <a:off x="3456318" y="5188803"/>
            <a:ext cx="5611482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Coordination of individual QSE tests on subset of resources to ensure resources can follow new UDSP telemetry point from ERCOT.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is for 98% of QSEs to successfully demonstrate, and mitigation plans in place for remaining 2% to address in next trial phase.</a:t>
            </a:r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81BB4FFB-50B5-A2BC-F789-D79A4D708F54}"/>
              </a:ext>
            </a:extLst>
          </p:cNvPr>
          <p:cNvSpPr/>
          <p:nvPr/>
        </p:nvSpPr>
        <p:spPr>
          <a:xfrm rot="5400000">
            <a:off x="1409178" y="3134461"/>
            <a:ext cx="2189278" cy="1143000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CF4DF9-B105-9945-74F6-FEBA6054D5EC}"/>
              </a:ext>
            </a:extLst>
          </p:cNvPr>
          <p:cNvSpPr txBox="1"/>
          <p:nvPr/>
        </p:nvSpPr>
        <p:spPr>
          <a:xfrm>
            <a:off x="2999117" y="3191470"/>
            <a:ext cx="58400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July &amp; August:</a:t>
            </a:r>
          </a:p>
          <a:p>
            <a:r>
              <a:rPr lang="en-US" dirty="0">
                <a:solidFill>
                  <a:schemeClr val="tx2"/>
                </a:solidFill>
              </a:rPr>
              <a:t>Initial Real-Time Market execution and verify QSE ability to follow ERCOT frequency signals</a:t>
            </a:r>
          </a:p>
        </p:txBody>
      </p:sp>
    </p:spTree>
    <p:extLst>
      <p:ext uri="{BB962C8B-B14F-4D97-AF65-F5344CB8AC3E}">
        <p14:creationId xmlns:p14="http://schemas.microsoft.com/office/powerpoint/2010/main" val="3128828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89B765-C74B-6EA6-9040-9D810B76E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58BCAC2-808D-9186-2868-7D125A9F302D}"/>
              </a:ext>
            </a:extLst>
          </p:cNvPr>
          <p:cNvSpPr txBox="1"/>
          <p:nvPr/>
        </p:nvSpPr>
        <p:spPr>
          <a:xfrm>
            <a:off x="40260" y="3429000"/>
            <a:ext cx="2871162" cy="26776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Voluntary Day-Ahead Market for all QSEs will be conducted at least 2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can test their market submissions for Day-Ahead AS Self-Arrangement, AS Only Offers, Trades and normal submissions.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DAM participation is strongly encouraged but not required in Readiness metrics since RTC procures AS in Real-Time.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Participation includes much broader QSE population (marketers and load-only QSEs).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671FE-D8A2-DE47-7459-81936B0B0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A5784A8-168F-E8CF-B5BA-7525EA2FC6AB}"/>
              </a:ext>
            </a:extLst>
          </p:cNvPr>
          <p:cNvGrpSpPr/>
          <p:nvPr/>
        </p:nvGrpSpPr>
        <p:grpSpPr>
          <a:xfrm>
            <a:off x="304800" y="228600"/>
            <a:ext cx="5562600" cy="3015792"/>
            <a:chOff x="381000" y="304800"/>
            <a:chExt cx="5562600" cy="30157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5C307B8-04D5-7BDC-23A6-801CBF677A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304800"/>
              <a:ext cx="5562600" cy="301579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349951C-1D57-69B9-AFF1-6A8F5E013AA1}"/>
                </a:ext>
              </a:extLst>
            </p:cNvPr>
            <p:cNvSpPr/>
            <p:nvPr/>
          </p:nvSpPr>
          <p:spPr>
            <a:xfrm>
              <a:off x="533400" y="2863392"/>
              <a:ext cx="2438400" cy="413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41D70217-D294-981E-D2F4-40DD0E9B51F1}"/>
              </a:ext>
            </a:extLst>
          </p:cNvPr>
          <p:cNvSpPr txBox="1"/>
          <p:nvPr/>
        </p:nvSpPr>
        <p:spPr>
          <a:xfrm>
            <a:off x="4876800" y="3462278"/>
            <a:ext cx="3942354" cy="230832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ERCOT and QSEs will conduct </a:t>
            </a:r>
            <a:r>
              <a:rPr lang="en-US" sz="1200" b="1" u="sng" dirty="0">
                <a:solidFill>
                  <a:schemeClr val="tx2"/>
                </a:solidFill>
              </a:rPr>
              <a:t>live-production tests</a:t>
            </a:r>
            <a:r>
              <a:rPr lang="en-US" sz="1200" dirty="0">
                <a:solidFill>
                  <a:schemeClr val="tx2"/>
                </a:solidFill>
              </a:rPr>
              <a:t> of RTC-SCED and Load Frequency Control (LFC) prior to go-live.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RTC-SCED and frequency control dispatch during the tests will be binding to manage the reliable operations of the grid for2-4 hours.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ERCOT will coordinate with QSEs on how to submit RTC offers and telemetry for Energy and AS for the two systems (current and RTC system).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ERCOT will provide a summary of the test and use analysis and engineering judgement to assess if the test was successful in controlling frequency.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C6A9E558-5B24-8693-B399-2F7C234AD037}"/>
              </a:ext>
            </a:extLst>
          </p:cNvPr>
          <p:cNvSpPr/>
          <p:nvPr/>
        </p:nvSpPr>
        <p:spPr>
          <a:xfrm rot="5400000" flipV="1">
            <a:off x="2427693" y="3614539"/>
            <a:ext cx="1811402" cy="1017917"/>
          </a:xfrm>
          <a:prstGeom prst="bentUpArrow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4612791D-4624-2866-3660-5E91BF592424}"/>
              </a:ext>
            </a:extLst>
          </p:cNvPr>
          <p:cNvSpPr/>
          <p:nvPr/>
        </p:nvSpPr>
        <p:spPr>
          <a:xfrm rot="5400000">
            <a:off x="3473933" y="3584060"/>
            <a:ext cx="1830956" cy="1094117"/>
          </a:xfrm>
          <a:prstGeom prst="bentUpArrow">
            <a:avLst/>
          </a:prstGeom>
          <a:solidFill>
            <a:srgbClr val="F8948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03D89C-DA69-81FB-1656-2FC180651DEC}"/>
              </a:ext>
            </a:extLst>
          </p:cNvPr>
          <p:cNvSpPr txBox="1"/>
          <p:nvPr/>
        </p:nvSpPr>
        <p:spPr>
          <a:xfrm>
            <a:off x="5387167" y="2228671"/>
            <a:ext cx="3267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Sep &amp; Oct:</a:t>
            </a:r>
          </a:p>
          <a:p>
            <a:r>
              <a:rPr lang="en-US" dirty="0">
                <a:solidFill>
                  <a:schemeClr val="tx2"/>
                </a:solidFill>
              </a:rPr>
              <a:t>Required live-production test to ensure effective frequency dispatch and control.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142D4B-18CE-C072-3076-A0ACAA4B1442}"/>
              </a:ext>
            </a:extLst>
          </p:cNvPr>
          <p:cNvSpPr txBox="1"/>
          <p:nvPr/>
        </p:nvSpPr>
        <p:spPr>
          <a:xfrm>
            <a:off x="51073" y="2813624"/>
            <a:ext cx="305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Sep &amp; Oct:</a:t>
            </a:r>
          </a:p>
          <a:p>
            <a:r>
              <a:rPr lang="en-US" dirty="0">
                <a:solidFill>
                  <a:schemeClr val="tx2"/>
                </a:solidFill>
              </a:rPr>
              <a:t>Optional Day-Ahead Market</a:t>
            </a:r>
          </a:p>
        </p:txBody>
      </p:sp>
    </p:spTree>
    <p:extLst>
      <p:ext uri="{BB962C8B-B14F-4D97-AF65-F5344CB8AC3E}">
        <p14:creationId xmlns:p14="http://schemas.microsoft.com/office/powerpoint/2010/main" val="72820278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23327</TotalTime>
  <Words>1659</Words>
  <Application>Microsoft Office PowerPoint</Application>
  <PresentationFormat>On-screen Show (4:3)</PresentationFormat>
  <Paragraphs>267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Aptos</vt:lpstr>
      <vt:lpstr>Arial</vt:lpstr>
      <vt:lpstr>Calibri</vt:lpstr>
      <vt:lpstr>Cover Slide</vt:lpstr>
      <vt:lpstr>Horizontal Theme</vt:lpstr>
      <vt:lpstr>PowerPoint Presentation</vt:lpstr>
      <vt:lpstr>Outline</vt:lpstr>
      <vt:lpstr>RTCBTF Issues List</vt:lpstr>
      <vt:lpstr>Summary and Timeline of NPRRs</vt:lpstr>
      <vt:lpstr>RTC+B Scope</vt:lpstr>
      <vt:lpstr>PowerPoint Presentation</vt:lpstr>
      <vt:lpstr>PowerPoint Presentation</vt:lpstr>
      <vt:lpstr>PowerPoint Presentation</vt:lpstr>
      <vt:lpstr>PowerPoint Presentation</vt:lpstr>
      <vt:lpstr>Weekly Market Trials update</vt:lpstr>
      <vt:lpstr>Transitioning into July/August</vt:lpstr>
      <vt:lpstr>Other Updates </vt:lpstr>
      <vt:lpstr>PowerPoint Presentation</vt:lpstr>
      <vt:lpstr>RTC+B Market Submissions - Systems configurations (Updated with URLs)</vt:lpstr>
      <vt:lpstr>Focus for remainder of RTCBTF today: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635</cp:revision>
  <cp:lastPrinted>2017-10-10T21:31:05Z</cp:lastPrinted>
  <dcterms:created xsi:type="dcterms:W3CDTF">2016-01-21T15:20:31Z</dcterms:created>
  <dcterms:modified xsi:type="dcterms:W3CDTF">2025-06-18T13:54:10Z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