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3.xml" ContentType="application/vnd.openxmlformats-officedocument.theme+xml"/>
  <Override PartName="/ppt/theme/theme4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3" r:id="rId4"/>
    <p:sldMasterId id="2147483663" r:id="rId5"/>
  </p:sldMasterIdLst>
  <p:notesMasterIdLst>
    <p:notesMasterId r:id="rId21"/>
  </p:notesMasterIdLst>
  <p:handoutMasterIdLst>
    <p:handoutMasterId r:id="rId22"/>
  </p:handoutMasterIdLst>
  <p:sldIdLst>
    <p:sldId id="542" r:id="rId6"/>
    <p:sldId id="563" r:id="rId7"/>
    <p:sldId id="2787" r:id="rId8"/>
    <p:sldId id="586" r:id="rId9"/>
    <p:sldId id="2790" r:id="rId10"/>
    <p:sldId id="580" r:id="rId11"/>
    <p:sldId id="2939" r:id="rId12"/>
    <p:sldId id="2977" r:id="rId13"/>
    <p:sldId id="2978" r:id="rId14"/>
    <p:sldId id="588" r:id="rId15"/>
    <p:sldId id="2791" r:id="rId16"/>
    <p:sldId id="587" r:id="rId17"/>
    <p:sldId id="581" r:id="rId18"/>
    <p:sldId id="589" r:id="rId19"/>
    <p:sldId id="584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AED60BC-6DC8-9208-15EC-10DB2B0CE731}" name="Mereness, Matt" initials="MM" userId="S::matt.mereness@ercot.com::6db1126a-164e-4475-8d86-5dde160acd3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D07C"/>
    <a:srgbClr val="0076C6"/>
    <a:srgbClr val="00AEC7"/>
    <a:srgbClr val="E6EBF0"/>
    <a:srgbClr val="093C61"/>
    <a:srgbClr val="98C3FA"/>
    <a:srgbClr val="70CDD9"/>
    <a:srgbClr val="8DC3E5"/>
    <a:srgbClr val="A9E5EA"/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3296810-A885-4BE3-A3E7-6D5BEEA58F35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0" d="100"/>
          <a:sy n="70" d="100"/>
        </p:scale>
        <p:origin x="1810" y="2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2202"/>
    </p:cViewPr>
  </p:sorterViewPr>
  <p:notesViewPr>
    <p:cSldViewPr showGuides="1">
      <p:cViewPr varScale="1">
        <p:scale>
          <a:sx n="61" d="100"/>
          <a:sy n="61" d="100"/>
        </p:scale>
        <p:origin x="2285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handoutMaster" Target="handoutMasters/handoutMaster1.xml"/><Relationship Id="rId27" Type="http://schemas.microsoft.com/office/2018/10/relationships/authors" Target="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E11038-C648-4BF3-8167-6AE1FF3EFDF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20C27A-FD2A-445A-A719-6C03AF8940F3}">
      <dgm:prSet phldrT="[Text]"/>
      <dgm:spPr>
        <a:solidFill>
          <a:srgbClr val="5B6770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70D27D20-9B5C-4ACA-A932-25F2CF915F48}" type="parTrans" cxnId="{A5351B5C-9190-4E1A-BDA3-BCFD1EA44514}">
      <dgm:prSet/>
      <dgm:spPr/>
      <dgm:t>
        <a:bodyPr/>
        <a:lstStyle/>
        <a:p>
          <a:endParaRPr lang="en-US"/>
        </a:p>
      </dgm:t>
    </dgm:pt>
    <dgm:pt modelId="{6F8B888A-19D7-43C8-BC5E-9BDE549DF313}" type="sibTrans" cxnId="{A5351B5C-9190-4E1A-BDA3-BCFD1EA44514}">
      <dgm:prSet/>
      <dgm:spPr/>
      <dgm:t>
        <a:bodyPr/>
        <a:lstStyle/>
        <a:p>
          <a:endParaRPr lang="en-US"/>
        </a:p>
      </dgm:t>
    </dgm:pt>
    <dgm:pt modelId="{E0CEC3AC-4F65-405E-9DD2-9D5A494B4AC7}">
      <dgm:prSet phldrT="[Text]"/>
      <dgm:spPr>
        <a:solidFill>
          <a:srgbClr val="00AEC7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EAB6D17A-4709-4A18-AFBB-0789B952020D}" type="parTrans" cxnId="{6C928428-284E-4E7D-9683-6F55F36228FB}">
      <dgm:prSet/>
      <dgm:spPr/>
      <dgm:t>
        <a:bodyPr/>
        <a:lstStyle/>
        <a:p>
          <a:endParaRPr lang="en-US"/>
        </a:p>
      </dgm:t>
    </dgm:pt>
    <dgm:pt modelId="{E80F0502-7CC7-44FF-B609-B9414F795B8A}" type="sibTrans" cxnId="{6C928428-284E-4E7D-9683-6F55F36228FB}">
      <dgm:prSet/>
      <dgm:spPr/>
      <dgm:t>
        <a:bodyPr/>
        <a:lstStyle/>
        <a:p>
          <a:endParaRPr lang="en-US"/>
        </a:p>
      </dgm:t>
    </dgm:pt>
    <dgm:pt modelId="{187606C4-A5C3-49B4-8A18-BB38CA4215D5}">
      <dgm:prSet phldrT="[Text]"/>
      <dgm:spPr>
        <a:solidFill>
          <a:srgbClr val="093C61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58AE02CB-D91D-41B6-A813-B4F035391B83}" type="parTrans" cxnId="{72D59750-5757-41CF-AF05-6C57B64FB7ED}">
      <dgm:prSet/>
      <dgm:spPr/>
      <dgm:t>
        <a:bodyPr/>
        <a:lstStyle/>
        <a:p>
          <a:endParaRPr lang="en-US"/>
        </a:p>
      </dgm:t>
    </dgm:pt>
    <dgm:pt modelId="{3CFCF34C-096A-4329-BCDD-0A8D1A075934}" type="sibTrans" cxnId="{72D59750-5757-41CF-AF05-6C57B64FB7ED}">
      <dgm:prSet/>
      <dgm:spPr/>
      <dgm:t>
        <a:bodyPr/>
        <a:lstStyle/>
        <a:p>
          <a:endParaRPr lang="en-US"/>
        </a:p>
      </dgm:t>
    </dgm:pt>
    <dgm:pt modelId="{075A3D39-E191-4C23-AF82-FED389D4714A}" type="pres">
      <dgm:prSet presAssocID="{32E11038-C648-4BF3-8167-6AE1FF3EFDF1}" presName="Name0" presStyleCnt="0">
        <dgm:presLayoutVars>
          <dgm:chMax val="7"/>
          <dgm:chPref val="7"/>
          <dgm:dir/>
        </dgm:presLayoutVars>
      </dgm:prSet>
      <dgm:spPr/>
    </dgm:pt>
    <dgm:pt modelId="{80725D32-2ED8-4B1F-81A2-9F7C840C4E0C}" type="pres">
      <dgm:prSet presAssocID="{32E11038-C648-4BF3-8167-6AE1FF3EFDF1}" presName="Name1" presStyleCnt="0"/>
      <dgm:spPr/>
    </dgm:pt>
    <dgm:pt modelId="{B6A82959-4BD9-4D99-A596-9C774D74AB1C}" type="pres">
      <dgm:prSet presAssocID="{32E11038-C648-4BF3-8167-6AE1FF3EFDF1}" presName="cycle" presStyleCnt="0"/>
      <dgm:spPr/>
    </dgm:pt>
    <dgm:pt modelId="{A2FCC776-BF52-47C4-92E4-17467F9AE6E1}" type="pres">
      <dgm:prSet presAssocID="{32E11038-C648-4BF3-8167-6AE1FF3EFDF1}" presName="srcNode" presStyleLbl="node1" presStyleIdx="0" presStyleCnt="3"/>
      <dgm:spPr/>
    </dgm:pt>
    <dgm:pt modelId="{6304DB4F-C21D-43CE-BC19-7FC9FE4143EB}" type="pres">
      <dgm:prSet presAssocID="{32E11038-C648-4BF3-8167-6AE1FF3EFDF1}" presName="conn" presStyleLbl="parChTrans1D2" presStyleIdx="0" presStyleCnt="1"/>
      <dgm:spPr/>
    </dgm:pt>
    <dgm:pt modelId="{0AC5C796-425F-48EC-9CE3-FF43A9E945D1}" type="pres">
      <dgm:prSet presAssocID="{32E11038-C648-4BF3-8167-6AE1FF3EFDF1}" presName="extraNode" presStyleLbl="node1" presStyleIdx="0" presStyleCnt="3"/>
      <dgm:spPr/>
    </dgm:pt>
    <dgm:pt modelId="{FEDB5C55-0F80-4976-AD26-0CEE89BEB7EA}" type="pres">
      <dgm:prSet presAssocID="{32E11038-C648-4BF3-8167-6AE1FF3EFDF1}" presName="dstNode" presStyleLbl="node1" presStyleIdx="0" presStyleCnt="3"/>
      <dgm:spPr/>
    </dgm:pt>
    <dgm:pt modelId="{89592E09-CC88-4904-BF5E-1629C8C5E634}" type="pres">
      <dgm:prSet presAssocID="{BA20C27A-FD2A-445A-A719-6C03AF8940F3}" presName="text_1" presStyleLbl="node1" presStyleIdx="0" presStyleCnt="3">
        <dgm:presLayoutVars>
          <dgm:bulletEnabled val="1"/>
        </dgm:presLayoutVars>
      </dgm:prSet>
      <dgm:spPr/>
    </dgm:pt>
    <dgm:pt modelId="{9A21976F-30D0-4847-9028-5756044BAAC3}" type="pres">
      <dgm:prSet presAssocID="{BA20C27A-FD2A-445A-A719-6C03AF8940F3}" presName="accent_1" presStyleCnt="0"/>
      <dgm:spPr/>
    </dgm:pt>
    <dgm:pt modelId="{36E4D279-9DCF-4996-B9DB-80023277EC34}" type="pres">
      <dgm:prSet presAssocID="{BA20C27A-FD2A-445A-A719-6C03AF8940F3}" presName="accentRepeatNode" presStyleLbl="solidFgAcc1" presStyleIdx="0" presStyleCnt="3"/>
      <dgm:spPr>
        <a:ln w="50800">
          <a:solidFill>
            <a:srgbClr val="5B6770"/>
          </a:solidFill>
        </a:ln>
      </dgm:spPr>
    </dgm:pt>
    <dgm:pt modelId="{FA8E3AD4-7354-43A8-B93D-74F840B6AEF6}" type="pres">
      <dgm:prSet presAssocID="{E0CEC3AC-4F65-405E-9DD2-9D5A494B4AC7}" presName="text_2" presStyleLbl="node1" presStyleIdx="1" presStyleCnt="3">
        <dgm:presLayoutVars>
          <dgm:bulletEnabled val="1"/>
        </dgm:presLayoutVars>
      </dgm:prSet>
      <dgm:spPr/>
    </dgm:pt>
    <dgm:pt modelId="{FDAFDD12-87AE-496F-A9BD-D8FA3C5C588E}" type="pres">
      <dgm:prSet presAssocID="{E0CEC3AC-4F65-405E-9DD2-9D5A494B4AC7}" presName="accent_2" presStyleCnt="0"/>
      <dgm:spPr/>
    </dgm:pt>
    <dgm:pt modelId="{CE0FEE12-C9DD-48AF-B095-635EAD24EB23}" type="pres">
      <dgm:prSet presAssocID="{E0CEC3AC-4F65-405E-9DD2-9D5A494B4AC7}" presName="accentRepeatNode" presStyleLbl="solidFgAcc1" presStyleIdx="1" presStyleCnt="3"/>
      <dgm:spPr>
        <a:ln w="50800">
          <a:solidFill>
            <a:srgbClr val="00AEC7"/>
          </a:solidFill>
        </a:ln>
      </dgm:spPr>
    </dgm:pt>
    <dgm:pt modelId="{30EB52CC-4F02-4C80-AAF8-62BFF5A038EA}" type="pres">
      <dgm:prSet presAssocID="{187606C4-A5C3-49B4-8A18-BB38CA4215D5}" presName="text_3" presStyleLbl="node1" presStyleIdx="2" presStyleCnt="3">
        <dgm:presLayoutVars>
          <dgm:bulletEnabled val="1"/>
        </dgm:presLayoutVars>
      </dgm:prSet>
      <dgm:spPr/>
    </dgm:pt>
    <dgm:pt modelId="{C8B76DD7-65EF-4958-B29D-8E09C2D14548}" type="pres">
      <dgm:prSet presAssocID="{187606C4-A5C3-49B4-8A18-BB38CA4215D5}" presName="accent_3" presStyleCnt="0"/>
      <dgm:spPr/>
    </dgm:pt>
    <dgm:pt modelId="{E96C1AF3-5332-4D40-8E92-7C851D843D9E}" type="pres">
      <dgm:prSet presAssocID="{187606C4-A5C3-49B4-8A18-BB38CA4215D5}" presName="accentRepeatNode" presStyleLbl="solidFgAcc1" presStyleIdx="2" presStyleCnt="3"/>
      <dgm:spPr>
        <a:ln w="50800">
          <a:solidFill>
            <a:srgbClr val="093C61"/>
          </a:solidFill>
        </a:ln>
      </dgm:spPr>
    </dgm:pt>
  </dgm:ptLst>
  <dgm:cxnLst>
    <dgm:cxn modelId="{6C928428-284E-4E7D-9683-6F55F36228FB}" srcId="{32E11038-C648-4BF3-8167-6AE1FF3EFDF1}" destId="{E0CEC3AC-4F65-405E-9DD2-9D5A494B4AC7}" srcOrd="1" destOrd="0" parTransId="{EAB6D17A-4709-4A18-AFBB-0789B952020D}" sibTransId="{E80F0502-7CC7-44FF-B609-B9414F795B8A}"/>
    <dgm:cxn modelId="{57C00C33-A140-4336-BF90-35942F94805A}" type="presOf" srcId="{187606C4-A5C3-49B4-8A18-BB38CA4215D5}" destId="{30EB52CC-4F02-4C80-AAF8-62BFF5A038EA}" srcOrd="0" destOrd="0" presId="urn:microsoft.com/office/officeart/2008/layout/VerticalCurvedList"/>
    <dgm:cxn modelId="{A5351B5C-9190-4E1A-BDA3-BCFD1EA44514}" srcId="{32E11038-C648-4BF3-8167-6AE1FF3EFDF1}" destId="{BA20C27A-FD2A-445A-A719-6C03AF8940F3}" srcOrd="0" destOrd="0" parTransId="{70D27D20-9B5C-4ACA-A932-25F2CF915F48}" sibTransId="{6F8B888A-19D7-43C8-BC5E-9BDE549DF313}"/>
    <dgm:cxn modelId="{53883844-14BD-4351-A151-F1F21DB11AA2}" type="presOf" srcId="{E0CEC3AC-4F65-405E-9DD2-9D5A494B4AC7}" destId="{FA8E3AD4-7354-43A8-B93D-74F840B6AEF6}" srcOrd="0" destOrd="0" presId="urn:microsoft.com/office/officeart/2008/layout/VerticalCurvedList"/>
    <dgm:cxn modelId="{72D59750-5757-41CF-AF05-6C57B64FB7ED}" srcId="{32E11038-C648-4BF3-8167-6AE1FF3EFDF1}" destId="{187606C4-A5C3-49B4-8A18-BB38CA4215D5}" srcOrd="2" destOrd="0" parTransId="{58AE02CB-D91D-41B6-A813-B4F035391B83}" sibTransId="{3CFCF34C-096A-4329-BCDD-0A8D1A075934}"/>
    <dgm:cxn modelId="{EBE72F74-33D1-4060-A3B4-F3A60F68D2DE}" type="presOf" srcId="{BA20C27A-FD2A-445A-A719-6C03AF8940F3}" destId="{89592E09-CC88-4904-BF5E-1629C8C5E634}" srcOrd="0" destOrd="0" presId="urn:microsoft.com/office/officeart/2008/layout/VerticalCurvedList"/>
    <dgm:cxn modelId="{44A009B9-4C6E-4056-A237-21B77C751944}" type="presOf" srcId="{32E11038-C648-4BF3-8167-6AE1FF3EFDF1}" destId="{075A3D39-E191-4C23-AF82-FED389D4714A}" srcOrd="0" destOrd="0" presId="urn:microsoft.com/office/officeart/2008/layout/VerticalCurvedList"/>
    <dgm:cxn modelId="{C12810DE-047C-44F0-893C-5DBF7D150250}" type="presOf" srcId="{6F8B888A-19D7-43C8-BC5E-9BDE549DF313}" destId="{6304DB4F-C21D-43CE-BC19-7FC9FE4143EB}" srcOrd="0" destOrd="0" presId="urn:microsoft.com/office/officeart/2008/layout/VerticalCurvedList"/>
    <dgm:cxn modelId="{C8DF18D6-9728-4B9E-8416-9844D37BED16}" type="presParOf" srcId="{075A3D39-E191-4C23-AF82-FED389D4714A}" destId="{80725D32-2ED8-4B1F-81A2-9F7C840C4E0C}" srcOrd="0" destOrd="0" presId="urn:microsoft.com/office/officeart/2008/layout/VerticalCurvedList"/>
    <dgm:cxn modelId="{E35D8989-C4EB-4877-88F9-278C7A5D79BE}" type="presParOf" srcId="{80725D32-2ED8-4B1F-81A2-9F7C840C4E0C}" destId="{B6A82959-4BD9-4D99-A596-9C774D74AB1C}" srcOrd="0" destOrd="0" presId="urn:microsoft.com/office/officeart/2008/layout/VerticalCurvedList"/>
    <dgm:cxn modelId="{2E10BBB5-BB5F-4213-81D6-299D4ED932F9}" type="presParOf" srcId="{B6A82959-4BD9-4D99-A596-9C774D74AB1C}" destId="{A2FCC776-BF52-47C4-92E4-17467F9AE6E1}" srcOrd="0" destOrd="0" presId="urn:microsoft.com/office/officeart/2008/layout/VerticalCurvedList"/>
    <dgm:cxn modelId="{5B23B201-EE0E-41FD-994F-D36FF4AEDA82}" type="presParOf" srcId="{B6A82959-4BD9-4D99-A596-9C774D74AB1C}" destId="{6304DB4F-C21D-43CE-BC19-7FC9FE4143EB}" srcOrd="1" destOrd="0" presId="urn:microsoft.com/office/officeart/2008/layout/VerticalCurvedList"/>
    <dgm:cxn modelId="{44830F56-0B6E-4957-B591-535E7C4AE88E}" type="presParOf" srcId="{B6A82959-4BD9-4D99-A596-9C774D74AB1C}" destId="{0AC5C796-425F-48EC-9CE3-FF43A9E945D1}" srcOrd="2" destOrd="0" presId="urn:microsoft.com/office/officeart/2008/layout/VerticalCurvedList"/>
    <dgm:cxn modelId="{B512C53B-041E-4F05-874B-6C14137472B2}" type="presParOf" srcId="{B6A82959-4BD9-4D99-A596-9C774D74AB1C}" destId="{FEDB5C55-0F80-4976-AD26-0CEE89BEB7EA}" srcOrd="3" destOrd="0" presId="urn:microsoft.com/office/officeart/2008/layout/VerticalCurvedList"/>
    <dgm:cxn modelId="{B5267D50-E7E0-4BB1-BFA8-A827CCA77309}" type="presParOf" srcId="{80725D32-2ED8-4B1F-81A2-9F7C840C4E0C}" destId="{89592E09-CC88-4904-BF5E-1629C8C5E634}" srcOrd="1" destOrd="0" presId="urn:microsoft.com/office/officeart/2008/layout/VerticalCurvedList"/>
    <dgm:cxn modelId="{B277B9AB-1A22-46B8-AB75-EA271659F9A9}" type="presParOf" srcId="{80725D32-2ED8-4B1F-81A2-9F7C840C4E0C}" destId="{9A21976F-30D0-4847-9028-5756044BAAC3}" srcOrd="2" destOrd="0" presId="urn:microsoft.com/office/officeart/2008/layout/VerticalCurvedList"/>
    <dgm:cxn modelId="{F63A9C37-6ADA-42F7-9567-B5030E7619A5}" type="presParOf" srcId="{9A21976F-30D0-4847-9028-5756044BAAC3}" destId="{36E4D279-9DCF-4996-B9DB-80023277EC34}" srcOrd="0" destOrd="0" presId="urn:microsoft.com/office/officeart/2008/layout/VerticalCurvedList"/>
    <dgm:cxn modelId="{F0AF24C9-085E-4E7F-84AF-44BDBD83C8D6}" type="presParOf" srcId="{80725D32-2ED8-4B1F-81A2-9F7C840C4E0C}" destId="{FA8E3AD4-7354-43A8-B93D-74F840B6AEF6}" srcOrd="3" destOrd="0" presId="urn:microsoft.com/office/officeart/2008/layout/VerticalCurvedList"/>
    <dgm:cxn modelId="{53C3BAA1-3CEB-4E9B-B244-D18A0E21044B}" type="presParOf" srcId="{80725D32-2ED8-4B1F-81A2-9F7C840C4E0C}" destId="{FDAFDD12-87AE-496F-A9BD-D8FA3C5C588E}" srcOrd="4" destOrd="0" presId="urn:microsoft.com/office/officeart/2008/layout/VerticalCurvedList"/>
    <dgm:cxn modelId="{D9AAB689-C278-446B-B50B-F0121693A922}" type="presParOf" srcId="{FDAFDD12-87AE-496F-A9BD-D8FA3C5C588E}" destId="{CE0FEE12-C9DD-48AF-B095-635EAD24EB23}" srcOrd="0" destOrd="0" presId="urn:microsoft.com/office/officeart/2008/layout/VerticalCurvedList"/>
    <dgm:cxn modelId="{6BE5BE6F-02B9-4318-9BB9-B7CD1051F0D2}" type="presParOf" srcId="{80725D32-2ED8-4B1F-81A2-9F7C840C4E0C}" destId="{30EB52CC-4F02-4C80-AAF8-62BFF5A038EA}" srcOrd="5" destOrd="0" presId="urn:microsoft.com/office/officeart/2008/layout/VerticalCurvedList"/>
    <dgm:cxn modelId="{37A2E405-9B83-4313-96A7-0A679F777B18}" type="presParOf" srcId="{80725D32-2ED8-4B1F-81A2-9F7C840C4E0C}" destId="{C8B76DD7-65EF-4958-B29D-8E09C2D14548}" srcOrd="6" destOrd="0" presId="urn:microsoft.com/office/officeart/2008/layout/VerticalCurvedList"/>
    <dgm:cxn modelId="{BA1CF7BF-1B96-48C4-ADB0-9317E5BC7454}" type="presParOf" srcId="{C8B76DD7-65EF-4958-B29D-8E09C2D14548}" destId="{E96C1AF3-5332-4D40-8E92-7C851D843D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4DB4F-C21D-43CE-BC19-7FC9FE4143EB}">
      <dsp:nvSpPr>
        <dsp:cNvPr id="0" name=""/>
        <dsp:cNvSpPr/>
      </dsp:nvSpPr>
      <dsp:spPr>
        <a:xfrm>
          <a:off x="-6201673" y="-949060"/>
          <a:ext cx="7384521" cy="7384521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92E09-CC88-4904-BF5E-1629C8C5E634}">
      <dsp:nvSpPr>
        <dsp:cNvPr id="0" name=""/>
        <dsp:cNvSpPr/>
      </dsp:nvSpPr>
      <dsp:spPr>
        <a:xfrm>
          <a:off x="761512" y="548640"/>
          <a:ext cx="7697175" cy="1097280"/>
        </a:xfrm>
        <a:prstGeom prst="rect">
          <a:avLst/>
        </a:prstGeom>
        <a:solidFill>
          <a:srgbClr val="5B67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761512" y="548640"/>
        <a:ext cx="7697175" cy="1097280"/>
      </dsp:txXfrm>
    </dsp:sp>
    <dsp:sp modelId="{36E4D279-9DCF-4996-B9DB-80023277EC34}">
      <dsp:nvSpPr>
        <dsp:cNvPr id="0" name=""/>
        <dsp:cNvSpPr/>
      </dsp:nvSpPr>
      <dsp:spPr>
        <a:xfrm>
          <a:off x="75712" y="41148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5B677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E3AD4-7354-43A8-B93D-74F840B6AEF6}">
      <dsp:nvSpPr>
        <dsp:cNvPr id="0" name=""/>
        <dsp:cNvSpPr/>
      </dsp:nvSpPr>
      <dsp:spPr>
        <a:xfrm>
          <a:off x="1160373" y="2194560"/>
          <a:ext cx="7298314" cy="1097280"/>
        </a:xfrm>
        <a:prstGeom prst="rect">
          <a:avLst/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1160373" y="2194560"/>
        <a:ext cx="7298314" cy="1097280"/>
      </dsp:txXfrm>
    </dsp:sp>
    <dsp:sp modelId="{CE0FEE12-C9DD-48AF-B095-635EAD24EB23}">
      <dsp:nvSpPr>
        <dsp:cNvPr id="0" name=""/>
        <dsp:cNvSpPr/>
      </dsp:nvSpPr>
      <dsp:spPr>
        <a:xfrm>
          <a:off x="474573" y="205740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AEC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B52CC-4F02-4C80-AAF8-62BFF5A038EA}">
      <dsp:nvSpPr>
        <dsp:cNvPr id="0" name=""/>
        <dsp:cNvSpPr/>
      </dsp:nvSpPr>
      <dsp:spPr>
        <a:xfrm>
          <a:off x="761512" y="3840480"/>
          <a:ext cx="7697175" cy="1097280"/>
        </a:xfrm>
        <a:prstGeom prst="rect">
          <a:avLst/>
        </a:prstGeom>
        <a:solidFill>
          <a:srgbClr val="093C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761512" y="3840480"/>
        <a:ext cx="7697175" cy="1097280"/>
      </dsp:txXfrm>
    </dsp:sp>
    <dsp:sp modelId="{E96C1AF3-5332-4D40-8E92-7C851D843D9E}">
      <dsp:nvSpPr>
        <dsp:cNvPr id="0" name=""/>
        <dsp:cNvSpPr/>
      </dsp:nvSpPr>
      <dsp:spPr>
        <a:xfrm>
          <a:off x="75712" y="370332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93C6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6/18/2025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6/18/2025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537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51E1165-2D5E-A8BA-AD01-59C2367A0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2209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1068C6B-C94E-547A-7102-71442E874B5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3124200"/>
            <a:ext cx="8534400" cy="2667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81068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 descr="xdgdfgdfg">
            <a:extLst>
              <a:ext uri="{FF2B5EF4-FFF2-40B4-BE49-F238E27FC236}">
                <a16:creationId xmlns:a16="http://schemas.microsoft.com/office/drawing/2014/main" id="{11BF4596-49BD-5DCB-711C-47030A443E0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304800" y="1058219"/>
            <a:ext cx="8534400" cy="19481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C2FC120C-B1CB-16E5-B00E-55E88FB1592E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304800" y="3524730"/>
            <a:ext cx="8534400" cy="2212106"/>
          </a:xfrm>
          <a:prstGeom prst="rect">
            <a:avLst/>
          </a:prstGeom>
          <a:solidFill>
            <a:schemeClr val="bg2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8573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DA98D29-CFFC-C296-B023-91A03EEC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12A03F-8D2E-8532-3203-031013FA5A10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FCD6A5-9B36-D9E5-72F2-FBEA5B672AB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FC8874-25EC-5A5F-D57F-0691879F1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4102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D7C7B98-DF84-E7E1-CF67-1DA50AD9067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914400"/>
            <a:ext cx="2971800" cy="51816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182880" rIns="274320" bIns="18288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EC87C22B-ECB6-24C9-CA51-802C0CC5A9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902CBC-1565-53AF-76EE-5EA87EAAED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240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1" y="1066800"/>
            <a:ext cx="8534400" cy="21913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9C95B286-9A86-1DCC-052D-7E695490B198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1" y="3574374"/>
            <a:ext cx="8534400" cy="2277547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AF8B1A1-8352-B98E-3C78-48C46BD8F2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40D7F8C-7E87-E617-9858-400C5F8AC2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0293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42100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762000"/>
            <a:ext cx="38862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F6FD2C47-F578-2F9E-22DF-DA95B857A3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2ED327A-7496-0E17-F5C8-2E5C3BB961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405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2E64688-55C6-E357-9586-99D476DEA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5647BB42-DB2F-5A0E-E38E-6058202FE98E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005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FE8832-28AD-B47C-8C26-31B963CA9E5A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32004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2945EFAC-694A-3BD3-547B-6671ECA14576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2199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559C7A71-BBBF-254C-4D14-5F4DC1F4ED33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6000284" y="1237099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B003D11D-EC33-ECB2-82CF-2D9A887EAC5E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6019800" y="1922899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0B85CC8-6F83-6404-ACAA-F1FA4529AE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AE8A331-9F84-084C-7267-CFE65AA777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3796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Sh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9EE3F64-5084-626C-72A7-533838A69759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536825941"/>
              </p:ext>
            </p:extLst>
          </p:nvPr>
        </p:nvGraphicFramePr>
        <p:xfrm>
          <a:off x="304800" y="762000"/>
          <a:ext cx="8534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440F2B08-EC92-A561-8BE4-EDCE8DB3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FF5FC3-0BB0-C369-E541-DAB7BF2A7B43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DA8C3691-EDE4-B07C-F114-E502244790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7B83F30-EC1D-F71C-95D7-1B5BC9FD20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3866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0951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3246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534400" y="63246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636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9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2418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61D9533-CB1D-41E2-A7CA-83FDF6B751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41D418E-9C88-65C3-7644-3BFD9E325C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316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38404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F378818-BDFE-F884-8C6C-4CCC2735F4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41FCBFE-0DE4-6F22-6E66-AE772DD05E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855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45B7A48-1656-2C3F-0296-FBEF4281AB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866302B-9158-11F4-3B77-9F86EAAEC2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720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1"/>
            <a:ext cx="8534400" cy="5280822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66858FE-C979-8B8E-03D2-C3C16DE57A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C82599C-5AEF-12A9-5E15-1FCCC1DE3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11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0" y="762000"/>
            <a:ext cx="8534400" cy="2080570"/>
          </a:xfrm>
          <a:prstGeom prst="rect">
            <a:avLst/>
          </a:prstGeom>
          <a:noFill/>
          <a:ln w="15875" cap="rnd" cmpd="sng">
            <a:noFill/>
            <a:miter lim="800000"/>
          </a:ln>
          <a:effectLst/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56E5B54-4089-96A7-2D9D-9DE3B556DE6C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0" y="4283179"/>
            <a:ext cx="8534400" cy="17235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6C41BB5-1EEC-FCDB-01DA-7245FD308E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DE784D3-CB7A-BC89-24C2-BFB1A76006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657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te with Captions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7CE442-37B7-476C-9FE8-E96267B02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D15576-9FF6-A891-FEC4-42E2548A9FC7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56E2A8-9379-D337-6383-63A755F631AD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55758650-6057-27BA-3042-74E6ED3D25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5F3A14D9-11BE-48EC-BFD4-7B66ECAF99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2DD23C-49EE-C657-D737-13CB53F52F7D}"/>
              </a:ext>
            </a:extLst>
          </p:cNvPr>
          <p:cNvSpPr txBox="1"/>
          <p:nvPr userDrawn="1"/>
        </p:nvSpPr>
        <p:spPr>
          <a:xfrm>
            <a:off x="5638800" y="914400"/>
            <a:ext cx="3124200" cy="12926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>
            <a:solidFill>
              <a:srgbClr val="00AE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rtlCol="0">
            <a:spAutoFit/>
          </a:bodyPr>
          <a:lstStyle/>
          <a:p>
            <a:pPr lvl="0"/>
            <a:r>
              <a:rPr lang="en-US" sz="1600" dirty="0">
                <a:solidFill>
                  <a:schemeClr val="tx1"/>
                </a:solidFill>
              </a:rPr>
              <a:t>Click to edit Master text styles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Second level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Third level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291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51560" rIns="274320" bIns="7315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257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CC83710-C64D-1BD2-447D-28FF5882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FF9252-B1FC-9936-53BB-BEE6DD5CEFB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0D07C2-2A38-B953-E52E-4EBD6A8D19A2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FB953F4-81A3-8A2B-DF43-0A159C2AAB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F00FF52-E6F1-3C2A-4808-5A12AA3953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322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560A137-FB98-0536-3809-C26CC3FAD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45720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5AB1D34-51BB-4778-251A-21036E98CE5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05840" rIns="274320" bIns="731520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96BAD60-5C45-1A72-0429-2EA7A096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60EBBE-A2F2-20F7-8FB9-432D577E3F22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30BE998-F70B-DF4E-4F08-F7692DA494DE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8A006D7-B111-59A0-C107-A762902634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25D1E40-D3DE-D4F4-AD78-7AD3CD8F1D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313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E6EBF0"/>
          </a:solidFill>
          <a:ln>
            <a:noFill/>
          </a:ln>
          <a:effectLst>
            <a:outerShdw blurRad="50800" dist="50800" dir="11400000" algn="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14" y="2876281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69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64D7AF-E2F5-1599-41AA-3C3E7364C4D0}"/>
              </a:ext>
            </a:extLst>
          </p:cNvPr>
          <p:cNvSpPr/>
          <p:nvPr userDrawn="1"/>
        </p:nvSpPr>
        <p:spPr>
          <a:xfrm>
            <a:off x="8534402" y="6324604"/>
            <a:ext cx="533399" cy="5333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265F66-6D17-D963-C0E8-D5570992A0F6}"/>
              </a:ext>
            </a:extLst>
          </p:cNvPr>
          <p:cNvSpPr/>
          <p:nvPr userDrawn="1"/>
        </p:nvSpPr>
        <p:spPr>
          <a:xfrm>
            <a:off x="9019630" y="6324600"/>
            <a:ext cx="124369" cy="533396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3246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324604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096000"/>
            <a:ext cx="1181868" cy="4572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15D4E-E4EE-28DF-8C01-159908B93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58BBB7-4F61-67AB-A4FB-BF4DCCE49743}"/>
              </a:ext>
            </a:extLst>
          </p:cNvPr>
          <p:cNvSpPr txBox="1"/>
          <p:nvPr userDrawn="1"/>
        </p:nvSpPr>
        <p:spPr>
          <a:xfrm>
            <a:off x="54675" y="6324600"/>
            <a:ext cx="2840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00" b="0" baseline="0" dirty="0">
              <a:solidFill>
                <a:schemeClr val="tx1"/>
              </a:solidFill>
            </a:endParaRPr>
          </a:p>
          <a:p>
            <a:pPr algn="l"/>
            <a:r>
              <a:rPr lang="en-US" sz="1000" b="0" baseline="0" dirty="0">
                <a:solidFill>
                  <a:schemeClr val="tx1"/>
                </a:solidFill>
              </a:rPr>
              <a:t>Public</a:t>
            </a:r>
            <a:endParaRPr lang="en-US" sz="10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64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736" r:id="rId2"/>
    <p:sldLayoutId id="2147483665" r:id="rId3"/>
    <p:sldLayoutId id="2147483738" r:id="rId4"/>
    <p:sldLayoutId id="2147483739" r:id="rId5"/>
    <p:sldLayoutId id="2147483719" r:id="rId6"/>
    <p:sldLayoutId id="2147483713" r:id="rId7"/>
    <p:sldLayoutId id="2147483714" r:id="rId8"/>
    <p:sldLayoutId id="2147483716" r:id="rId9"/>
    <p:sldLayoutId id="2147483740" r:id="rId10"/>
    <p:sldLayoutId id="2147483717" r:id="rId11"/>
    <p:sldLayoutId id="2147483720" r:id="rId12"/>
    <p:sldLayoutId id="2147483666" r:id="rId13"/>
    <p:sldLayoutId id="2147483737" r:id="rId14"/>
    <p:sldLayoutId id="2147483721" r:id="rId15"/>
    <p:sldLayoutId id="2147483755" r:id="rId1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RTCB@ercot.com" TargetMode="External"/><Relationship Id="rId2" Type="http://schemas.openxmlformats.org/officeDocument/2006/relationships/hyperlink" Target="https://www.ercot.com/committees/tac/rtcbtf" TargetMode="External"/><Relationship Id="rId1" Type="http://schemas.openxmlformats.org/officeDocument/2006/relationships/slideLayout" Target="../slideLayouts/slideLayout17.xml"/><Relationship Id="rId4" Type="http://schemas.openxmlformats.org/officeDocument/2006/relationships/hyperlink" Target="https://www.ercot.com/calendar/06162025-RTCB-Market-Trials-Weekly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RTCB@ercot.com" TargetMode="External"/><Relationship Id="rId2" Type="http://schemas.openxmlformats.org/officeDocument/2006/relationships/hyperlink" Target="https://www.ercot.com/committees/tac/rtcbtf" TargetMode="External"/><Relationship Id="rId1" Type="http://schemas.openxmlformats.org/officeDocument/2006/relationships/slideLayout" Target="../slideLayouts/slideLayout17.xml"/><Relationship Id="rId4" Type="http://schemas.openxmlformats.org/officeDocument/2006/relationships/hyperlink" Target="https://www.ercot.com/calendar/06162025-RTCB-Market-Trials-Weekly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RTCB@ercot.com" TargetMode="Externa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testmarkettrials.ercot.com/osrui/osrui/Summary.action" TargetMode="External"/><Relationship Id="rId7" Type="http://schemas.openxmlformats.org/officeDocument/2006/relationships/hyperlink" Target="https://markettrialsapi.wan.ercot.com/NodalAPI/EWS/" TargetMode="External"/><Relationship Id="rId2" Type="http://schemas.openxmlformats.org/officeDocument/2006/relationships/hyperlink" Target="https://itestmarkettrials.ercot.com/mmsui/mmsui/displayTradesLanding.action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markettrialsapi.ercot.com/NodalAPI/EWS/" TargetMode="External"/><Relationship Id="rId5" Type="http://schemas.openxmlformats.org/officeDocument/2006/relationships/hyperlink" Target="https://testmarkettrialsapi.wan.ercot.com/NodalAPI/EWS/" TargetMode="External"/><Relationship Id="rId4" Type="http://schemas.openxmlformats.org/officeDocument/2006/relationships/hyperlink" Target="https://testmarkettrialsapi.ercot.com/NodalAPI/EWS/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1B380C9-83F4-13B7-773B-9880F0F13E5F}"/>
              </a:ext>
            </a:extLst>
          </p:cNvPr>
          <p:cNvSpPr txBox="1"/>
          <p:nvPr/>
        </p:nvSpPr>
        <p:spPr>
          <a:xfrm>
            <a:off x="3810000" y="1674673"/>
            <a:ext cx="4953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RTC+B Task Force</a:t>
            </a:r>
          </a:p>
          <a:p>
            <a:r>
              <a:rPr lang="en-US" sz="2400" b="1" dirty="0"/>
              <a:t>Update 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i="1" dirty="0"/>
              <a:t>Matt Mereness</a:t>
            </a:r>
            <a:endParaRPr lang="en-US" dirty="0"/>
          </a:p>
          <a:p>
            <a:endParaRPr lang="en-US" dirty="0"/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RTCBTF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June 18, 2025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6767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7F686-03C1-A234-9589-65F09DE77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Weekly Market Trials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796B72-A6AF-5FC4-5DD1-EE5C59D352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562600"/>
          </a:xfrm>
        </p:spPr>
        <p:txBody>
          <a:bodyPr/>
          <a:lstStyle/>
          <a:p>
            <a:r>
              <a:rPr lang="en-US" sz="2400" u="sng" dirty="0">
                <a:solidFill>
                  <a:schemeClr val="tx2"/>
                </a:solidFill>
              </a:rPr>
              <a:t>Trials meeting every Monday 10-10:30am until December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Standalone calendar page each week with </a:t>
            </a:r>
            <a:r>
              <a:rPr lang="en-US" sz="2000" dirty="0" err="1">
                <a:solidFill>
                  <a:schemeClr val="tx2"/>
                </a:solidFill>
              </a:rPr>
              <a:t>WebEx</a:t>
            </a:r>
            <a:endParaRPr lang="en-US" sz="2000" dirty="0">
              <a:solidFill>
                <a:schemeClr val="tx2"/>
              </a:solidFill>
            </a:endParaRPr>
          </a:p>
          <a:p>
            <a:pPr lvl="2"/>
            <a:r>
              <a:rPr lang="en-US" sz="1800" dirty="0">
                <a:solidFill>
                  <a:schemeClr val="tx2"/>
                </a:solidFill>
                <a:hlinkClick r:id="rId2"/>
              </a:rPr>
              <a:t>RTCBTF Home Page </a:t>
            </a:r>
            <a:r>
              <a:rPr lang="en-US" sz="1800" dirty="0">
                <a:solidFill>
                  <a:schemeClr val="tx2"/>
                </a:solidFill>
              </a:rPr>
              <a:t>houses all market trials documentation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Averaging 150-175 participants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Weekly presentation walk-through with Q&amp;A</a:t>
            </a:r>
          </a:p>
          <a:p>
            <a:pPr lvl="2"/>
            <a:r>
              <a:rPr lang="en-US" sz="1800" dirty="0">
                <a:solidFill>
                  <a:schemeClr val="tx2"/>
                </a:solidFill>
              </a:rPr>
              <a:t>Weeks 1&amp;2 were educational</a:t>
            </a:r>
          </a:p>
          <a:p>
            <a:pPr lvl="2"/>
            <a:r>
              <a:rPr lang="en-US" sz="1800" dirty="0">
                <a:solidFill>
                  <a:schemeClr val="tx2"/>
                </a:solidFill>
              </a:rPr>
              <a:t>Week 3 scoring was initiated</a:t>
            </a:r>
          </a:p>
          <a:p>
            <a:pPr lvl="2"/>
            <a:r>
              <a:rPr lang="en-US" sz="1800" dirty="0">
                <a:solidFill>
                  <a:schemeClr val="tx2"/>
                </a:solidFill>
              </a:rPr>
              <a:t>Heavy use of </a:t>
            </a:r>
            <a:r>
              <a:rPr lang="en-US" sz="1800" dirty="0">
                <a:solidFill>
                  <a:schemeClr val="tx2"/>
                </a:solidFill>
                <a:hlinkClick r:id="rId3"/>
              </a:rPr>
              <a:t>RTCB@ercot.com</a:t>
            </a:r>
            <a:r>
              <a:rPr lang="en-US" sz="1800" dirty="0">
                <a:solidFill>
                  <a:schemeClr val="tx2"/>
                </a:solidFill>
              </a:rPr>
              <a:t> email -&gt; FAQ</a:t>
            </a:r>
          </a:p>
          <a:p>
            <a:pPr marL="0" indent="0">
              <a:buNone/>
            </a:pPr>
            <a:endParaRPr lang="en-US" sz="1200" dirty="0">
              <a:solidFill>
                <a:schemeClr val="tx2"/>
              </a:solidFill>
            </a:endParaRPr>
          </a:p>
          <a:p>
            <a:r>
              <a:rPr lang="en-US" sz="2400" dirty="0">
                <a:solidFill>
                  <a:schemeClr val="tx2"/>
                </a:solidFill>
              </a:rPr>
              <a:t>Quick walkthrough of this </a:t>
            </a:r>
            <a:r>
              <a:rPr lang="en-US" sz="2400" dirty="0">
                <a:hlinkClick r:id="rId4"/>
              </a:rPr>
              <a:t>week’s meeting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3847A7-58C2-789D-0A96-8057855B15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42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FAC130-C657-DFFA-36DA-25AA9C214B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0FBD6-CBBD-8B19-7FCE-743E975C9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Transitioning into July/August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B2DE7E-5BC8-EE34-8984-3E8DAF57C6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562600"/>
          </a:xfrm>
        </p:spPr>
        <p:txBody>
          <a:bodyPr/>
          <a:lstStyle/>
          <a:p>
            <a:r>
              <a:rPr lang="en-US" sz="2400" u="sng" dirty="0">
                <a:solidFill>
                  <a:schemeClr val="tx2"/>
                </a:solidFill>
              </a:rPr>
              <a:t>Trials meeting every Monday 10-10:30am until December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Standalone calendar page each week with </a:t>
            </a:r>
            <a:r>
              <a:rPr lang="en-US" sz="2000" dirty="0" err="1">
                <a:solidFill>
                  <a:schemeClr val="tx2"/>
                </a:solidFill>
              </a:rPr>
              <a:t>WebEx</a:t>
            </a:r>
            <a:endParaRPr lang="en-US" sz="2000" dirty="0">
              <a:solidFill>
                <a:schemeClr val="tx2"/>
              </a:solidFill>
            </a:endParaRPr>
          </a:p>
          <a:p>
            <a:pPr lvl="2"/>
            <a:r>
              <a:rPr lang="en-US" sz="1800" dirty="0">
                <a:solidFill>
                  <a:schemeClr val="tx2"/>
                </a:solidFill>
                <a:hlinkClick r:id="rId2"/>
              </a:rPr>
              <a:t>RTCBTF Home Page </a:t>
            </a:r>
            <a:r>
              <a:rPr lang="en-US" sz="1800" dirty="0">
                <a:solidFill>
                  <a:schemeClr val="tx2"/>
                </a:solidFill>
              </a:rPr>
              <a:t>houses all market trials documentation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Averaging 150-175 participants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Weekly presentation walk-through with Q&amp;A</a:t>
            </a:r>
          </a:p>
          <a:p>
            <a:pPr lvl="2"/>
            <a:r>
              <a:rPr lang="en-US" sz="1800" dirty="0">
                <a:solidFill>
                  <a:schemeClr val="tx2"/>
                </a:solidFill>
              </a:rPr>
              <a:t>Heavy use of </a:t>
            </a:r>
            <a:r>
              <a:rPr lang="en-US" sz="1800" dirty="0">
                <a:solidFill>
                  <a:schemeClr val="tx2"/>
                </a:solidFill>
                <a:hlinkClick r:id="rId3"/>
              </a:rPr>
              <a:t>RTCB@ercot.com</a:t>
            </a:r>
            <a:r>
              <a:rPr lang="en-US" sz="1800" dirty="0">
                <a:solidFill>
                  <a:schemeClr val="tx2"/>
                </a:solidFill>
              </a:rPr>
              <a:t> email -&gt; FAQ</a:t>
            </a:r>
          </a:p>
          <a:p>
            <a:pPr marL="0" indent="0">
              <a:buNone/>
            </a:pPr>
            <a:endParaRPr lang="en-US" sz="1200" dirty="0">
              <a:solidFill>
                <a:schemeClr val="tx2"/>
              </a:solidFill>
            </a:endParaRPr>
          </a:p>
          <a:p>
            <a:r>
              <a:rPr lang="en-US" sz="2400" dirty="0">
                <a:solidFill>
                  <a:schemeClr val="tx2"/>
                </a:solidFill>
              </a:rPr>
              <a:t>Quick walkthrough of this </a:t>
            </a:r>
            <a:r>
              <a:rPr lang="en-US" sz="2400" dirty="0">
                <a:hlinkClick r:id="rId4"/>
              </a:rPr>
              <a:t>week’s meeting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BC2757-D0AA-DB16-E688-E86285B48D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0145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D6869-86A1-B83B-8299-C2EB10231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Updates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F20F1E-D4E3-7A70-2873-597B398F2A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257800"/>
          </a:xfrm>
        </p:spPr>
        <p:txBody>
          <a:bodyPr/>
          <a:lstStyle/>
          <a:p>
            <a:pPr>
              <a:buFontTx/>
              <a:buChar char="-"/>
            </a:pPr>
            <a:r>
              <a:rPr lang="en-US" sz="1800" dirty="0"/>
              <a:t>Readiness engagement update:</a:t>
            </a:r>
          </a:p>
          <a:p>
            <a:pPr lvl="1">
              <a:buFontTx/>
              <a:buChar char="-"/>
            </a:pPr>
            <a:r>
              <a:rPr lang="en-US" sz="1400" dirty="0">
                <a:solidFill>
                  <a:schemeClr val="tx2"/>
                </a:solidFill>
              </a:rPr>
              <a:t>Developed new folders on RTCBTF home page (done)</a:t>
            </a:r>
          </a:p>
          <a:p>
            <a:pPr lvl="2">
              <a:buFontTx/>
              <a:buChar char="-"/>
            </a:pPr>
            <a:r>
              <a:rPr lang="en-US" sz="1100" u="sng" dirty="0">
                <a:solidFill>
                  <a:schemeClr val="tx2"/>
                </a:solidFill>
              </a:rPr>
              <a:t>Market Trials folder</a:t>
            </a:r>
            <a:r>
              <a:rPr lang="en-US" sz="1100" dirty="0">
                <a:solidFill>
                  <a:schemeClr val="tx2"/>
                </a:solidFill>
              </a:rPr>
              <a:t>: Handbooks and supporting materials</a:t>
            </a:r>
          </a:p>
          <a:p>
            <a:pPr lvl="2">
              <a:buFontTx/>
              <a:buChar char="-"/>
            </a:pPr>
            <a:r>
              <a:rPr lang="en-US" sz="1100" u="sng" dirty="0">
                <a:solidFill>
                  <a:schemeClr val="tx2"/>
                </a:solidFill>
              </a:rPr>
              <a:t>Technical Support folder</a:t>
            </a:r>
            <a:r>
              <a:rPr lang="en-US" sz="1100" dirty="0">
                <a:solidFill>
                  <a:schemeClr val="tx2"/>
                </a:solidFill>
              </a:rPr>
              <a:t>: Key TWG technical materials</a:t>
            </a:r>
          </a:p>
          <a:p>
            <a:pPr lvl="1">
              <a:buFontTx/>
              <a:buChar char="-"/>
            </a:pPr>
            <a:r>
              <a:rPr lang="en-US" sz="1400" dirty="0">
                <a:solidFill>
                  <a:schemeClr val="tx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RTCB@ercot.com</a:t>
            </a:r>
            <a:r>
              <a:rPr lang="en-US" sz="1400" dirty="0">
                <a:solidFill>
                  <a:schemeClr val="tx2"/>
                </a:solidFill>
              </a:rPr>
              <a:t> mailbox for support of stakeholder implementation questions</a:t>
            </a:r>
          </a:p>
          <a:p>
            <a:pPr lvl="1">
              <a:buFontTx/>
              <a:buChar char="-"/>
            </a:pPr>
            <a:r>
              <a:rPr lang="en-US" sz="1400" dirty="0">
                <a:solidFill>
                  <a:schemeClr val="tx2"/>
                </a:solidFill>
              </a:rPr>
              <a:t>Established FAQ document and posted on RTCBTF home page</a:t>
            </a:r>
          </a:p>
          <a:p>
            <a:pPr lvl="1">
              <a:buFontTx/>
              <a:buChar char="-"/>
            </a:pPr>
            <a:r>
              <a:rPr lang="en-US" sz="1400" dirty="0">
                <a:solidFill>
                  <a:schemeClr val="tx2"/>
                </a:solidFill>
              </a:rPr>
              <a:t>Target to add more training videos in next 30 days (in process)</a:t>
            </a:r>
          </a:p>
          <a:p>
            <a:pPr lvl="2">
              <a:buFontTx/>
              <a:buChar char="-"/>
            </a:pPr>
            <a:r>
              <a:rPr lang="en-US" sz="1100" dirty="0">
                <a:solidFill>
                  <a:schemeClr val="tx2"/>
                </a:solidFill>
              </a:rPr>
              <a:t>Operations                  /      Load Resources     /      RTC Worksheet Solver Walkthrough</a:t>
            </a:r>
          </a:p>
          <a:p>
            <a:pPr lvl="2">
              <a:buFontTx/>
              <a:buChar char="-"/>
            </a:pPr>
            <a:r>
              <a:rPr lang="en-US" sz="1100" dirty="0">
                <a:solidFill>
                  <a:schemeClr val="tx2"/>
                </a:solidFill>
              </a:rPr>
              <a:t>Day-Ahead Market      /      Battery </a:t>
            </a:r>
          </a:p>
          <a:p>
            <a:pPr lvl="1">
              <a:buFontTx/>
              <a:buChar char="-"/>
            </a:pPr>
            <a:r>
              <a:rPr lang="en-US" sz="1400" dirty="0">
                <a:solidFill>
                  <a:schemeClr val="tx2"/>
                </a:solidFill>
              </a:rPr>
              <a:t>Following guidance from RTCBTF to engage DSWG separately (done 4/17/25)</a:t>
            </a:r>
          </a:p>
          <a:p>
            <a:pPr lvl="1">
              <a:buFontTx/>
              <a:buChar char="-"/>
            </a:pPr>
            <a:r>
              <a:rPr lang="en-US" sz="1400" dirty="0">
                <a:solidFill>
                  <a:schemeClr val="tx2"/>
                </a:solidFill>
              </a:rPr>
              <a:t>Outreach to Operator Training Seminar and Spring GCPA (complete next Wednesday)</a:t>
            </a:r>
          </a:p>
          <a:p>
            <a:pPr lvl="2">
              <a:buFontTx/>
              <a:buChar char="-"/>
            </a:pPr>
            <a:endParaRPr lang="en-US" sz="1400" dirty="0"/>
          </a:p>
          <a:p>
            <a:pPr>
              <a:buFontTx/>
              <a:buChar char="-"/>
            </a:pPr>
            <a:r>
              <a:rPr lang="en-US" sz="1800" dirty="0">
                <a:solidFill>
                  <a:srgbClr val="C00000"/>
                </a:solidFill>
              </a:rPr>
              <a:t>Closed-Loop LFC planning (critical for market feedback- workshop?) </a:t>
            </a:r>
          </a:p>
          <a:p>
            <a:pPr>
              <a:buFontTx/>
              <a:buChar char="-"/>
            </a:pPr>
            <a:r>
              <a:rPr lang="en-US" sz="1800" dirty="0">
                <a:solidFill>
                  <a:srgbClr val="C00000"/>
                </a:solidFill>
              </a:rPr>
              <a:t>ERCOT evaluating approach to protocol waivers for LFC and Cutover</a:t>
            </a:r>
          </a:p>
          <a:p>
            <a:pPr>
              <a:buFontTx/>
              <a:buChar char="-"/>
            </a:pPr>
            <a:r>
              <a:rPr lang="en-US" sz="1800" dirty="0">
                <a:solidFill>
                  <a:srgbClr val="C00000"/>
                </a:solidFill>
              </a:rPr>
              <a:t>Internal work on Transition/Cutover Plan Handbook</a:t>
            </a:r>
          </a:p>
          <a:p>
            <a:pPr>
              <a:buFontTx/>
              <a:buChar char="-"/>
            </a:pPr>
            <a:r>
              <a:rPr lang="en-US" sz="1800" dirty="0">
                <a:solidFill>
                  <a:srgbClr val="C00000"/>
                </a:solidFill>
              </a:rPr>
              <a:t>Weekly Market Trials in flight</a:t>
            </a:r>
          </a:p>
          <a:p>
            <a:pPr>
              <a:buFontTx/>
              <a:buChar char="-"/>
            </a:pPr>
            <a:r>
              <a:rPr lang="en-US" sz="1800" dirty="0">
                <a:solidFill>
                  <a:srgbClr val="C00000"/>
                </a:solidFill>
              </a:rPr>
              <a:t>Next TWG meeting is June 26  (technical side of RTCBTF)</a:t>
            </a:r>
          </a:p>
          <a:p>
            <a:pPr lvl="1">
              <a:buFontTx/>
              <a:buChar char="-"/>
            </a:pPr>
            <a:r>
              <a:rPr lang="en-US" sz="1400" dirty="0">
                <a:solidFill>
                  <a:srgbClr val="C00000"/>
                </a:solidFill>
              </a:rPr>
              <a:t>Next 2 slides are key to upcoming access changes</a:t>
            </a:r>
          </a:p>
          <a:p>
            <a:pPr>
              <a:buFontTx/>
              <a:buChar char="-"/>
            </a:pPr>
            <a:endParaRPr lang="en-US" sz="1000" dirty="0">
              <a:solidFill>
                <a:srgbClr val="C00000"/>
              </a:solidFill>
            </a:endParaRPr>
          </a:p>
          <a:p>
            <a:pPr marL="457200" lvl="1" indent="0">
              <a:buNone/>
            </a:pPr>
            <a:endParaRPr lang="en-US" sz="1400" dirty="0"/>
          </a:p>
          <a:p>
            <a:pPr lvl="1">
              <a:buFontTx/>
              <a:buChar char="-"/>
            </a:pPr>
            <a:endParaRPr lang="en-US" sz="1400" dirty="0"/>
          </a:p>
          <a:p>
            <a:pPr lvl="1">
              <a:buFontTx/>
              <a:buChar char="-"/>
            </a:pPr>
            <a:endParaRPr lang="en-US" sz="1400" dirty="0"/>
          </a:p>
          <a:p>
            <a:pPr>
              <a:buFontTx/>
              <a:buChar char="-"/>
            </a:pPr>
            <a:endParaRPr lang="en-US" sz="1800" dirty="0"/>
          </a:p>
          <a:p>
            <a:pPr lvl="1">
              <a:buFontTx/>
              <a:buChar char="-"/>
            </a:pPr>
            <a:endParaRPr lang="en-US" sz="1400" dirty="0"/>
          </a:p>
          <a:p>
            <a:pPr lvl="1">
              <a:buFontTx/>
              <a:buChar char="-"/>
            </a:pPr>
            <a:endParaRPr lang="en-US" sz="1400" dirty="0"/>
          </a:p>
          <a:p>
            <a:pPr>
              <a:buFontTx/>
              <a:buChar char="-"/>
            </a:pPr>
            <a:endParaRPr lang="en-US" sz="1800" dirty="0"/>
          </a:p>
          <a:p>
            <a:pPr>
              <a:buFontTx/>
              <a:buChar char="-"/>
            </a:pPr>
            <a:endParaRPr lang="en-US" sz="1800" dirty="0"/>
          </a:p>
          <a:p>
            <a:pPr lvl="1">
              <a:buFontTx/>
              <a:buChar char="-"/>
            </a:pPr>
            <a:endParaRPr lang="en-US" sz="14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8D7AED-487B-8A2B-4965-52C071878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586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F4DB268F-57EF-D5F3-4C06-FF1106E59A1E}"/>
              </a:ext>
            </a:extLst>
          </p:cNvPr>
          <p:cNvCxnSpPr>
            <a:cxnSpLocks/>
          </p:cNvCxnSpPr>
          <p:nvPr/>
        </p:nvCxnSpPr>
        <p:spPr>
          <a:xfrm>
            <a:off x="7828513" y="1130528"/>
            <a:ext cx="25868" cy="297409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712934A-26A9-BE81-294F-7959E8CC0F88}"/>
              </a:ext>
            </a:extLst>
          </p:cNvPr>
          <p:cNvCxnSpPr>
            <a:cxnSpLocks/>
          </p:cNvCxnSpPr>
          <p:nvPr/>
        </p:nvCxnSpPr>
        <p:spPr>
          <a:xfrm>
            <a:off x="5822442" y="1226820"/>
            <a:ext cx="4885" cy="174014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Callout: Up Arrow 48">
            <a:extLst>
              <a:ext uri="{FF2B5EF4-FFF2-40B4-BE49-F238E27FC236}">
                <a16:creationId xmlns:a16="http://schemas.microsoft.com/office/drawing/2014/main" id="{C4CFD68A-8338-20FF-1D15-DA6E7E0B42DC}"/>
              </a:ext>
            </a:extLst>
          </p:cNvPr>
          <p:cNvSpPr/>
          <p:nvPr/>
        </p:nvSpPr>
        <p:spPr>
          <a:xfrm>
            <a:off x="7860496" y="3098440"/>
            <a:ext cx="1118477" cy="992570"/>
          </a:xfrm>
          <a:prstGeom prst="upArrowCallou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Callout: Up Arrow 45">
            <a:extLst>
              <a:ext uri="{FF2B5EF4-FFF2-40B4-BE49-F238E27FC236}">
                <a16:creationId xmlns:a16="http://schemas.microsoft.com/office/drawing/2014/main" id="{258F6389-5056-30A5-20DD-6E03B20A6426}"/>
              </a:ext>
            </a:extLst>
          </p:cNvPr>
          <p:cNvSpPr/>
          <p:nvPr/>
        </p:nvSpPr>
        <p:spPr>
          <a:xfrm>
            <a:off x="4139825" y="3098440"/>
            <a:ext cx="3688688" cy="992570"/>
          </a:xfrm>
          <a:prstGeom prst="upArrowCallou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Callout: Up Arrow 44">
            <a:extLst>
              <a:ext uri="{FF2B5EF4-FFF2-40B4-BE49-F238E27FC236}">
                <a16:creationId xmlns:a16="http://schemas.microsoft.com/office/drawing/2014/main" id="{A8B296CF-89BF-A21C-30E4-3C25A415F79B}"/>
              </a:ext>
            </a:extLst>
          </p:cNvPr>
          <p:cNvSpPr/>
          <p:nvPr/>
        </p:nvSpPr>
        <p:spPr>
          <a:xfrm>
            <a:off x="1087260" y="3099348"/>
            <a:ext cx="3064045" cy="992570"/>
          </a:xfrm>
          <a:prstGeom prst="upArrowCallou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EC99DA3-0E15-3E33-06DE-669A0E837A28}"/>
              </a:ext>
            </a:extLst>
          </p:cNvPr>
          <p:cNvCxnSpPr>
            <a:cxnSpLocks/>
          </p:cNvCxnSpPr>
          <p:nvPr/>
        </p:nvCxnSpPr>
        <p:spPr>
          <a:xfrm flipH="1">
            <a:off x="4157581" y="1226820"/>
            <a:ext cx="6729" cy="221924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CFAA3BE-1DF0-B1BA-D3A8-151B1601CC6A}"/>
              </a:ext>
            </a:extLst>
          </p:cNvPr>
          <p:cNvCxnSpPr>
            <a:cxnSpLocks/>
          </p:cNvCxnSpPr>
          <p:nvPr/>
        </p:nvCxnSpPr>
        <p:spPr>
          <a:xfrm flipH="1">
            <a:off x="2592155" y="1226820"/>
            <a:ext cx="28969" cy="162639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ABA8E16-40F8-6DE7-3654-1F5652E27357}"/>
              </a:ext>
            </a:extLst>
          </p:cNvPr>
          <p:cNvCxnSpPr>
            <a:cxnSpLocks/>
          </p:cNvCxnSpPr>
          <p:nvPr/>
        </p:nvCxnSpPr>
        <p:spPr>
          <a:xfrm flipH="1">
            <a:off x="1087261" y="1226820"/>
            <a:ext cx="34798" cy="284875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EA97032A-B3FD-6C23-37C5-0CBE23E63CB1}"/>
              </a:ext>
            </a:extLst>
          </p:cNvPr>
          <p:cNvSpPr txBox="1">
            <a:spLocks/>
          </p:cNvSpPr>
          <p:nvPr/>
        </p:nvSpPr>
        <p:spPr>
          <a:xfrm>
            <a:off x="395202" y="233765"/>
            <a:ext cx="8487633" cy="57095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RTC+B Market Submissions -</a:t>
            </a:r>
            <a:r>
              <a:rPr lang="en-US" sz="1600" dirty="0"/>
              <a:t> </a:t>
            </a:r>
            <a:r>
              <a:rPr lang="en-US" dirty="0"/>
              <a:t>Systems configurations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92D907A-7C61-779A-5A91-6DB38D796CC0}"/>
              </a:ext>
            </a:extLst>
          </p:cNvPr>
          <p:cNvSpPr/>
          <p:nvPr/>
        </p:nvSpPr>
        <p:spPr>
          <a:xfrm>
            <a:off x="2618441" y="2125535"/>
            <a:ext cx="1561656" cy="914400"/>
          </a:xfrm>
          <a:prstGeom prst="rect">
            <a:avLst/>
          </a:prstGeom>
          <a:solidFill>
            <a:srgbClr val="FFFF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RTC QSE </a:t>
            </a:r>
          </a:p>
          <a:p>
            <a:pPr algn="ctr"/>
            <a:r>
              <a:rPr lang="en-US" sz="1100" b="1" dirty="0">
                <a:solidFill>
                  <a:schemeClr val="tx1"/>
                </a:solidFill>
              </a:rPr>
              <a:t>Submission Testing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A7C9F43-D1CD-5F82-6143-0F5ED6118E96}"/>
              </a:ext>
            </a:extLst>
          </p:cNvPr>
          <p:cNvSpPr/>
          <p:nvPr/>
        </p:nvSpPr>
        <p:spPr>
          <a:xfrm>
            <a:off x="4164625" y="2125535"/>
            <a:ext cx="1657817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</a:rPr>
              <a:t>Open-loop </a:t>
            </a:r>
          </a:p>
          <a:p>
            <a:pPr algn="ctr"/>
            <a:r>
              <a:rPr lang="en-US" sz="1050" b="1" dirty="0">
                <a:solidFill>
                  <a:schemeClr val="tx1"/>
                </a:solidFill>
              </a:rPr>
              <a:t>RTC SCED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4026E3E-4BBC-2CDE-660F-6E7C39CFCED7}"/>
              </a:ext>
            </a:extLst>
          </p:cNvPr>
          <p:cNvSpPr/>
          <p:nvPr/>
        </p:nvSpPr>
        <p:spPr>
          <a:xfrm>
            <a:off x="5822443" y="2126590"/>
            <a:ext cx="2006070" cy="910365"/>
          </a:xfrm>
          <a:prstGeom prst="rect">
            <a:avLst/>
          </a:prstGeom>
          <a:solidFill>
            <a:srgbClr val="F8948A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</a:rPr>
              <a:t>Ongoing Open-Loop</a:t>
            </a:r>
          </a:p>
          <a:p>
            <a:pPr algn="ctr"/>
            <a:r>
              <a:rPr lang="en-US" sz="1050" b="1" dirty="0">
                <a:solidFill>
                  <a:schemeClr val="tx1"/>
                </a:solidFill>
              </a:rPr>
              <a:t>&amp; Periodic Closed-loop SCED/LFC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B04C06B-C52B-F389-AC5E-A225AA27F943}"/>
              </a:ext>
            </a:extLst>
          </p:cNvPr>
          <p:cNvSpPr/>
          <p:nvPr/>
        </p:nvSpPr>
        <p:spPr>
          <a:xfrm>
            <a:off x="2619727" y="1556611"/>
            <a:ext cx="789194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May 2025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1A5A9EE-CEF8-7774-1B9B-556FBB9408BF}"/>
              </a:ext>
            </a:extLst>
          </p:cNvPr>
          <p:cNvSpPr/>
          <p:nvPr/>
        </p:nvSpPr>
        <p:spPr>
          <a:xfrm>
            <a:off x="3362585" y="1556611"/>
            <a:ext cx="817512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June 2025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5462826-8396-1072-6270-9CEF9E396EC3}"/>
              </a:ext>
            </a:extLst>
          </p:cNvPr>
          <p:cNvSpPr/>
          <p:nvPr/>
        </p:nvSpPr>
        <p:spPr>
          <a:xfrm>
            <a:off x="4151305" y="1556611"/>
            <a:ext cx="845119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July 2025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22F09F3-7FED-D165-CAC6-5872696DC5B8}"/>
              </a:ext>
            </a:extLst>
          </p:cNvPr>
          <p:cNvSpPr/>
          <p:nvPr/>
        </p:nvSpPr>
        <p:spPr>
          <a:xfrm>
            <a:off x="4971533" y="1565280"/>
            <a:ext cx="796539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Aug 2025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45B9E6F-084C-A3B5-BD31-9FF09D8E34C1}"/>
              </a:ext>
            </a:extLst>
          </p:cNvPr>
          <p:cNvSpPr/>
          <p:nvPr/>
        </p:nvSpPr>
        <p:spPr>
          <a:xfrm>
            <a:off x="5748506" y="1565280"/>
            <a:ext cx="758718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Sep 2025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41105A9-C787-2703-CAF0-7909C9525862}"/>
              </a:ext>
            </a:extLst>
          </p:cNvPr>
          <p:cNvSpPr/>
          <p:nvPr/>
        </p:nvSpPr>
        <p:spPr>
          <a:xfrm>
            <a:off x="6486711" y="1565280"/>
            <a:ext cx="603818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Oct 2025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869C7E7-6AD6-66EE-9476-0F679F08C46C}"/>
              </a:ext>
            </a:extLst>
          </p:cNvPr>
          <p:cNvSpPr/>
          <p:nvPr/>
        </p:nvSpPr>
        <p:spPr>
          <a:xfrm>
            <a:off x="7068495" y="1565280"/>
            <a:ext cx="717282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Nov 2025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32395EE-33E2-A0BC-9F5A-829AF4E65FA6}"/>
              </a:ext>
            </a:extLst>
          </p:cNvPr>
          <p:cNvSpPr/>
          <p:nvPr/>
        </p:nvSpPr>
        <p:spPr>
          <a:xfrm>
            <a:off x="7785777" y="1565280"/>
            <a:ext cx="1091523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Dec 2025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30519A9-0C02-DC6F-1AA2-E48EFB265269}"/>
              </a:ext>
            </a:extLst>
          </p:cNvPr>
          <p:cNvSpPr txBox="1"/>
          <p:nvPr/>
        </p:nvSpPr>
        <p:spPr>
          <a:xfrm>
            <a:off x="1062586" y="1123202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Start </a:t>
            </a:r>
          </a:p>
          <a:p>
            <a:r>
              <a:rPr lang="en-US" sz="1200" dirty="0"/>
              <a:t>03/2025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168978B-C93E-362D-C8FE-5A79048E3FD1}"/>
              </a:ext>
            </a:extLst>
          </p:cNvPr>
          <p:cNvSpPr txBox="1"/>
          <p:nvPr/>
        </p:nvSpPr>
        <p:spPr>
          <a:xfrm>
            <a:off x="2550642" y="1130528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Start </a:t>
            </a:r>
          </a:p>
          <a:p>
            <a:r>
              <a:rPr lang="en-US" sz="1200" dirty="0"/>
              <a:t>05/2025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F84B4E5-3DF5-E3A3-87C1-CC46E09B68AC}"/>
              </a:ext>
            </a:extLst>
          </p:cNvPr>
          <p:cNvSpPr txBox="1"/>
          <p:nvPr/>
        </p:nvSpPr>
        <p:spPr>
          <a:xfrm>
            <a:off x="5801810" y="1125970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Start </a:t>
            </a:r>
          </a:p>
          <a:p>
            <a:r>
              <a:rPr lang="en-US" sz="1200" dirty="0"/>
              <a:t>09/2025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AAB836F-23AE-B9EC-777B-494ED303ACD7}"/>
              </a:ext>
            </a:extLst>
          </p:cNvPr>
          <p:cNvSpPr txBox="1"/>
          <p:nvPr/>
        </p:nvSpPr>
        <p:spPr>
          <a:xfrm>
            <a:off x="7867389" y="1087620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Go-Live</a:t>
            </a:r>
          </a:p>
          <a:p>
            <a:r>
              <a:rPr lang="en-US" sz="1200" dirty="0"/>
              <a:t>12/5/25*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28063DA-CBE7-2F20-B567-C6BEDD268778}"/>
              </a:ext>
            </a:extLst>
          </p:cNvPr>
          <p:cNvSpPr/>
          <p:nvPr/>
        </p:nvSpPr>
        <p:spPr>
          <a:xfrm>
            <a:off x="1830924" y="1549285"/>
            <a:ext cx="787517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Apr 2025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6657172-2A8A-1133-136D-39B6F9AA4A3D}"/>
              </a:ext>
            </a:extLst>
          </p:cNvPr>
          <p:cNvSpPr/>
          <p:nvPr/>
        </p:nvSpPr>
        <p:spPr>
          <a:xfrm>
            <a:off x="1120708" y="1549285"/>
            <a:ext cx="779557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Mar 2025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10A4BE0-7FC2-429B-C93E-DF976D694308}"/>
              </a:ext>
            </a:extLst>
          </p:cNvPr>
          <p:cNvSpPr/>
          <p:nvPr/>
        </p:nvSpPr>
        <p:spPr>
          <a:xfrm>
            <a:off x="219637" y="1549285"/>
            <a:ext cx="892831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Feb 2025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021F118-260E-F037-9CFA-D81A17929FA6}"/>
              </a:ext>
            </a:extLst>
          </p:cNvPr>
          <p:cNvSpPr/>
          <p:nvPr/>
        </p:nvSpPr>
        <p:spPr>
          <a:xfrm>
            <a:off x="1120708" y="2125535"/>
            <a:ext cx="1477658" cy="914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Optional: RTC QSE/Vendor Developer</a:t>
            </a:r>
          </a:p>
          <a:p>
            <a:pPr algn="ctr"/>
            <a:r>
              <a:rPr lang="en-US" sz="1100" b="1" dirty="0">
                <a:solidFill>
                  <a:schemeClr val="tx1"/>
                </a:solidFill>
              </a:rPr>
              <a:t>Submission Testing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E2B9A18-6378-834C-6B94-1AE875932493}"/>
              </a:ext>
            </a:extLst>
          </p:cNvPr>
          <p:cNvSpPr txBox="1"/>
          <p:nvPr/>
        </p:nvSpPr>
        <p:spPr>
          <a:xfrm>
            <a:off x="4146554" y="1089298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Start </a:t>
            </a:r>
          </a:p>
          <a:p>
            <a:r>
              <a:rPr lang="en-US" sz="1200" dirty="0"/>
              <a:t>07/2025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5AA021C-15FE-AF84-3DE5-A4D44D5E07E3}"/>
              </a:ext>
            </a:extLst>
          </p:cNvPr>
          <p:cNvSpPr/>
          <p:nvPr/>
        </p:nvSpPr>
        <p:spPr>
          <a:xfrm>
            <a:off x="788864" y="3320558"/>
            <a:ext cx="3616796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Certificate</a:t>
            </a:r>
            <a:r>
              <a:rPr lang="en-US" sz="1100" dirty="0">
                <a:solidFill>
                  <a:schemeClr val="tx1"/>
                </a:solidFill>
              </a:rPr>
              <a:t>: Current MOTE</a:t>
            </a:r>
          </a:p>
          <a:p>
            <a:pPr algn="ctr"/>
            <a:r>
              <a:rPr lang="en-US" sz="1100" b="1" dirty="0">
                <a:solidFill>
                  <a:schemeClr val="tx1"/>
                </a:solidFill>
              </a:rPr>
              <a:t>Env</a:t>
            </a:r>
            <a:r>
              <a:rPr lang="en-US" sz="1100" dirty="0">
                <a:solidFill>
                  <a:schemeClr val="tx1"/>
                </a:solidFill>
              </a:rPr>
              <a:t>: ERCOT RTC Market Trial</a:t>
            </a:r>
          </a:p>
          <a:p>
            <a:pPr algn="ctr"/>
            <a:r>
              <a:rPr lang="en-US" sz="1100" b="1" dirty="0">
                <a:solidFill>
                  <a:schemeClr val="tx1"/>
                </a:solidFill>
              </a:rPr>
              <a:t>URL</a:t>
            </a:r>
            <a:r>
              <a:rPr lang="en-US" sz="1100" dirty="0">
                <a:solidFill>
                  <a:schemeClr val="tx1"/>
                </a:solidFill>
              </a:rPr>
              <a:t>: RTC MIS MOTE URL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63E1150-A6CE-E8EF-27D9-A13A443730CF}"/>
              </a:ext>
            </a:extLst>
          </p:cNvPr>
          <p:cNvSpPr/>
          <p:nvPr/>
        </p:nvSpPr>
        <p:spPr>
          <a:xfrm>
            <a:off x="3571372" y="3320558"/>
            <a:ext cx="439638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Certificate</a:t>
            </a:r>
            <a:r>
              <a:rPr lang="en-US" sz="1100" dirty="0">
                <a:solidFill>
                  <a:schemeClr val="tx1"/>
                </a:solidFill>
              </a:rPr>
              <a:t>: Current Production</a:t>
            </a:r>
          </a:p>
          <a:p>
            <a:pPr algn="ctr"/>
            <a:r>
              <a:rPr lang="en-US" sz="1100" b="1" dirty="0">
                <a:solidFill>
                  <a:schemeClr val="tx1"/>
                </a:solidFill>
              </a:rPr>
              <a:t>Env</a:t>
            </a:r>
            <a:r>
              <a:rPr lang="en-US" sz="1100" dirty="0">
                <a:solidFill>
                  <a:schemeClr val="tx1"/>
                </a:solidFill>
              </a:rPr>
              <a:t>: ERCOT RTC Market Trial</a:t>
            </a:r>
          </a:p>
          <a:p>
            <a:pPr algn="ctr"/>
            <a:r>
              <a:rPr lang="en-US" sz="1100" b="1" dirty="0">
                <a:solidFill>
                  <a:schemeClr val="tx1"/>
                </a:solidFill>
              </a:rPr>
              <a:t>URL</a:t>
            </a:r>
            <a:r>
              <a:rPr lang="en-US" sz="1100" dirty="0">
                <a:solidFill>
                  <a:schemeClr val="tx1"/>
                </a:solidFill>
              </a:rPr>
              <a:t>: RTC MIS Market Trial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646BEF0-EAEE-C3E7-2D0D-8118E0E63277}"/>
              </a:ext>
            </a:extLst>
          </p:cNvPr>
          <p:cNvSpPr/>
          <p:nvPr/>
        </p:nvSpPr>
        <p:spPr>
          <a:xfrm>
            <a:off x="7805168" y="3320558"/>
            <a:ext cx="1167301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</a:rPr>
              <a:t>Cert</a:t>
            </a:r>
            <a:r>
              <a:rPr lang="en-US" sz="1050" dirty="0">
                <a:solidFill>
                  <a:schemeClr val="tx1"/>
                </a:solidFill>
              </a:rPr>
              <a:t>: Production</a:t>
            </a:r>
          </a:p>
          <a:p>
            <a:pPr algn="ctr"/>
            <a:r>
              <a:rPr lang="en-US" sz="1050" b="1" dirty="0">
                <a:solidFill>
                  <a:schemeClr val="tx1"/>
                </a:solidFill>
              </a:rPr>
              <a:t>Env</a:t>
            </a:r>
            <a:r>
              <a:rPr lang="en-US" sz="1050" dirty="0">
                <a:solidFill>
                  <a:schemeClr val="tx1"/>
                </a:solidFill>
              </a:rPr>
              <a:t>: Prod</a:t>
            </a:r>
          </a:p>
          <a:p>
            <a:pPr algn="ctr"/>
            <a:r>
              <a:rPr lang="en-US" sz="1050" b="1" dirty="0">
                <a:solidFill>
                  <a:schemeClr val="tx1"/>
                </a:solidFill>
              </a:rPr>
              <a:t>URL</a:t>
            </a:r>
            <a:r>
              <a:rPr lang="en-US" sz="1050" dirty="0">
                <a:solidFill>
                  <a:schemeClr val="tx1"/>
                </a:solidFill>
              </a:rPr>
              <a:t>: MIS Prod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3111D675-D684-D8CB-2FC9-424D6C033CC7}"/>
              </a:ext>
            </a:extLst>
          </p:cNvPr>
          <p:cNvSpPr txBox="1"/>
          <p:nvPr/>
        </p:nvSpPr>
        <p:spPr>
          <a:xfrm>
            <a:off x="395202" y="4350754"/>
            <a:ext cx="824194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QSE/Vendor developer can use MOTE certificates &amp; RTC MIS MOTE API URL to test the submissions until end of submission testing phase (end of June) as needed. </a:t>
            </a:r>
            <a:r>
              <a:rPr lang="en-US" sz="1200" i="1" dirty="0"/>
              <a:t>At the start of the Open Loop testing, RTC MOTE MIS URLs will be disabled.</a:t>
            </a:r>
          </a:p>
          <a:p>
            <a:r>
              <a:rPr lang="en-US" sz="1200" b="1" u="sng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u="sng" dirty="0"/>
              <a:t>URL links:</a:t>
            </a:r>
            <a:r>
              <a:rPr lang="en-US" sz="1200" b="1" dirty="0"/>
              <a:t> </a:t>
            </a:r>
            <a:r>
              <a:rPr lang="en-US" sz="1200" dirty="0"/>
              <a:t>RTC MOTE and Market Trial URL links to be used for MMSUI, OSUI and API submissions. Actual links are provided in next slide.</a:t>
            </a:r>
          </a:p>
          <a:p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For notifications/responses to MPs from RTC Market Trials environment, MP will need to provide the listener URL to ERCOT</a:t>
            </a:r>
          </a:p>
        </p:txBody>
      </p:sp>
    </p:spTree>
    <p:extLst>
      <p:ext uri="{BB962C8B-B14F-4D97-AF65-F5344CB8AC3E}">
        <p14:creationId xmlns:p14="http://schemas.microsoft.com/office/powerpoint/2010/main" val="4188046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DD551-A04F-2165-E81D-E0D8C2678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RTC+B Market Submissions -</a:t>
            </a:r>
            <a:r>
              <a:rPr lang="en-US" sz="2000" dirty="0"/>
              <a:t> </a:t>
            </a:r>
            <a:r>
              <a:rPr lang="en-US" dirty="0"/>
              <a:t>Systems configurations</a:t>
            </a:r>
            <a:br>
              <a:rPr lang="en-US" dirty="0"/>
            </a:br>
            <a:r>
              <a:rPr lang="en-US" sz="2000" dirty="0"/>
              <a:t>(Updated with URLs)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43A2A5-7F17-7263-7E2B-1CDEC70719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3B2D2FC-6B82-231F-FD22-37E96BBFA599}"/>
              </a:ext>
            </a:extLst>
          </p:cNvPr>
          <p:cNvSpPr txBox="1">
            <a:spLocks/>
          </p:cNvSpPr>
          <p:nvPr/>
        </p:nvSpPr>
        <p:spPr>
          <a:xfrm>
            <a:off x="-85060" y="764406"/>
            <a:ext cx="8534400" cy="854015"/>
          </a:xfrm>
          <a:prstGeom prst="rect">
            <a:avLst/>
          </a:prstGeom>
        </p:spPr>
        <p:txBody>
          <a:bodyPr lIns="274320" tIns="274320" rIns="274320" bIns="27432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RTC+B Market Trials and Go-live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213A883-B02D-CB28-F0A7-64F42809F0BB}"/>
              </a:ext>
            </a:extLst>
          </p:cNvPr>
          <p:cNvGraphicFramePr>
            <a:graphicFrameLocks noGrp="1"/>
          </p:cNvGraphicFramePr>
          <p:nvPr/>
        </p:nvGraphicFramePr>
        <p:xfrm>
          <a:off x="182033" y="1477823"/>
          <a:ext cx="8657167" cy="39471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341785">
                  <a:extLst>
                    <a:ext uri="{9D8B030D-6E8A-4147-A177-3AD203B41FA5}">
                      <a16:colId xmlns:a16="http://schemas.microsoft.com/office/drawing/2014/main" val="1201586897"/>
                    </a:ext>
                  </a:extLst>
                </a:gridCol>
                <a:gridCol w="1003927">
                  <a:extLst>
                    <a:ext uri="{9D8B030D-6E8A-4147-A177-3AD203B41FA5}">
                      <a16:colId xmlns:a16="http://schemas.microsoft.com/office/drawing/2014/main" val="4091205400"/>
                    </a:ext>
                  </a:extLst>
                </a:gridCol>
                <a:gridCol w="3224470">
                  <a:extLst>
                    <a:ext uri="{9D8B030D-6E8A-4147-A177-3AD203B41FA5}">
                      <a16:colId xmlns:a16="http://schemas.microsoft.com/office/drawing/2014/main" val="2932045821"/>
                    </a:ext>
                  </a:extLst>
                </a:gridCol>
                <a:gridCol w="3086985">
                  <a:extLst>
                    <a:ext uri="{9D8B030D-6E8A-4147-A177-3AD203B41FA5}">
                      <a16:colId xmlns:a16="http://schemas.microsoft.com/office/drawing/2014/main" val="2830311425"/>
                    </a:ext>
                  </a:extLst>
                </a:gridCol>
              </a:tblGrid>
              <a:tr h="3187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RTC Phase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Digital Certificate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MMSUI / OSUI URL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API / WAN URL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7590528"/>
                  </a:ext>
                </a:extLst>
              </a:tr>
              <a:tr h="3903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Vendor/QSE Submissions Testing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Current MOTE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RTC MOTE MIS URLs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100" u="none" strike="noStrike" kern="1200" dirty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https://testmarkettrials.ercot.com/mmsui/mmsui/displayTradesLanding.action</a:t>
                      </a:r>
                      <a:endParaRPr lang="en-US" sz="1100" u="none" strike="noStrike" kern="1200" dirty="0">
                        <a:solidFill>
                          <a:schemeClr val="accent4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en-US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1100" u="none" strike="noStrike" kern="1200" dirty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https://testmarkettrials.ercot.com/osrui/osrui/Summary.action</a:t>
                      </a:r>
                      <a:endParaRPr lang="en-US" sz="1100" u="none" strike="noStrike" kern="1200" dirty="0">
                        <a:solidFill>
                          <a:schemeClr val="accent4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RTC MOTE API/WAN URL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100" u="none" strike="noStrike" kern="1200" dirty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https://testmarkettrialsapi.ercot.com/NodalAPI/EWS/</a:t>
                      </a:r>
                      <a:endParaRPr lang="en-US" sz="1100" u="none" strike="noStrike" kern="1200" dirty="0">
                        <a:solidFill>
                          <a:schemeClr val="accent4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1100" u="none" strike="noStrike" kern="1200" dirty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https://testmarkettrialsapi.wan.ercot.com/NodalAPI/EWS/</a:t>
                      </a:r>
                      <a:endParaRPr lang="en-US" sz="1100" u="none" strike="noStrike" kern="1200" dirty="0">
                        <a:solidFill>
                          <a:schemeClr val="accent4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6878641"/>
                  </a:ext>
                </a:extLst>
              </a:tr>
              <a:tr h="3903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Open Loop and Closed Loop Testing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Current Production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RTC Market Trial URL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100" u="none" strike="noStrike" kern="1200" dirty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https://markettrials.ercot.com/mmsui/mmsui/displayTradesLanding.action</a:t>
                      </a:r>
                      <a:endParaRPr lang="en-US" sz="1100" u="none" strike="noStrike" kern="1200" dirty="0">
                        <a:solidFill>
                          <a:schemeClr val="accent4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en-US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1100" u="none" strike="noStrike" kern="1200" dirty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https://markettrials.ercot.com/osrui/osrui/Summary.action</a:t>
                      </a:r>
                      <a:endParaRPr lang="en-US" sz="1100" u="none" strike="noStrike" kern="1200" dirty="0">
                        <a:solidFill>
                          <a:schemeClr val="accent4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RTC Market Trial API/WAN URL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100" u="none" strike="noStrike" kern="1200" dirty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https://markettrialsapi.ercot.com/NodalAPI/EWS/</a:t>
                      </a:r>
                      <a:endParaRPr lang="en-US" sz="1100" u="none" strike="noStrike" kern="1200" dirty="0">
                        <a:solidFill>
                          <a:schemeClr val="accent4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1100" u="none" strike="noStrike" kern="1200" dirty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https://markettrialsapi.wan.ercot.com/NodalAPI/EWS/</a:t>
                      </a:r>
                      <a:endParaRPr lang="en-US" sz="1100" u="none" strike="noStrike" kern="1200" dirty="0">
                        <a:solidFill>
                          <a:schemeClr val="accent4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0966834"/>
                  </a:ext>
                </a:extLst>
              </a:tr>
              <a:tr h="3903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From RTC Go-live onwards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Current Production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sng" strike="noStrike" dirty="0">
                          <a:effectLst/>
                        </a:rPr>
                        <a:t>Current Prod MIS URL</a:t>
                      </a:r>
                    </a:p>
                    <a:p>
                      <a:pPr marL="0" algn="l" defTabSz="914400" rtl="0" eaLnBrk="1" fontAlgn="b" latinLnBrk="0" hangingPunct="1"/>
                      <a:r>
                        <a:rPr lang="en-US" sz="1100" u="sng" strike="noStrike" kern="1200" dirty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mis.ercot.com/</a:t>
                      </a:r>
                      <a:r>
                        <a:rPr lang="en-US" sz="1100" u="sng" strike="noStrike" kern="1200" dirty="0" err="1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mmsui</a:t>
                      </a:r>
                      <a:br>
                        <a:rPr lang="en-US" sz="1100" u="sng" strike="noStrike" kern="1200" dirty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100" u="sng" strike="noStrike" kern="1200" dirty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mis.ercot.com/</a:t>
                      </a:r>
                      <a:r>
                        <a:rPr lang="en-US" sz="1100" u="sng" strike="noStrike" kern="1200" dirty="0" err="1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osui</a:t>
                      </a:r>
                      <a:endParaRPr lang="en-US" sz="1100" u="sng" strike="noStrike" kern="1200" dirty="0">
                        <a:solidFill>
                          <a:schemeClr val="accent4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New Production API/WAN URL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82212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89616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Focus for remainder of RTCBTF today: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97F78F1-831D-5D2B-D86F-5DA2B2C9A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066800"/>
            <a:ext cx="8648700" cy="4900367"/>
          </a:xfrm>
        </p:spPr>
        <p:txBody>
          <a:bodyPr/>
          <a:lstStyle/>
          <a:p>
            <a:pPr marL="0" indent="0">
              <a:buNone/>
            </a:pPr>
            <a:r>
              <a:rPr lang="en-US" sz="1700" u="sng" dirty="0">
                <a:solidFill>
                  <a:schemeClr val="tx2"/>
                </a:solidFill>
              </a:rPr>
              <a:t>3. NPRR1290 updates and discussion  (D. Maggio)</a:t>
            </a:r>
          </a:p>
          <a:p>
            <a:r>
              <a:rPr lang="en-US" sz="1700" dirty="0">
                <a:solidFill>
                  <a:schemeClr val="tx2"/>
                </a:solidFill>
              </a:rPr>
              <a:t>Potential ERCOT modifications/additions</a:t>
            </a:r>
          </a:p>
          <a:p>
            <a:r>
              <a:rPr lang="en-US" sz="1700" dirty="0">
                <a:solidFill>
                  <a:schemeClr val="tx2"/>
                </a:solidFill>
              </a:rPr>
              <a:t>HEN presentation on System Lambda capping </a:t>
            </a:r>
          </a:p>
          <a:p>
            <a:pPr marL="0" indent="0">
              <a:buNone/>
            </a:pPr>
            <a:endParaRPr lang="en-US" sz="17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1700" u="sng" dirty="0">
                <a:solidFill>
                  <a:schemeClr val="tx2"/>
                </a:solidFill>
              </a:rPr>
              <a:t>4. Energy Storage Update  (no discussion planned at this meeting)</a:t>
            </a:r>
          </a:p>
          <a:p>
            <a:r>
              <a:rPr lang="en-US" sz="1700" dirty="0">
                <a:solidFill>
                  <a:schemeClr val="tx2"/>
                </a:solidFill>
              </a:rPr>
              <a:t>NPRR1282/NOGRR277 (at Board June 24)</a:t>
            </a:r>
          </a:p>
          <a:p>
            <a:r>
              <a:rPr lang="en-US" sz="1700" dirty="0">
                <a:solidFill>
                  <a:schemeClr val="tx2"/>
                </a:solidFill>
              </a:rPr>
              <a:t>Discussion of AS Deployment Factors (July RTCBTF)</a:t>
            </a:r>
          </a:p>
          <a:p>
            <a:endParaRPr lang="en-US" sz="17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1700" u="sng" dirty="0">
                <a:solidFill>
                  <a:schemeClr val="tx2"/>
                </a:solidFill>
              </a:rPr>
              <a:t> 5. Market Readiness </a:t>
            </a:r>
          </a:p>
          <a:p>
            <a:r>
              <a:rPr lang="en-US" sz="1700" dirty="0">
                <a:solidFill>
                  <a:srgbClr val="C00000"/>
                </a:solidFill>
              </a:rPr>
              <a:t>Edits to Handbook 4- QSE Telemetry Tests </a:t>
            </a:r>
          </a:p>
          <a:p>
            <a:r>
              <a:rPr lang="en-US" sz="1700" dirty="0">
                <a:solidFill>
                  <a:schemeClr val="tx2"/>
                </a:solidFill>
              </a:rPr>
              <a:t>Review Handbook 5- Closed-Loop LFC Test - Round 3 review  (M. Mereness)</a:t>
            </a:r>
          </a:p>
          <a:p>
            <a:r>
              <a:rPr lang="en-US" sz="1700" dirty="0">
                <a:solidFill>
                  <a:schemeClr val="tx2"/>
                </a:solidFill>
              </a:rPr>
              <a:t>Review Handbook 6- Day-Ahead Market Tests - Round 3 review (A. Moreno)    </a:t>
            </a:r>
          </a:p>
          <a:p>
            <a:r>
              <a:rPr lang="en-US" sz="1700" dirty="0">
                <a:solidFill>
                  <a:schemeClr val="tx2"/>
                </a:solidFill>
              </a:rPr>
              <a:t>Initial Transition Plan (July RTCBTF)</a:t>
            </a:r>
          </a:p>
          <a:p>
            <a:r>
              <a:rPr lang="en-US" sz="1700" dirty="0">
                <a:solidFill>
                  <a:schemeClr val="tx2"/>
                </a:solidFill>
              </a:rPr>
              <a:t>Initial subset of Operating Procedures changes (</a:t>
            </a:r>
            <a:r>
              <a:rPr lang="en-US" sz="1700" dirty="0">
                <a:solidFill>
                  <a:srgbClr val="C00000"/>
                </a:solidFill>
              </a:rPr>
              <a:t>Aug</a:t>
            </a:r>
            <a:r>
              <a:rPr lang="en-US" sz="1700" dirty="0">
                <a:solidFill>
                  <a:schemeClr val="tx2"/>
                </a:solidFill>
              </a:rPr>
              <a:t> RTCBTF)</a:t>
            </a:r>
          </a:p>
        </p:txBody>
      </p:sp>
    </p:spTree>
    <p:extLst>
      <p:ext uri="{BB962C8B-B14F-4D97-AF65-F5344CB8AC3E}">
        <p14:creationId xmlns:p14="http://schemas.microsoft.com/office/powerpoint/2010/main" val="680624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D6869-86A1-B83B-8299-C2EB10231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F20F1E-D4E3-7A70-2873-597B398F2A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sz="1800" dirty="0"/>
              <a:t>Discussion today:</a:t>
            </a:r>
          </a:p>
          <a:p>
            <a:pPr lvl="1">
              <a:buFontTx/>
              <a:buChar char="-"/>
            </a:pPr>
            <a:r>
              <a:rPr lang="en-US" sz="1600" dirty="0"/>
              <a:t>Update on RTCBTF Issues List</a:t>
            </a:r>
          </a:p>
          <a:p>
            <a:pPr lvl="1">
              <a:buFontTx/>
              <a:buChar char="-"/>
            </a:pPr>
            <a:r>
              <a:rPr lang="en-US" sz="1600" dirty="0"/>
              <a:t>Update on NPRRs</a:t>
            </a:r>
          </a:p>
          <a:p>
            <a:pPr lvl="1">
              <a:buFontTx/>
              <a:buChar char="-"/>
            </a:pPr>
            <a:r>
              <a:rPr lang="en-US" sz="1600" dirty="0"/>
              <a:t>Market Trials Update </a:t>
            </a:r>
          </a:p>
          <a:p>
            <a:pPr lvl="1">
              <a:buFontTx/>
              <a:buChar char="-"/>
            </a:pPr>
            <a:r>
              <a:rPr lang="en-US" sz="1600" dirty="0"/>
              <a:t>Rest of Today’s Agenda</a:t>
            </a:r>
          </a:p>
          <a:p>
            <a:pPr marL="457200" lvl="1" indent="0">
              <a:buNone/>
            </a:pPr>
            <a:endParaRPr lang="en-US" sz="1400" dirty="0"/>
          </a:p>
          <a:p>
            <a:pPr lvl="1">
              <a:buFontTx/>
              <a:buChar char="-"/>
            </a:pPr>
            <a:endParaRPr lang="en-US" sz="1400" dirty="0"/>
          </a:p>
          <a:p>
            <a:pPr lvl="1">
              <a:buFontTx/>
              <a:buChar char="-"/>
            </a:pPr>
            <a:endParaRPr lang="en-US" sz="1400" dirty="0"/>
          </a:p>
          <a:p>
            <a:pPr>
              <a:buFontTx/>
              <a:buChar char="-"/>
            </a:pPr>
            <a:endParaRPr lang="en-US" sz="1800" dirty="0"/>
          </a:p>
          <a:p>
            <a:pPr lvl="1">
              <a:buFontTx/>
              <a:buChar char="-"/>
            </a:pPr>
            <a:endParaRPr lang="en-US" sz="1400" dirty="0"/>
          </a:p>
          <a:p>
            <a:pPr lvl="1">
              <a:buFontTx/>
              <a:buChar char="-"/>
            </a:pPr>
            <a:endParaRPr lang="en-US" sz="1400" dirty="0"/>
          </a:p>
          <a:p>
            <a:pPr>
              <a:buFontTx/>
              <a:buChar char="-"/>
            </a:pPr>
            <a:endParaRPr lang="en-US" sz="1800" dirty="0"/>
          </a:p>
          <a:p>
            <a:pPr>
              <a:buFontTx/>
              <a:buChar char="-"/>
            </a:pPr>
            <a:endParaRPr lang="en-US" sz="1800" dirty="0"/>
          </a:p>
          <a:p>
            <a:pPr lvl="1">
              <a:buFontTx/>
              <a:buChar char="-"/>
            </a:pPr>
            <a:endParaRPr lang="en-US" sz="14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8D7AED-487B-8A2B-4965-52C071878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593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9D288E-6415-8D43-81C5-97D4FBFDFE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627B40B-9021-B9D8-BDFF-4F4AD38ED0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554380"/>
            <a:ext cx="8839200" cy="469401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3FA0F74-D70A-9BE5-2983-B29DB63DE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RTCBTF Issues List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83D358A0-40FB-C32B-07BD-E13D4EBE1156}"/>
              </a:ext>
            </a:extLst>
          </p:cNvPr>
          <p:cNvSpPr txBox="1">
            <a:spLocks/>
          </p:cNvSpPr>
          <p:nvPr/>
        </p:nvSpPr>
        <p:spPr>
          <a:xfrm>
            <a:off x="226760" y="768337"/>
            <a:ext cx="8763000" cy="57095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u="sng" dirty="0">
                <a:solidFill>
                  <a:schemeClr val="tx2"/>
                </a:solidFill>
              </a:rPr>
              <a:t>Revisions</a:t>
            </a:r>
            <a:r>
              <a:rPr lang="en-US" sz="1600" dirty="0">
                <a:solidFill>
                  <a:schemeClr val="tx2"/>
                </a:solidFill>
              </a:rPr>
              <a:t>- NPRR1282/NOGRR277 (June) and final Clean-Up NPRR1290 (September)</a:t>
            </a:r>
          </a:p>
          <a:p>
            <a:r>
              <a:rPr lang="en-US" sz="1600" u="sng" dirty="0">
                <a:solidFill>
                  <a:schemeClr val="tx2"/>
                </a:solidFill>
              </a:rPr>
              <a:t>Implementation </a:t>
            </a:r>
            <a:r>
              <a:rPr lang="en-US" sz="1600" dirty="0">
                <a:solidFill>
                  <a:schemeClr val="tx2"/>
                </a:solidFill>
              </a:rPr>
              <a:t>- Completing handbooks and initiating transition plan details</a:t>
            </a:r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B8295989-A1CC-1E35-FF99-5C82FD72D2E2}"/>
              </a:ext>
            </a:extLst>
          </p:cNvPr>
          <p:cNvSpPr/>
          <p:nvPr/>
        </p:nvSpPr>
        <p:spPr>
          <a:xfrm>
            <a:off x="6934200" y="1371600"/>
            <a:ext cx="457200" cy="381000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1C2EB01-ACB2-EF6A-E328-97509AD98498}"/>
              </a:ext>
            </a:extLst>
          </p:cNvPr>
          <p:cNvSpPr/>
          <p:nvPr/>
        </p:nvSpPr>
        <p:spPr>
          <a:xfrm>
            <a:off x="113696" y="2244629"/>
            <a:ext cx="8521288" cy="33311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578BA03-0FE8-0743-58C1-BAA403160ED0}"/>
              </a:ext>
            </a:extLst>
          </p:cNvPr>
          <p:cNvSpPr/>
          <p:nvPr/>
        </p:nvSpPr>
        <p:spPr>
          <a:xfrm>
            <a:off x="6517900" y="2836132"/>
            <a:ext cx="2512404" cy="2116868"/>
          </a:xfrm>
          <a:prstGeom prst="rect">
            <a:avLst/>
          </a:prstGeom>
          <a:solidFill>
            <a:schemeClr val="tx1">
              <a:lumMod val="25000"/>
              <a:lumOff val="75000"/>
              <a:alpha val="6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Market Trials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B06C092-A88D-BB68-42DD-477CCEEA2D3D}"/>
              </a:ext>
            </a:extLst>
          </p:cNvPr>
          <p:cNvSpPr/>
          <p:nvPr/>
        </p:nvSpPr>
        <p:spPr>
          <a:xfrm>
            <a:off x="100530" y="5113230"/>
            <a:ext cx="8891070" cy="112152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5849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82F34-5CD7-77FF-26AB-733089DA9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and Timeline of NPRRs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088AC7-184E-73E6-9FDA-8EAA07FA1C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334000"/>
          </a:xfrm>
        </p:spPr>
        <p:txBody>
          <a:bodyPr/>
          <a:lstStyle/>
          <a:p>
            <a:pPr>
              <a:defRPr/>
            </a:pPr>
            <a:r>
              <a:rPr lang="en-US" sz="1800" dirty="0">
                <a:solidFill>
                  <a:srgbClr val="00B050"/>
                </a:solidFill>
              </a:rPr>
              <a:t>NPRRs set for PUCT May 15 Open Meeting (PUCT approved)</a:t>
            </a:r>
          </a:p>
          <a:p>
            <a:pPr lvl="1">
              <a:defRPr/>
            </a:pPr>
            <a:r>
              <a:rPr lang="en-US" sz="1400" dirty="0">
                <a:solidFill>
                  <a:srgbClr val="00B050"/>
                </a:solidFill>
              </a:rPr>
              <a:t>NPRR1268 for ASDC Modifications (IMM sponsor)</a:t>
            </a:r>
          </a:p>
          <a:p>
            <a:pPr lvl="1">
              <a:defRPr/>
            </a:pPr>
            <a:r>
              <a:rPr lang="en-US" sz="1400" dirty="0">
                <a:solidFill>
                  <a:srgbClr val="00B050"/>
                </a:solidFill>
                <a:latin typeface="Arial"/>
              </a:rPr>
              <a:t>NPRR1269 for 3 Parameter/Policy Changes (ERCOT sponsor)</a:t>
            </a:r>
          </a:p>
          <a:p>
            <a:pPr lvl="1"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NPRR1270 for AS Qualification details (ERCOT sponsor)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000" dirty="0">
              <a:solidFill>
                <a:srgbClr val="2D3338"/>
              </a:solidFill>
              <a:latin typeface="Arial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D333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AS Duration / State of Charge (NPRR1282 / NOGRR277)</a:t>
            </a:r>
          </a:p>
          <a:p>
            <a:pPr lvl="1" indent="-342900">
              <a:buFont typeface="Arial" panose="020B0604020202020204" pitchFamily="34" charset="0"/>
              <a:buChar char="•"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D333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At Board next week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800" dirty="0">
              <a:solidFill>
                <a:srgbClr val="2D3338"/>
              </a:solidFill>
              <a:latin typeface="Arial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D333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Final Clarifying NPRR1290 –Target Sep Board</a:t>
            </a:r>
          </a:p>
          <a:p>
            <a:pPr lvl="1" indent="-342900"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solidFill>
                  <a:srgbClr val="2D3338"/>
                </a:solidFill>
                <a:latin typeface="Arial"/>
              </a:rPr>
              <a:t>Review today from Dave and discussion of Shams proposal</a:t>
            </a:r>
          </a:p>
          <a:p>
            <a:pPr lvl="1" indent="-342900"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solidFill>
                  <a:srgbClr val="2D3338"/>
                </a:solidFill>
                <a:latin typeface="Arial"/>
              </a:rPr>
              <a:t>There will be an accompanying NOGRR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800" dirty="0">
              <a:solidFill>
                <a:srgbClr val="2D3338"/>
              </a:solidFill>
              <a:latin typeface="Arial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D333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Remaining Stakeholder path to Board Meetings before Go-Live:</a:t>
            </a:r>
          </a:p>
          <a:p>
            <a:pPr lvl="1" indent="-34290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rgbClr val="C0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PRS May 14 &gt; TAC May 28 &gt; Board June 24</a:t>
            </a:r>
          </a:p>
          <a:p>
            <a:pPr lvl="1" indent="-34290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rgbClr val="C0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PRS Aug 13 &gt; TAC Aug 28 &gt; Board Sep 23 </a:t>
            </a:r>
          </a:p>
          <a:p>
            <a:pPr lvl="1" indent="-342900">
              <a:buFont typeface="Arial" panose="020B0604020202020204" pitchFamily="34" charset="0"/>
              <a:buChar char="•"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2D3338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2D3338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2D3338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en-US" sz="1800" dirty="0">
              <a:solidFill>
                <a:srgbClr val="2D3338"/>
              </a:solidFill>
              <a:latin typeface="Arial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D3338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359D52-8733-1E36-EBC3-3069EC3C5A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38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00EC0AD-B427-538B-996C-E49914B947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1A379-8995-F633-596E-3D8224F71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RTC+B Scope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Left Brace 3">
            <a:extLst>
              <a:ext uri="{FF2B5EF4-FFF2-40B4-BE49-F238E27FC236}">
                <a16:creationId xmlns:a16="http://schemas.microsoft.com/office/drawing/2014/main" id="{32E16709-A97F-14BC-2BF7-90BE53C94D06}"/>
              </a:ext>
            </a:extLst>
          </p:cNvPr>
          <p:cNvSpPr/>
          <p:nvPr/>
        </p:nvSpPr>
        <p:spPr>
          <a:xfrm>
            <a:off x="2365650" y="2807838"/>
            <a:ext cx="533400" cy="105968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CD25DE5-CFFF-C29B-C10B-9C5F8601503D}"/>
              </a:ext>
            </a:extLst>
          </p:cNvPr>
          <p:cNvSpPr txBox="1"/>
          <p:nvPr/>
        </p:nvSpPr>
        <p:spPr>
          <a:xfrm>
            <a:off x="936171" y="3036522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2"/>
                </a:solidFill>
              </a:rPr>
              <a:t>Final 2025 Refinements for Go-Live</a:t>
            </a:r>
          </a:p>
        </p:txBody>
      </p:sp>
      <p:sp>
        <p:nvSpPr>
          <p:cNvPr id="8" name="Left Brace 7">
            <a:extLst>
              <a:ext uri="{FF2B5EF4-FFF2-40B4-BE49-F238E27FC236}">
                <a16:creationId xmlns:a16="http://schemas.microsoft.com/office/drawing/2014/main" id="{A2543C6D-124D-EEA4-B6E5-38131229F100}"/>
              </a:ext>
            </a:extLst>
          </p:cNvPr>
          <p:cNvSpPr/>
          <p:nvPr/>
        </p:nvSpPr>
        <p:spPr>
          <a:xfrm>
            <a:off x="2469167" y="3867520"/>
            <a:ext cx="389791" cy="214563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46C3F37-7980-3242-A947-9D8736B9CA16}"/>
              </a:ext>
            </a:extLst>
          </p:cNvPr>
          <p:cNvSpPr txBox="1"/>
          <p:nvPr/>
        </p:nvSpPr>
        <p:spPr>
          <a:xfrm>
            <a:off x="914400" y="4401730"/>
            <a:ext cx="1447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2"/>
                </a:solidFill>
              </a:rPr>
              <a:t>Related NPRRs </a:t>
            </a:r>
          </a:p>
          <a:p>
            <a:pPr algn="ctr"/>
            <a:r>
              <a:rPr lang="en-US" sz="1600" dirty="0">
                <a:solidFill>
                  <a:schemeClr val="tx2"/>
                </a:solidFill>
              </a:rPr>
              <a:t>within Program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2EAB406-B06E-9BAE-A830-34F0F8A017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0729" y="152400"/>
            <a:ext cx="6188817" cy="5860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524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4E1E05E3-4B7B-AEE0-856E-A594EC516AA4}"/>
              </a:ext>
            </a:extLst>
          </p:cNvPr>
          <p:cNvCxnSpPr>
            <a:cxnSpLocks/>
          </p:cNvCxnSpPr>
          <p:nvPr/>
        </p:nvCxnSpPr>
        <p:spPr>
          <a:xfrm flipH="1">
            <a:off x="762000" y="1408757"/>
            <a:ext cx="31619" cy="279355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03CBEDC4-DD5C-FBF7-F95E-F01476871118}"/>
              </a:ext>
            </a:extLst>
          </p:cNvPr>
          <p:cNvCxnSpPr>
            <a:cxnSpLocks/>
          </p:cNvCxnSpPr>
          <p:nvPr/>
        </p:nvCxnSpPr>
        <p:spPr>
          <a:xfrm>
            <a:off x="8256447" y="1461412"/>
            <a:ext cx="2113" cy="171293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FB040F72-109E-1A7E-29AB-ED2E8665DF38}"/>
              </a:ext>
            </a:extLst>
          </p:cNvPr>
          <p:cNvCxnSpPr>
            <a:cxnSpLocks/>
          </p:cNvCxnSpPr>
          <p:nvPr/>
        </p:nvCxnSpPr>
        <p:spPr>
          <a:xfrm>
            <a:off x="7190469" y="1297343"/>
            <a:ext cx="0" cy="198783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8CF38D88-58F7-5323-6857-8F7052CD7E38}"/>
              </a:ext>
            </a:extLst>
          </p:cNvPr>
          <p:cNvCxnSpPr>
            <a:cxnSpLocks/>
          </p:cNvCxnSpPr>
          <p:nvPr/>
        </p:nvCxnSpPr>
        <p:spPr>
          <a:xfrm flipH="1">
            <a:off x="5045440" y="1477933"/>
            <a:ext cx="6405" cy="403677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3B74B7F0-8252-961E-075D-594F83CC1D32}"/>
              </a:ext>
            </a:extLst>
          </p:cNvPr>
          <p:cNvCxnSpPr>
            <a:cxnSpLocks/>
          </p:cNvCxnSpPr>
          <p:nvPr/>
        </p:nvCxnSpPr>
        <p:spPr>
          <a:xfrm flipH="1">
            <a:off x="2991995" y="1477933"/>
            <a:ext cx="2572" cy="279355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EA97032A-B3FD-6C23-37C5-0CBE23E63CB1}"/>
              </a:ext>
            </a:extLst>
          </p:cNvPr>
          <p:cNvSpPr txBox="1">
            <a:spLocks/>
          </p:cNvSpPr>
          <p:nvPr/>
        </p:nvSpPr>
        <p:spPr>
          <a:xfrm>
            <a:off x="395202" y="233765"/>
            <a:ext cx="8487633" cy="57095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Sequence and Dates for Market Trials to Go-Live </a:t>
            </a:r>
            <a:br>
              <a:rPr lang="en-US" sz="2000" dirty="0"/>
            </a:b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92D907A-7C61-779A-5A91-6DB38D796CC0}"/>
              </a:ext>
            </a:extLst>
          </p:cNvPr>
          <p:cNvSpPr/>
          <p:nvPr/>
        </p:nvSpPr>
        <p:spPr>
          <a:xfrm>
            <a:off x="762001" y="3135775"/>
            <a:ext cx="2229994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u="sng" dirty="0">
                <a:solidFill>
                  <a:schemeClr val="tx1"/>
                </a:solidFill>
              </a:rPr>
              <a:t>RTC QSE Submission Testing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(Submit COP, RT AS Offers, 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DAM Virtual AS, Outages for ESRs)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A7C9F43-D1CD-5F82-6143-0F5ED6118E96}"/>
              </a:ext>
            </a:extLst>
          </p:cNvPr>
          <p:cNvSpPr/>
          <p:nvPr/>
        </p:nvSpPr>
        <p:spPr>
          <a:xfrm>
            <a:off x="3000727" y="3135775"/>
            <a:ext cx="2042141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Open-loop RTC SCED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(QSE offers, SCED non-binding award/dispatch)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4026E3E-4BBC-2CDE-660F-6E7C39CFCED7}"/>
              </a:ext>
            </a:extLst>
          </p:cNvPr>
          <p:cNvSpPr/>
          <p:nvPr/>
        </p:nvSpPr>
        <p:spPr>
          <a:xfrm>
            <a:off x="5057104" y="3135775"/>
            <a:ext cx="2139898" cy="1806724"/>
          </a:xfrm>
          <a:prstGeom prst="rect">
            <a:avLst/>
          </a:prstGeom>
          <a:solidFill>
            <a:srgbClr val="F8948A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Ongoing Open-Loop</a:t>
            </a:r>
          </a:p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&amp; Periodic Closed-loop SCED/LFC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(QSE RTC offers and telemetry to support closed-loop frequency control test 2-3 tests of 2-4 hour durations)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0838D4D-9AF0-66C4-0D8E-0A4D26D70D3D}"/>
              </a:ext>
            </a:extLst>
          </p:cNvPr>
          <p:cNvSpPr/>
          <p:nvPr/>
        </p:nvSpPr>
        <p:spPr>
          <a:xfrm>
            <a:off x="756015" y="4204065"/>
            <a:ext cx="2238552" cy="738434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RTC QSE Telemetry Check-out </a:t>
            </a:r>
            <a:r>
              <a:rPr lang="en-US" sz="1100" dirty="0">
                <a:solidFill>
                  <a:schemeClr val="tx1"/>
                </a:solidFill>
              </a:rPr>
              <a:t>(QSEs add/verify new telemetry points for UDSP, New ramp rates, ESR telemetry)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9716E97-B79F-8D46-15FD-EF530D7CEE6F}"/>
              </a:ext>
            </a:extLst>
          </p:cNvPr>
          <p:cNvSpPr/>
          <p:nvPr/>
        </p:nvSpPr>
        <p:spPr>
          <a:xfrm>
            <a:off x="5043328" y="5128966"/>
            <a:ext cx="2139899" cy="738435"/>
          </a:xfrm>
          <a:prstGeom prst="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Day-Ahead Market 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(Non-binding DAM using QSE offers for at least 2 tests)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BA243BC-6D29-109B-91A6-4029970CE6A7}"/>
              </a:ext>
            </a:extLst>
          </p:cNvPr>
          <p:cNvSpPr/>
          <p:nvPr/>
        </p:nvSpPr>
        <p:spPr>
          <a:xfrm>
            <a:off x="7188486" y="3132534"/>
            <a:ext cx="1086131" cy="2734867"/>
          </a:xfrm>
          <a:prstGeom prst="rect">
            <a:avLst/>
          </a:prstGeom>
          <a:solidFill>
            <a:srgbClr val="FFFF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Transition to Go-Live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Upon completion of testing, confirmation of ERCOT and market readiness for Go-Live.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B04C06B-C52B-F389-AC5E-A225AA27F943}"/>
              </a:ext>
            </a:extLst>
          </p:cNvPr>
          <p:cNvSpPr/>
          <p:nvPr/>
        </p:nvSpPr>
        <p:spPr>
          <a:xfrm>
            <a:off x="709698" y="1926257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May 2025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1A5A9EE-CEF8-7774-1B9B-556FBB9408BF}"/>
              </a:ext>
            </a:extLst>
          </p:cNvPr>
          <p:cNvSpPr/>
          <p:nvPr/>
        </p:nvSpPr>
        <p:spPr>
          <a:xfrm>
            <a:off x="1777692" y="1926257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June 2025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5462826-8396-1072-6270-9CEF9E396EC3}"/>
              </a:ext>
            </a:extLst>
          </p:cNvPr>
          <p:cNvSpPr/>
          <p:nvPr/>
        </p:nvSpPr>
        <p:spPr>
          <a:xfrm>
            <a:off x="2855490" y="1926257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July 2025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22F09F3-7FED-D165-CAC6-5872696DC5B8}"/>
              </a:ext>
            </a:extLst>
          </p:cNvPr>
          <p:cNvSpPr/>
          <p:nvPr/>
        </p:nvSpPr>
        <p:spPr>
          <a:xfrm>
            <a:off x="3933075" y="1926257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Aug 2025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45B9E6F-084C-A3B5-BD31-9FF09D8E34C1}"/>
              </a:ext>
            </a:extLst>
          </p:cNvPr>
          <p:cNvSpPr/>
          <p:nvPr/>
        </p:nvSpPr>
        <p:spPr>
          <a:xfrm>
            <a:off x="5002525" y="1926257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Sep 2025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41105A9-C787-2703-CAF0-7909C9525862}"/>
              </a:ext>
            </a:extLst>
          </p:cNvPr>
          <p:cNvSpPr/>
          <p:nvPr/>
        </p:nvSpPr>
        <p:spPr>
          <a:xfrm>
            <a:off x="6057822" y="1926257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Oct 2025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869C7E7-6AD6-66EE-9476-0F679F08C46C}"/>
              </a:ext>
            </a:extLst>
          </p:cNvPr>
          <p:cNvSpPr/>
          <p:nvPr/>
        </p:nvSpPr>
        <p:spPr>
          <a:xfrm>
            <a:off x="7124700" y="1926257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Nov 2025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32395EE-33E2-A0BC-9F5A-829AF4E65FA6}"/>
              </a:ext>
            </a:extLst>
          </p:cNvPr>
          <p:cNvSpPr/>
          <p:nvPr/>
        </p:nvSpPr>
        <p:spPr>
          <a:xfrm>
            <a:off x="8191500" y="1926257"/>
            <a:ext cx="805633" cy="380999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Dec 2025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9465D1A-060B-F121-F06A-AF0A5EF59DD0}"/>
              </a:ext>
            </a:extLst>
          </p:cNvPr>
          <p:cNvSpPr/>
          <p:nvPr/>
        </p:nvSpPr>
        <p:spPr>
          <a:xfrm>
            <a:off x="2989882" y="4202311"/>
            <a:ext cx="2049398" cy="738434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QSE Telemetry Tests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(Individual QSE to follow UDSP and support new ramp rate and ESR telemetry)</a:t>
            </a:r>
          </a:p>
        </p:txBody>
      </p:sp>
      <p:sp>
        <p:nvSpPr>
          <p:cNvPr id="4" name="Arrow: Pentagon 3">
            <a:extLst>
              <a:ext uri="{FF2B5EF4-FFF2-40B4-BE49-F238E27FC236}">
                <a16:creationId xmlns:a16="http://schemas.microsoft.com/office/drawing/2014/main" id="{F2F16B1F-63A9-8500-B166-F4A8E6E29F12}"/>
              </a:ext>
            </a:extLst>
          </p:cNvPr>
          <p:cNvSpPr/>
          <p:nvPr/>
        </p:nvSpPr>
        <p:spPr>
          <a:xfrm>
            <a:off x="776202" y="2307257"/>
            <a:ext cx="6394459" cy="570951"/>
          </a:xfrm>
          <a:prstGeom prst="homePlate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QSE Scorecards &amp; Exit Criteria for each Trial Phase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30519A9-0C02-DC6F-1AA2-E48EFB265269}"/>
              </a:ext>
            </a:extLst>
          </p:cNvPr>
          <p:cNvSpPr txBox="1"/>
          <p:nvPr/>
        </p:nvSpPr>
        <p:spPr>
          <a:xfrm>
            <a:off x="780551" y="1461412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Start </a:t>
            </a:r>
          </a:p>
          <a:p>
            <a:r>
              <a:rPr lang="en-US" sz="1200" dirty="0"/>
              <a:t>5/5/25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168978B-C93E-362D-C8FE-5A79048E3FD1}"/>
              </a:ext>
            </a:extLst>
          </p:cNvPr>
          <p:cNvSpPr txBox="1"/>
          <p:nvPr/>
        </p:nvSpPr>
        <p:spPr>
          <a:xfrm>
            <a:off x="2971800" y="1461412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Start </a:t>
            </a:r>
          </a:p>
          <a:p>
            <a:r>
              <a:rPr lang="en-US" sz="1200" dirty="0"/>
              <a:t>7/7/25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253E6AA-13E4-0F7F-7E32-D052173B0325}"/>
              </a:ext>
            </a:extLst>
          </p:cNvPr>
          <p:cNvSpPr txBox="1"/>
          <p:nvPr/>
        </p:nvSpPr>
        <p:spPr>
          <a:xfrm>
            <a:off x="7135664" y="1276746"/>
            <a:ext cx="1170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30-day Market Notice</a:t>
            </a:r>
          </a:p>
          <a:p>
            <a:r>
              <a:rPr lang="en-US" sz="1200" dirty="0"/>
              <a:t>11/5/25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F84B4E5-3DF5-E3A3-87C1-CC46E09B68AC}"/>
              </a:ext>
            </a:extLst>
          </p:cNvPr>
          <p:cNvSpPr txBox="1"/>
          <p:nvPr/>
        </p:nvSpPr>
        <p:spPr>
          <a:xfrm>
            <a:off x="5029200" y="1461412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Start </a:t>
            </a:r>
          </a:p>
          <a:p>
            <a:r>
              <a:rPr lang="en-US" sz="1200" dirty="0"/>
              <a:t>9/2/25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AAB836F-23AE-B9EC-777B-494ED303ACD7}"/>
              </a:ext>
            </a:extLst>
          </p:cNvPr>
          <p:cNvSpPr txBox="1"/>
          <p:nvPr/>
        </p:nvSpPr>
        <p:spPr>
          <a:xfrm>
            <a:off x="8191500" y="1461412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Go-Live</a:t>
            </a:r>
          </a:p>
          <a:p>
            <a:r>
              <a:rPr lang="en-US" sz="1200" dirty="0"/>
              <a:t>12/5/25*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F495A0-643F-DA75-9F60-DDC5FA1F2722}"/>
              </a:ext>
            </a:extLst>
          </p:cNvPr>
          <p:cNvSpPr txBox="1"/>
          <p:nvPr/>
        </p:nvSpPr>
        <p:spPr>
          <a:xfrm>
            <a:off x="756015" y="5337788"/>
            <a:ext cx="42024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* Go-Live date reflects 12/5/2025 as first Operating Day</a:t>
            </a:r>
          </a:p>
          <a:p>
            <a:r>
              <a:rPr lang="en-US" sz="1200" i="1" dirty="0"/>
              <a:t>  where 12/4/2025 is planned software migration.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7C1EB6B-BBD9-A444-50F6-48256210236A}"/>
              </a:ext>
            </a:extLst>
          </p:cNvPr>
          <p:cNvSpPr/>
          <p:nvPr/>
        </p:nvSpPr>
        <p:spPr>
          <a:xfrm rot="16200000">
            <a:off x="-133552" y="1486953"/>
            <a:ext cx="1164255" cy="476349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March/April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</a:rPr>
              <a:t>2025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DFCB413-2C20-351A-55A5-D0EA988CAA30}"/>
              </a:ext>
            </a:extLst>
          </p:cNvPr>
          <p:cNvSpPr/>
          <p:nvPr/>
        </p:nvSpPr>
        <p:spPr>
          <a:xfrm rot="16200000">
            <a:off x="-1072551" y="3590208"/>
            <a:ext cx="3030533" cy="46462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2"/>
                </a:solidFill>
              </a:rPr>
              <a:t>QSE/Vendor Submission Sandbox and Telemetry Points added Prod EMS model.</a:t>
            </a:r>
          </a:p>
        </p:txBody>
      </p:sp>
    </p:spTree>
    <p:extLst>
      <p:ext uri="{BB962C8B-B14F-4D97-AF65-F5344CB8AC3E}">
        <p14:creationId xmlns:p14="http://schemas.microsoft.com/office/powerpoint/2010/main" val="246759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286863-989D-8381-FF30-8ADF3D5C37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CC03D9-F864-DCF3-137A-E3336CE3FB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9BF7DFD0-37D3-436C-FA19-3D1CD997E663}"/>
              </a:ext>
            </a:extLst>
          </p:cNvPr>
          <p:cNvGrpSpPr/>
          <p:nvPr/>
        </p:nvGrpSpPr>
        <p:grpSpPr>
          <a:xfrm>
            <a:off x="304800" y="228600"/>
            <a:ext cx="5562600" cy="3015792"/>
            <a:chOff x="381000" y="304800"/>
            <a:chExt cx="5562600" cy="3015792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306E7453-92F5-8E30-E971-2432BCFD845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81000" y="304800"/>
              <a:ext cx="5562600" cy="3015792"/>
            </a:xfrm>
            <a:prstGeom prst="rect">
              <a:avLst/>
            </a:prstGeom>
          </p:spPr>
        </p:pic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E79AFB2B-F3E1-FEA5-CAF9-478572487F99}"/>
                </a:ext>
              </a:extLst>
            </p:cNvPr>
            <p:cNvSpPr/>
            <p:nvPr/>
          </p:nvSpPr>
          <p:spPr>
            <a:xfrm>
              <a:off x="533400" y="2863392"/>
              <a:ext cx="2438400" cy="41320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D81B70D0-0B9F-0825-86C3-4AA5061C256D}"/>
              </a:ext>
            </a:extLst>
          </p:cNvPr>
          <p:cNvSpPr txBox="1"/>
          <p:nvPr/>
        </p:nvSpPr>
        <p:spPr>
          <a:xfrm>
            <a:off x="1703717" y="3881735"/>
            <a:ext cx="6553200" cy="830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2"/>
                </a:solidFill>
              </a:rPr>
              <a:t>QSE will test their market submissions for defined subset transactions that are new or modified by RTC+B.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2"/>
                </a:solidFill>
              </a:rPr>
              <a:t>Scorecard goal is for 95% of QSEs to demonstrate successful submissions and have mitigation plans in place for remaining 5% to address in next trial phase.</a:t>
            </a:r>
          </a:p>
        </p:txBody>
      </p:sp>
      <p:sp>
        <p:nvSpPr>
          <p:cNvPr id="2" name="Arrow: Bent-Up 1">
            <a:extLst>
              <a:ext uri="{FF2B5EF4-FFF2-40B4-BE49-F238E27FC236}">
                <a16:creationId xmlns:a16="http://schemas.microsoft.com/office/drawing/2014/main" id="{CD4EDD27-788B-6D31-EE9E-B93826869133}"/>
              </a:ext>
            </a:extLst>
          </p:cNvPr>
          <p:cNvSpPr/>
          <p:nvPr/>
        </p:nvSpPr>
        <p:spPr>
          <a:xfrm rot="5400000">
            <a:off x="10261" y="3439261"/>
            <a:ext cx="2875077" cy="1219200"/>
          </a:xfrm>
          <a:prstGeom prst="bentUpArrow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6280E42-4C1F-D354-1EC2-5E8A66F565C1}"/>
              </a:ext>
            </a:extLst>
          </p:cNvPr>
          <p:cNvSpPr txBox="1"/>
          <p:nvPr/>
        </p:nvSpPr>
        <p:spPr>
          <a:xfrm>
            <a:off x="2106283" y="4927937"/>
            <a:ext cx="6553200" cy="120032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2"/>
                </a:solidFill>
              </a:rPr>
              <a:t>QSE will add telemetry points for Energy Management System (EMS) system interface with ERCOT (such as Updated Desired Set Points (UDSP), New Ramp Rates, and ESR Telemetry)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2"/>
                </a:solidFill>
              </a:rPr>
              <a:t>Scorecard goal is for 98% of QSEs to demonstrate successful telemetry additions, and mitigation plans in place for remaining 2% to address in next trial phase.  (Note 3-week lag in telemetry migrating through network model validation and into trials environment).</a:t>
            </a:r>
          </a:p>
        </p:txBody>
      </p:sp>
      <p:sp>
        <p:nvSpPr>
          <p:cNvPr id="6" name="Arrow: Bent-Up 5">
            <a:extLst>
              <a:ext uri="{FF2B5EF4-FFF2-40B4-BE49-F238E27FC236}">
                <a16:creationId xmlns:a16="http://schemas.microsoft.com/office/drawing/2014/main" id="{C755A88C-CCE8-3199-35C2-2403C8064DE4}"/>
              </a:ext>
            </a:extLst>
          </p:cNvPr>
          <p:cNvSpPr/>
          <p:nvPr/>
        </p:nvSpPr>
        <p:spPr>
          <a:xfrm rot="5400000">
            <a:off x="238861" y="2905861"/>
            <a:ext cx="1732078" cy="1143000"/>
          </a:xfrm>
          <a:prstGeom prst="bentUp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3B92791-1CA2-25B5-7A43-442D4AD7F949}"/>
              </a:ext>
            </a:extLst>
          </p:cNvPr>
          <p:cNvSpPr txBox="1"/>
          <p:nvPr/>
        </p:nvSpPr>
        <p:spPr>
          <a:xfrm>
            <a:off x="1600200" y="3239898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chemeClr val="tx2"/>
                </a:solidFill>
              </a:rPr>
              <a:t>May &amp; June:</a:t>
            </a:r>
          </a:p>
          <a:p>
            <a:r>
              <a:rPr lang="en-US" dirty="0">
                <a:solidFill>
                  <a:schemeClr val="tx2"/>
                </a:solidFill>
              </a:rPr>
              <a:t>Establishing Connectivity </a:t>
            </a:r>
          </a:p>
        </p:txBody>
      </p:sp>
    </p:spTree>
    <p:extLst>
      <p:ext uri="{BB962C8B-B14F-4D97-AF65-F5344CB8AC3E}">
        <p14:creationId xmlns:p14="http://schemas.microsoft.com/office/powerpoint/2010/main" val="1071322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363B33-6011-A57B-111C-FE335CCE98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14C52F-76D0-E747-44AE-A1B931470C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32C4EC33-3E4E-F271-255C-D3EFDE5D9967}"/>
              </a:ext>
            </a:extLst>
          </p:cNvPr>
          <p:cNvGrpSpPr/>
          <p:nvPr/>
        </p:nvGrpSpPr>
        <p:grpSpPr>
          <a:xfrm>
            <a:off x="304800" y="228600"/>
            <a:ext cx="5562600" cy="3015792"/>
            <a:chOff x="381000" y="304800"/>
            <a:chExt cx="5562600" cy="3015792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8BD893AF-CA67-DC59-6FC9-32A7B3D9BF9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81000" y="304800"/>
              <a:ext cx="5562600" cy="3015792"/>
            </a:xfrm>
            <a:prstGeom prst="rect">
              <a:avLst/>
            </a:prstGeom>
          </p:spPr>
        </p:pic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26386F13-8922-826C-47E8-ED7B6CCB0355}"/>
                </a:ext>
              </a:extLst>
            </p:cNvPr>
            <p:cNvSpPr/>
            <p:nvPr/>
          </p:nvSpPr>
          <p:spPr>
            <a:xfrm>
              <a:off x="533400" y="2863392"/>
              <a:ext cx="2438400" cy="41320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10A990D3-D309-AD28-8F25-DC9F5BFFA396}"/>
              </a:ext>
            </a:extLst>
          </p:cNvPr>
          <p:cNvSpPr txBox="1"/>
          <p:nvPr/>
        </p:nvSpPr>
        <p:spPr>
          <a:xfrm>
            <a:off x="3102634" y="4122003"/>
            <a:ext cx="5965166" cy="830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2"/>
                </a:solidFill>
              </a:rPr>
              <a:t>QSE will support “parallel production” 2days/week by entering $bids/offers for non-binding RTC energy and A/S awards and dispatch (Open-loop test)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2"/>
                </a:solidFill>
              </a:rPr>
              <a:t>Scorecard goal for 100% of QSEs to demonstrate successful submissions and telemetry reflective of production, and mitigation plans in place for any outliers. </a:t>
            </a:r>
          </a:p>
        </p:txBody>
      </p:sp>
      <p:sp>
        <p:nvSpPr>
          <p:cNvPr id="2" name="Arrow: Bent-Up 1">
            <a:extLst>
              <a:ext uri="{FF2B5EF4-FFF2-40B4-BE49-F238E27FC236}">
                <a16:creationId xmlns:a16="http://schemas.microsoft.com/office/drawing/2014/main" id="{B73F768D-6365-FCDD-AD90-AD4FBC33735B}"/>
              </a:ext>
            </a:extLst>
          </p:cNvPr>
          <p:cNvSpPr/>
          <p:nvPr/>
        </p:nvSpPr>
        <p:spPr>
          <a:xfrm rot="5400000">
            <a:off x="1142478" y="3705964"/>
            <a:ext cx="3408478" cy="1219200"/>
          </a:xfrm>
          <a:prstGeom prst="bentUpArrow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29E8400-98AD-E697-5E3C-774A8910C4C5}"/>
              </a:ext>
            </a:extLst>
          </p:cNvPr>
          <p:cNvSpPr txBox="1"/>
          <p:nvPr/>
        </p:nvSpPr>
        <p:spPr>
          <a:xfrm>
            <a:off x="3456318" y="5188803"/>
            <a:ext cx="5611482" cy="830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2"/>
                </a:solidFill>
              </a:rPr>
              <a:t>Coordination of individual QSE tests on subset of resources to ensure resources can follow new UDSP telemetry point from ERCOT.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2"/>
                </a:solidFill>
              </a:rPr>
              <a:t>Scorecard goal is for 98% of QSEs to successfully demonstrate, and mitigation plans in place for remaining 2% to address in next trial phase.</a:t>
            </a:r>
          </a:p>
        </p:txBody>
      </p:sp>
      <p:sp>
        <p:nvSpPr>
          <p:cNvPr id="6" name="Arrow: Bent-Up 5">
            <a:extLst>
              <a:ext uri="{FF2B5EF4-FFF2-40B4-BE49-F238E27FC236}">
                <a16:creationId xmlns:a16="http://schemas.microsoft.com/office/drawing/2014/main" id="{81BB4FFB-50B5-A2BC-F789-D79A4D708F54}"/>
              </a:ext>
            </a:extLst>
          </p:cNvPr>
          <p:cNvSpPr/>
          <p:nvPr/>
        </p:nvSpPr>
        <p:spPr>
          <a:xfrm rot="5400000">
            <a:off x="1409178" y="3134461"/>
            <a:ext cx="2189278" cy="1143000"/>
          </a:xfrm>
          <a:prstGeom prst="bentUp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FCF4DF9-B105-9945-74F6-FEBA6054D5EC}"/>
              </a:ext>
            </a:extLst>
          </p:cNvPr>
          <p:cNvSpPr txBox="1"/>
          <p:nvPr/>
        </p:nvSpPr>
        <p:spPr>
          <a:xfrm>
            <a:off x="2999117" y="3191470"/>
            <a:ext cx="58400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chemeClr val="tx2"/>
                </a:solidFill>
              </a:rPr>
              <a:t>July &amp; August:</a:t>
            </a:r>
          </a:p>
          <a:p>
            <a:r>
              <a:rPr lang="en-US" dirty="0">
                <a:solidFill>
                  <a:schemeClr val="tx2"/>
                </a:solidFill>
              </a:rPr>
              <a:t>Initial Real-Time Market execution and verify QSE ability to follow ERCOT frequency signals</a:t>
            </a:r>
          </a:p>
        </p:txBody>
      </p:sp>
    </p:spTree>
    <p:extLst>
      <p:ext uri="{BB962C8B-B14F-4D97-AF65-F5344CB8AC3E}">
        <p14:creationId xmlns:p14="http://schemas.microsoft.com/office/powerpoint/2010/main" val="31288289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89B765-C74B-6EA6-9040-9D810B76E0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658BCAC2-808D-9186-2868-7D125A9F302D}"/>
              </a:ext>
            </a:extLst>
          </p:cNvPr>
          <p:cNvSpPr txBox="1"/>
          <p:nvPr/>
        </p:nvSpPr>
        <p:spPr>
          <a:xfrm>
            <a:off x="40260" y="3429000"/>
            <a:ext cx="2871162" cy="267765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2"/>
                </a:solidFill>
              </a:rPr>
              <a:t>Voluntary Day-Ahead Market for all QSEs will be conducted at least 2 times.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2"/>
                </a:solidFill>
              </a:rPr>
              <a:t>QSE can test their market submissions for Day-Ahead AS Self-Arrangement, AS Only Offers, Trades and normal submissions.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2"/>
                </a:solidFill>
              </a:rPr>
              <a:t>DAM participation is strongly encouraged but not required in Readiness metrics since RTC procures AS in Real-Time.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2"/>
                </a:solidFill>
              </a:rPr>
              <a:t>Participation includes much broader QSE population (marketers and load-only QSEs).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2671FE-D8A2-DE47-7459-81936B0B0A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A5784A8-168F-E8CF-B5BA-7525EA2FC6AB}"/>
              </a:ext>
            </a:extLst>
          </p:cNvPr>
          <p:cNvGrpSpPr/>
          <p:nvPr/>
        </p:nvGrpSpPr>
        <p:grpSpPr>
          <a:xfrm>
            <a:off x="304800" y="228600"/>
            <a:ext cx="5562600" cy="3015792"/>
            <a:chOff x="381000" y="304800"/>
            <a:chExt cx="5562600" cy="3015792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95C307B8-04D5-7BDC-23A6-801CBF677A6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81000" y="304800"/>
              <a:ext cx="5562600" cy="3015792"/>
            </a:xfrm>
            <a:prstGeom prst="rect">
              <a:avLst/>
            </a:prstGeom>
          </p:spPr>
        </p:pic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D349951C-1D57-69B9-AFF1-6A8F5E013AA1}"/>
                </a:ext>
              </a:extLst>
            </p:cNvPr>
            <p:cNvSpPr/>
            <p:nvPr/>
          </p:nvSpPr>
          <p:spPr>
            <a:xfrm>
              <a:off x="533400" y="2863392"/>
              <a:ext cx="2438400" cy="41320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41D70217-D294-981E-D2F4-40DD0E9B51F1}"/>
              </a:ext>
            </a:extLst>
          </p:cNvPr>
          <p:cNvSpPr txBox="1"/>
          <p:nvPr/>
        </p:nvSpPr>
        <p:spPr>
          <a:xfrm>
            <a:off x="4876800" y="3462278"/>
            <a:ext cx="3942354" cy="230832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2"/>
                </a:solidFill>
              </a:rPr>
              <a:t>ERCOT and QSEs will conduct </a:t>
            </a:r>
            <a:r>
              <a:rPr lang="en-US" sz="1200" b="1" u="sng" dirty="0">
                <a:solidFill>
                  <a:schemeClr val="tx2"/>
                </a:solidFill>
              </a:rPr>
              <a:t>live-production tests</a:t>
            </a:r>
            <a:r>
              <a:rPr lang="en-US" sz="1200" dirty="0">
                <a:solidFill>
                  <a:schemeClr val="tx2"/>
                </a:solidFill>
              </a:rPr>
              <a:t> of RTC-SCED and Load Frequency Control (LFC) prior to go-live.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2"/>
                </a:solidFill>
              </a:rPr>
              <a:t>RTC-SCED and frequency control dispatch during the tests will be binding to manage the reliable operations of the grid for2-4 hours.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2"/>
                </a:solidFill>
              </a:rPr>
              <a:t>ERCOT will coordinate with QSEs on how to submit RTC offers and telemetry for Energy and AS for the two systems (current and RTC system).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2"/>
                </a:solidFill>
              </a:rPr>
              <a:t>ERCOT will provide a summary of the test and use analysis and engineering judgement to assess if the test was successful in controlling frequency.</a:t>
            </a:r>
          </a:p>
        </p:txBody>
      </p:sp>
      <p:sp>
        <p:nvSpPr>
          <p:cNvPr id="2" name="Arrow: Bent-Up 1">
            <a:extLst>
              <a:ext uri="{FF2B5EF4-FFF2-40B4-BE49-F238E27FC236}">
                <a16:creationId xmlns:a16="http://schemas.microsoft.com/office/drawing/2014/main" id="{C6A9E558-5B24-8693-B399-2F7C234AD037}"/>
              </a:ext>
            </a:extLst>
          </p:cNvPr>
          <p:cNvSpPr/>
          <p:nvPr/>
        </p:nvSpPr>
        <p:spPr>
          <a:xfrm rot="5400000" flipV="1">
            <a:off x="2427693" y="3614539"/>
            <a:ext cx="1811402" cy="1017917"/>
          </a:xfrm>
          <a:prstGeom prst="bentUpArrow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Bent-Up 5">
            <a:extLst>
              <a:ext uri="{FF2B5EF4-FFF2-40B4-BE49-F238E27FC236}">
                <a16:creationId xmlns:a16="http://schemas.microsoft.com/office/drawing/2014/main" id="{4612791D-4624-2866-3660-5E91BF592424}"/>
              </a:ext>
            </a:extLst>
          </p:cNvPr>
          <p:cNvSpPr/>
          <p:nvPr/>
        </p:nvSpPr>
        <p:spPr>
          <a:xfrm rot="5400000">
            <a:off x="3473933" y="3584060"/>
            <a:ext cx="1830956" cy="1094117"/>
          </a:xfrm>
          <a:prstGeom prst="bentUpArrow">
            <a:avLst/>
          </a:prstGeom>
          <a:solidFill>
            <a:srgbClr val="F8948A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403D89C-DA69-81FB-1656-2FC180651DEC}"/>
              </a:ext>
            </a:extLst>
          </p:cNvPr>
          <p:cNvSpPr txBox="1"/>
          <p:nvPr/>
        </p:nvSpPr>
        <p:spPr>
          <a:xfrm>
            <a:off x="5387167" y="2228671"/>
            <a:ext cx="32674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chemeClr val="tx2"/>
                </a:solidFill>
              </a:rPr>
              <a:t>Sep &amp; Oct:</a:t>
            </a:r>
          </a:p>
          <a:p>
            <a:r>
              <a:rPr lang="en-US" dirty="0">
                <a:solidFill>
                  <a:schemeClr val="tx2"/>
                </a:solidFill>
              </a:rPr>
              <a:t>Required live-production test to ensure effective frequency dispatch and control.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8142D4B-18CE-C072-3076-A0ACAA4B1442}"/>
              </a:ext>
            </a:extLst>
          </p:cNvPr>
          <p:cNvSpPr txBox="1"/>
          <p:nvPr/>
        </p:nvSpPr>
        <p:spPr>
          <a:xfrm>
            <a:off x="51073" y="2813624"/>
            <a:ext cx="30551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chemeClr val="tx2"/>
                </a:solidFill>
              </a:rPr>
              <a:t>Sep &amp; Oct:</a:t>
            </a:r>
          </a:p>
          <a:p>
            <a:r>
              <a:rPr lang="en-US" dirty="0">
                <a:solidFill>
                  <a:schemeClr val="tx2"/>
                </a:solidFill>
              </a:rPr>
              <a:t>Optional Day-Ahead Market</a:t>
            </a:r>
          </a:p>
        </p:txBody>
      </p:sp>
    </p:spTree>
    <p:extLst>
      <p:ext uri="{BB962C8B-B14F-4D97-AF65-F5344CB8AC3E}">
        <p14:creationId xmlns:p14="http://schemas.microsoft.com/office/powerpoint/2010/main" val="728202787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Slide">
  <a:themeElements>
    <a:clrScheme name="Custom 1">
      <a:dk1>
        <a:srgbClr val="2D3338"/>
      </a:dk1>
      <a:lt1>
        <a:srgbClr val="FFFFFF"/>
      </a:lt1>
      <a:dk2>
        <a:srgbClr val="2D3338"/>
      </a:dk2>
      <a:lt2>
        <a:srgbClr val="E6EBF0"/>
      </a:lt2>
      <a:accent1>
        <a:srgbClr val="00AEC7"/>
      </a:accent1>
      <a:accent2>
        <a:srgbClr val="7C858C"/>
      </a:accent2>
      <a:accent3>
        <a:srgbClr val="2BA565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orizont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Gra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BF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8d5ee879-813f-4fb9-b7c2-a59846c21aeb" xsi:nil="true"/>
    <Audience xmlns="8d5ee879-813f-4fb9-b7c2-a59846c21aeb">Public</Audience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0999AAC16EAB41985F08B9B30BD6F8" ma:contentTypeVersion="4" ma:contentTypeDescription="Create a new document." ma:contentTypeScope="" ma:versionID="e17db7c92bbe4a954239b0aad63199c1">
  <xsd:schema xmlns:xsd="http://www.w3.org/2001/XMLSchema" xmlns:xs="http://www.w3.org/2001/XMLSchema" xmlns:p="http://schemas.microsoft.com/office/2006/metadata/properties" xmlns:ns2="8d5ee879-813f-4fb9-b7c2-a59846c21aeb" targetNamespace="http://schemas.microsoft.com/office/2006/metadata/properties" ma:root="true" ma:fieldsID="dbeeea33673683b355d19f3b50507d1a" ns2:_="">
    <xsd:import namespace="8d5ee879-813f-4fb9-b7c2-a59846c21aeb"/>
    <xsd:element name="properties">
      <xsd:complexType>
        <xsd:sequence>
          <xsd:element name="documentManagement">
            <xsd:complexType>
              <xsd:all>
                <xsd:element ref="ns2:Audience" minOccurs="0"/>
                <xsd:element ref="ns2:Year" minOccurs="0"/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5ee879-813f-4fb9-b7c2-a59846c21aeb" elementFormDefault="qualified">
    <xsd:import namespace="http://schemas.microsoft.com/office/2006/documentManagement/types"/>
    <xsd:import namespace="http://schemas.microsoft.com/office/infopath/2007/PartnerControls"/>
    <xsd:element name="Audience" ma:index="8" nillable="true" ma:displayName="Audience" ma:format="Dropdown" ma:internalName="Audience">
      <xsd:simpleType>
        <xsd:restriction base="dms:Choice">
          <xsd:enumeration value="Internal "/>
          <xsd:enumeration value="Confidential"/>
          <xsd:enumeration value="Public"/>
        </xsd:restriction>
      </xsd:simpleType>
    </xsd:element>
    <xsd:element name="Year" ma:index="9" nillable="true" ma:displayName="Year" ma:format="Dropdown" ma:internalName="Year">
      <xsd:simpleType>
        <xsd:restriction base="dms:Choice">
          <xsd:enumeration value="2022"/>
          <xsd:enumeration value="2023"/>
          <xsd:enumeration value="2024"/>
          <xsd:enumeration value="2025"/>
        </xsd:restriction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A526C54-2038-4DDB-9077-84C80FF069E0}">
  <ds:schemaRefs>
    <ds:schemaRef ds:uri="http://purl.org/dc/dcmitype/"/>
    <ds:schemaRef ds:uri="http://purl.org/dc/elements/1.1/"/>
    <ds:schemaRef ds:uri="http://schemas.microsoft.com/office/2006/documentManagement/types"/>
    <ds:schemaRef ds:uri="http://schemas.microsoft.com/office/2006/metadata/properties"/>
    <ds:schemaRef ds:uri="c34af464-7aa1-4edd-9be4-83dffc1cb926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www.w3.org/XML/1998/namespace"/>
    <ds:schemaRef ds:uri="8d5ee879-813f-4fb9-b7c2-a59846c21aeb"/>
  </ds:schemaRefs>
</ds:datastoreItem>
</file>

<file path=customXml/itemProps2.xml><?xml version="1.0" encoding="utf-8"?>
<ds:datastoreItem xmlns:ds="http://schemas.openxmlformats.org/officeDocument/2006/customXml" ds:itemID="{1BCE88CD-E9E0-4BB6-AD83-C594282F53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5ee879-813f-4fb9-b7c2-a59846c21a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F18ABE5-2C97-4413-ACB0-B3080BAFCAD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23327</TotalTime>
  <Words>1659</Words>
  <Application>Microsoft Office PowerPoint</Application>
  <PresentationFormat>On-screen Show (4:3)</PresentationFormat>
  <Paragraphs>267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Aptos</vt:lpstr>
      <vt:lpstr>Arial</vt:lpstr>
      <vt:lpstr>Calibri</vt:lpstr>
      <vt:lpstr>Cover Slide</vt:lpstr>
      <vt:lpstr>Horizontal Theme</vt:lpstr>
      <vt:lpstr>PowerPoint Presentation</vt:lpstr>
      <vt:lpstr>Outline</vt:lpstr>
      <vt:lpstr>RTCBTF Issues List</vt:lpstr>
      <vt:lpstr>Summary and Timeline of NPRRs</vt:lpstr>
      <vt:lpstr>RTC+B Scope</vt:lpstr>
      <vt:lpstr>PowerPoint Presentation</vt:lpstr>
      <vt:lpstr>PowerPoint Presentation</vt:lpstr>
      <vt:lpstr>PowerPoint Presentation</vt:lpstr>
      <vt:lpstr>PowerPoint Presentation</vt:lpstr>
      <vt:lpstr>Weekly Market Trials update</vt:lpstr>
      <vt:lpstr>Transitioning into July/August</vt:lpstr>
      <vt:lpstr>Other Updates </vt:lpstr>
      <vt:lpstr>PowerPoint Presentation</vt:lpstr>
      <vt:lpstr>RTC+B Market Submissions - Systems configurations (Updated with URLs)</vt:lpstr>
      <vt:lpstr>Focus for remainder of RTCBTF today: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Mereness, Matt</cp:lastModifiedBy>
  <cp:revision>635</cp:revision>
  <cp:lastPrinted>2017-10-10T21:31:05Z</cp:lastPrinted>
  <dcterms:created xsi:type="dcterms:W3CDTF">2016-01-21T15:20:31Z</dcterms:created>
  <dcterms:modified xsi:type="dcterms:W3CDTF">2025-06-18T13:54:10Z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0x0101006D0999AAC16EAB41985F08B9B30BD6F8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ActionId">
    <vt:lpwstr>c62e7908-7660-43a6-b1c8-5c5c95dc1f11</vt:lpwstr>
  </property>
  <property fmtid="{D5CDD505-2E9C-101B-9397-08002B2CF9AE}" pid="5" name="MSIP_Label_7084cbda-52b8-46fb-a7b7-cb5bd465ed85_SetDate">
    <vt:lpwstr>2023-05-09T20:19:39Z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ContentBits">
    <vt:lpwstr>0</vt:lpwstr>
  </property>
  <property fmtid="{D5CDD505-2E9C-101B-9397-08002B2CF9AE}" pid="8" name="MSIP_Label_7084cbda-52b8-46fb-a7b7-cb5bd465ed85_SiteId">
    <vt:lpwstr>0afb747d-bff7-4596-a9fc-950ef9e0ec45</vt:lpwstr>
  </property>
  <property fmtid="{D5CDD505-2E9C-101B-9397-08002B2CF9AE}" pid="9" name="MSIP_Label_7084cbda-52b8-46fb-a7b7-cb5bd465ed85_Method">
    <vt:lpwstr>Standard</vt:lpwstr>
  </property>
</Properties>
</file>