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  <p:sldMasterId id="2147483665" r:id="rId7"/>
  </p:sldMasterIdLst>
  <p:notesMasterIdLst>
    <p:notesMasterId r:id="rId25"/>
  </p:notesMasterIdLst>
  <p:handoutMasterIdLst>
    <p:handoutMasterId r:id="rId26"/>
  </p:handoutMasterIdLst>
  <p:sldIdLst>
    <p:sldId id="260" r:id="rId8"/>
    <p:sldId id="2688" r:id="rId9"/>
    <p:sldId id="2711" r:id="rId10"/>
    <p:sldId id="2703" r:id="rId11"/>
    <p:sldId id="2701" r:id="rId12"/>
    <p:sldId id="2709" r:id="rId13"/>
    <p:sldId id="2708" r:id="rId14"/>
    <p:sldId id="2710" r:id="rId15"/>
    <p:sldId id="2704" r:id="rId16"/>
    <p:sldId id="267" r:id="rId17"/>
    <p:sldId id="268" r:id="rId18"/>
    <p:sldId id="2705" r:id="rId19"/>
    <p:sldId id="2689" r:id="rId20"/>
    <p:sldId id="2706" r:id="rId21"/>
    <p:sldId id="2691" r:id="rId22"/>
    <p:sldId id="2707" r:id="rId23"/>
    <p:sldId id="2699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4660"/>
  </p:normalViewPr>
  <p:slideViewPr>
    <p:cSldViewPr showGuides="1">
      <p:cViewPr varScale="1">
        <p:scale>
          <a:sx n="142" d="100"/>
          <a:sy n="142" d="100"/>
        </p:scale>
        <p:origin x="3954" y="3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93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3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182880" rIns="274320" bIns="18288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1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8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3429000"/>
            <a:ext cx="113792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44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800600"/>
            <a:ext cx="113792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19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053684"/>
            <a:ext cx="113792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4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038601"/>
            <a:ext cx="11120581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219202"/>
            <a:ext cx="110744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69631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914400"/>
            <a:ext cx="39624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6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213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914400"/>
            <a:ext cx="39624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838200"/>
            <a:ext cx="44704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3151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06401" y="1066801"/>
            <a:ext cx="11379200" cy="2043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06401" y="3574375"/>
            <a:ext cx="11379200" cy="1982081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855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1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762001"/>
            <a:ext cx="51816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09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762001"/>
            <a:ext cx="3759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225639" y="762001"/>
            <a:ext cx="3759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35639" y="762001"/>
            <a:ext cx="3759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196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54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230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68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324600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299284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86803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6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0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0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image" Target="../media/image4.svg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737C3E-B8C6-3479-C42C-1589CDA47C5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666" y="2837923"/>
            <a:ext cx="3558291" cy="14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3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5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27BBE96-0B6E-DC6F-634C-1066027ADE9F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316238" y="6296044"/>
            <a:ext cx="1248477" cy="5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819400"/>
            <a:ext cx="5646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NDSWG Meeting</a:t>
            </a:r>
          </a:p>
          <a:p>
            <a:r>
              <a:rPr lang="en-US" sz="4000" dirty="0">
                <a:solidFill>
                  <a:schemeClr val="tx2"/>
                </a:solidFill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Non-DPC Change Request Submissions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03BFFA5-550F-47A4-8F57-0671557CE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6937" y="1202468"/>
            <a:ext cx="8081208" cy="4470200"/>
          </a:xfr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B083FD8A-8E32-3E73-47B7-2CABC6C43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69" y="762000"/>
            <a:ext cx="9892062" cy="550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CA03-5ECD-BC89-5031-B836FC000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Non-DPC Interim Change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FBCA0-8B09-F41E-87C5-FBC58E3AE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0BCBF4-2B46-3D4B-10BE-ABE49F6DC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600" y="2286000"/>
            <a:ext cx="5435600" cy="259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E524B1B-C221-3970-2BEA-B6FDD21FD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22227"/>
            <a:ext cx="9982200" cy="541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74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E9FDC4-C375-D492-B91F-2AAE2B1EA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A680E-AC54-7B4B-3BA5-C85DBC01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FF808-0E9D-CE3B-78E5-23778C9D4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SCR 831 Discussion– Short Circuit Model Integration</a:t>
            </a:r>
          </a:p>
          <a:p>
            <a:r>
              <a:rPr lang="en-US" sz="3200" dirty="0"/>
              <a:t>NPRR 1265 Status - Unregistered Distributed Generator</a:t>
            </a:r>
          </a:p>
          <a:p>
            <a:r>
              <a:rPr lang="en-US" sz="3200" dirty="0"/>
              <a:t>Load End Use Classification Implementation</a:t>
            </a:r>
            <a:endParaRPr lang="en-US" dirty="0"/>
          </a:p>
          <a:p>
            <a:r>
              <a:rPr lang="en-US" sz="3200" dirty="0"/>
              <a:t>Change Request Submission Update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NOMCR Business Change on Additional Action Required Status</a:t>
            </a:r>
          </a:p>
          <a:p>
            <a:r>
              <a:rPr lang="en-US" sz="3200" dirty="0"/>
              <a:t>Manual Contingency Review</a:t>
            </a:r>
          </a:p>
          <a:p>
            <a:r>
              <a:rPr lang="en-US" sz="3200" dirty="0"/>
              <a:t>Other Topics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C9132-F2A5-14C4-E08B-2F683C97C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65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E9C3-5E28-C818-7B82-FD0FEA75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Action Required (AAR)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5F30-EF39-00B0-B36B-13DD068C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New business rule to be implemented on June 1 2025 to relieve the last-minute submissions</a:t>
            </a:r>
          </a:p>
          <a:p>
            <a:pPr lvl="1"/>
            <a:r>
              <a:rPr lang="en-US" dirty="0"/>
              <a:t>TSP has 3 days to respond to an AAR status on a NOMCR or CAMR after which it may be subject to rejection</a:t>
            </a:r>
          </a:p>
          <a:p>
            <a:pPr lvl="1"/>
            <a:r>
              <a:rPr lang="en-US" dirty="0"/>
              <a:t>Further dialogue can happen based on the response received which will be subject to a 3-day response limit</a:t>
            </a:r>
          </a:p>
          <a:p>
            <a:pPr lvl="1"/>
            <a:r>
              <a:rPr lang="en-US" dirty="0"/>
              <a:t>Contingency group and modeling group should be in communication with each other to make this a smooth process</a:t>
            </a:r>
          </a:p>
          <a:p>
            <a:pPr lvl="1"/>
            <a:r>
              <a:rPr lang="en-US" dirty="0"/>
              <a:t>No changes accepted after Interim Period 2 deadline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2FCC-FEA1-BB84-8930-B24DF6BD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3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B578C-8848-933C-FB3F-398F2DE59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7B92-CE84-FC98-6BB8-B4CA2451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4A19-EEDC-4CC0-481F-C591B4C93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SCR 831 Discussion– Short Circuit Model Integration</a:t>
            </a:r>
          </a:p>
          <a:p>
            <a:r>
              <a:rPr lang="en-US" sz="3200" dirty="0"/>
              <a:t>NPRR 1265 Status - Unregistered Distributed Generator</a:t>
            </a:r>
          </a:p>
          <a:p>
            <a:r>
              <a:rPr lang="en-US" sz="3200" dirty="0"/>
              <a:t>Load End Use Classification Implementation</a:t>
            </a:r>
            <a:endParaRPr lang="en-US" dirty="0"/>
          </a:p>
          <a:p>
            <a:r>
              <a:rPr lang="en-US" sz="3200" dirty="0"/>
              <a:t>Change Request Submission Update</a:t>
            </a:r>
          </a:p>
          <a:p>
            <a:r>
              <a:rPr lang="en-US" sz="3200" dirty="0"/>
              <a:t>NOMCR Business Change on Additional Action Required Status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Manual Contingency Review</a:t>
            </a:r>
          </a:p>
          <a:p>
            <a:r>
              <a:rPr lang="en-US" sz="3200" dirty="0"/>
              <a:t>Other Topics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3E354-9772-AAF1-E59D-1AA6DEA6B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1517-D032-49D4-DACB-B701CC0D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Contingency Review - 2025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6C2C6-59E3-439E-AD3A-929585326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45B03-A31F-1FF0-1699-B019755806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249237" y="1027814"/>
            <a:ext cx="11379200" cy="5052221"/>
          </a:xfrm>
        </p:spPr>
        <p:txBody>
          <a:bodyPr/>
          <a:lstStyle/>
          <a:p>
            <a:r>
              <a:rPr lang="en-US" dirty="0"/>
              <a:t>Email sent on June 10, 2025</a:t>
            </a:r>
          </a:p>
          <a:p>
            <a:r>
              <a:rPr lang="en-US" dirty="0"/>
              <a:t>Schedule for TSP submissions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dirty="0"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endParaRPr lang="en-US" dirty="0"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2CFCC61-3809-21EC-C433-7B70F6F1C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3854862" cy="32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A1B2D-AB86-26E7-1EE6-5932B3A37DA5}"/>
              </a:ext>
            </a:extLst>
          </p:cNvPr>
          <p:cNvSpPr txBox="1"/>
          <p:nvPr/>
        </p:nvSpPr>
        <p:spPr>
          <a:xfrm>
            <a:off x="6248400" y="2362200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no changes are needed, please submit an ICR stating changes are not required.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breakers and disconnects should be included in the manual contingency.</a:t>
            </a:r>
          </a:p>
        </p:txBody>
      </p:sp>
    </p:spTree>
    <p:extLst>
      <p:ext uri="{BB962C8B-B14F-4D97-AF65-F5344CB8AC3E}">
        <p14:creationId xmlns:p14="http://schemas.microsoft.com/office/powerpoint/2010/main" val="3182202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F062D-DFFE-DDA6-9CF3-671B54708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D6730-6BF5-0C02-2DE5-7742F7F5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3CA73-D4AB-DE48-60ED-ADA2004F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SCR 831 Discussion– Short Circuit Model Integration</a:t>
            </a:r>
          </a:p>
          <a:p>
            <a:r>
              <a:rPr lang="en-US" sz="3200" dirty="0"/>
              <a:t>NPRR 1265 Status - Unregistered Distributed Generator</a:t>
            </a:r>
          </a:p>
          <a:p>
            <a:r>
              <a:rPr lang="en-US" sz="3200" dirty="0"/>
              <a:t>Load End Use Classification Implementation</a:t>
            </a:r>
            <a:endParaRPr lang="en-US" dirty="0"/>
          </a:p>
          <a:p>
            <a:r>
              <a:rPr lang="en-US" sz="3200" dirty="0"/>
              <a:t>Change Request Submission Update</a:t>
            </a:r>
          </a:p>
          <a:p>
            <a:r>
              <a:rPr lang="en-US" sz="3200" dirty="0"/>
              <a:t>NOMCR Business Change on Additional Action Required Status</a:t>
            </a:r>
          </a:p>
          <a:p>
            <a:r>
              <a:rPr lang="en-US" sz="3200" dirty="0"/>
              <a:t>Manual Contingency Review</a:t>
            </a:r>
          </a:p>
          <a:p>
            <a:r>
              <a:rPr lang="en-US" sz="3200" dirty="0">
                <a:solidFill>
                  <a:srgbClr val="FF0000"/>
                </a:solidFill>
              </a:rPr>
              <a:t>Other Topics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C0264-6F88-0AC8-9A05-78D55948C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01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0FFB2-8862-56ED-12E3-B0328D9A6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1F69E-85F2-B068-B423-99EDA742F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EE2CC-9730-95E1-158B-03DA5F42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2667000"/>
            <a:ext cx="46228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Open Discussion…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6D98B-B28C-9790-8B74-E88D72255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E9C3-5E28-C818-7B82-FD0FEA75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Antitrust Admonition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2AC3B1-356E-3C8F-4FC8-A42D698DBE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8868" y="762000"/>
            <a:ext cx="10314263" cy="54102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2FCC-FEA1-BB84-8930-B24DF6BD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B9B209-875F-1C79-2D5D-9F91F1096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DD85B-5407-576F-DC14-A852892B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A8D3-4204-C613-570B-7A46B378C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SCR 831 Discussion– Short Circuit Model Integration</a:t>
            </a:r>
          </a:p>
          <a:p>
            <a:r>
              <a:rPr lang="en-US" sz="3200" dirty="0"/>
              <a:t>NPRR 1265 Status - Unregistered Distributed Generator</a:t>
            </a:r>
          </a:p>
          <a:p>
            <a:r>
              <a:rPr lang="en-US" sz="3200" dirty="0"/>
              <a:t>Load End Use Classification Implementation</a:t>
            </a:r>
            <a:endParaRPr lang="en-US" dirty="0"/>
          </a:p>
          <a:p>
            <a:r>
              <a:rPr lang="en-US" sz="3200" dirty="0"/>
              <a:t>Change Request Submission Update</a:t>
            </a:r>
          </a:p>
          <a:p>
            <a:r>
              <a:rPr lang="en-US" sz="3200" dirty="0"/>
              <a:t>NOMCR Business Change on Additional Action Required Status</a:t>
            </a:r>
          </a:p>
          <a:p>
            <a:r>
              <a:rPr lang="en-US" sz="3200" dirty="0"/>
              <a:t>Manual Contingency Review</a:t>
            </a:r>
          </a:p>
          <a:p>
            <a:r>
              <a:rPr lang="en-US" sz="3200" dirty="0"/>
              <a:t>Other Topics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78CD1-16BB-BA56-E657-E5CD05A6F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7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78EA52-0781-4C29-9208-144681C8B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508E-E3F0-9CA8-9FA9-E64EA9D1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277DC-BFDB-9602-20E8-4BAF5DFC5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SCR 831 Discussion– Short Circuit Model Integration</a:t>
            </a:r>
          </a:p>
          <a:p>
            <a:r>
              <a:rPr lang="en-US" sz="3200" dirty="0"/>
              <a:t>NPRR 1265 Status - Unregistered Distributed Generator</a:t>
            </a:r>
          </a:p>
          <a:p>
            <a:r>
              <a:rPr lang="en-US" sz="3200" dirty="0">
                <a:solidFill>
                  <a:srgbClr val="FF0000"/>
                </a:solidFill>
              </a:rPr>
              <a:t>Load End Use Classification Implementation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3200" dirty="0"/>
              <a:t>Change Request Submission Update</a:t>
            </a:r>
          </a:p>
          <a:p>
            <a:r>
              <a:rPr lang="en-US" sz="3200" dirty="0"/>
              <a:t>NOMCR Business Change on Additional Action Required Status</a:t>
            </a:r>
          </a:p>
          <a:p>
            <a:r>
              <a:rPr lang="en-US" sz="3200" dirty="0"/>
              <a:t>Manual Contingency Review</a:t>
            </a:r>
          </a:p>
          <a:p>
            <a:r>
              <a:rPr lang="en-US" sz="3200" dirty="0"/>
              <a:t>Other Topics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D6371-F5F5-1ED3-79A6-988CDA2B3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8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3EE91-4DC2-DFAE-6DE2-9D4ADC2F8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AFDCB-7B85-BEE2-EC1C-5EBA205F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1234 Load End Use Classification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A8C7D-81A5-C96A-F4D4-AC45D12B9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4000" dirty="0">
                <a:solidFill>
                  <a:schemeClr val="accent2"/>
                </a:solidFill>
              </a:rPr>
              <a:t>Load End-Use Classification Categories.</a:t>
            </a:r>
          </a:p>
          <a:p>
            <a:pPr lvl="2"/>
            <a:r>
              <a:rPr lang="en-US" dirty="0"/>
              <a:t>Cryptocurrency Mining</a:t>
            </a:r>
          </a:p>
          <a:p>
            <a:pPr lvl="2"/>
            <a:r>
              <a:rPr lang="en-US" dirty="0"/>
              <a:t>Data Centers (non-crypto)</a:t>
            </a:r>
          </a:p>
          <a:p>
            <a:pPr lvl="2"/>
            <a:r>
              <a:rPr lang="en-US" dirty="0"/>
              <a:t>Government and Medical</a:t>
            </a:r>
          </a:p>
          <a:p>
            <a:pPr lvl="2"/>
            <a:r>
              <a:rPr lang="en-US" dirty="0"/>
              <a:t>Hydrogen and </a:t>
            </a:r>
            <a:r>
              <a:rPr lang="en-US" dirty="0" err="1"/>
              <a:t>Electrofuel</a:t>
            </a:r>
            <a:r>
              <a:rPr lang="en-US" dirty="0"/>
              <a:t> Production</a:t>
            </a:r>
          </a:p>
          <a:p>
            <a:pPr lvl="2"/>
            <a:r>
              <a:rPr lang="en-US" dirty="0"/>
              <a:t>Oil and Chemical Refining</a:t>
            </a:r>
          </a:p>
          <a:p>
            <a:pPr lvl="2"/>
            <a:r>
              <a:rPr lang="en-US" dirty="0"/>
              <a:t>Oil and Gas Production, Processing, and Transmission</a:t>
            </a:r>
          </a:p>
          <a:p>
            <a:pPr lvl="2"/>
            <a:r>
              <a:rPr lang="en-US" dirty="0"/>
              <a:t>Steel and Aluminum Manufacturing</a:t>
            </a:r>
          </a:p>
          <a:p>
            <a:pPr lvl="2"/>
            <a:r>
              <a:rPr lang="en-US" dirty="0"/>
              <a:t>Transportation</a:t>
            </a:r>
          </a:p>
          <a:p>
            <a:pPr lvl="2"/>
            <a:r>
              <a:rPr lang="en-US" dirty="0"/>
              <a:t>Other Industrial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C7238-4619-A670-FC5E-E6058E20C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5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2EA5D0-BA09-D412-CEB9-3FD1E6BE3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A311-C7AD-87E9-22C5-F3DFAA173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1234 Load End Use Classification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D2370-F0FD-872F-D83E-20192245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4000" dirty="0">
                <a:solidFill>
                  <a:schemeClr val="accent2"/>
                </a:solidFill>
              </a:rPr>
              <a:t>Email to be sent on the week of June 23 2025</a:t>
            </a:r>
          </a:p>
          <a:p>
            <a:pPr marL="400050" lvl="1" indent="0">
              <a:buNone/>
            </a:pP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0DA17-103A-C5BB-AC26-7FE4C43A4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EDEB72B-8932-CDDC-28B7-C8C004141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766456"/>
            <a:ext cx="11658600" cy="17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99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A03479-69BC-4937-2660-FD8702026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8BC2-E2E5-D377-B0AC-08BB5EC5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1234 Load End Use Classification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E423C-FB1C-026B-CB16-B9CACBA47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25C745F-8DA2-368C-7040-04AA5FA1A1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95400"/>
            <a:ext cx="8101012" cy="408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3E1F78-8D44-1B7B-8ADE-48C7865D92C7}"/>
              </a:ext>
            </a:extLst>
          </p:cNvPr>
          <p:cNvSpPr txBox="1"/>
          <p:nvPr/>
        </p:nvSpPr>
        <p:spPr>
          <a:xfrm>
            <a:off x="457200" y="2230408"/>
            <a:ext cx="276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Nodal Protocols 3.107.2(14)</a:t>
            </a:r>
          </a:p>
        </p:txBody>
      </p:sp>
    </p:spTree>
    <p:extLst>
      <p:ext uri="{BB962C8B-B14F-4D97-AF65-F5344CB8AC3E}">
        <p14:creationId xmlns:p14="http://schemas.microsoft.com/office/powerpoint/2010/main" val="91810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D4AF3-A90B-57BB-78E3-6FA720627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AA833-1BF9-3173-4A4B-1D2796BC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1234 Load End Use Classification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3A573-1B4D-3334-2090-AAEC5C9E2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AA407AC-E2AE-11C0-3DD4-417BE3D1CA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956" y="914400"/>
            <a:ext cx="6830315" cy="524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8903F4-38EE-1810-3499-CDB99419F5AF}"/>
              </a:ext>
            </a:extLst>
          </p:cNvPr>
          <p:cNvSpPr txBox="1"/>
          <p:nvPr/>
        </p:nvSpPr>
        <p:spPr>
          <a:xfrm>
            <a:off x="1066800" y="19050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Nodal Protocols 3.107.2(15)</a:t>
            </a:r>
          </a:p>
        </p:txBody>
      </p:sp>
    </p:spTree>
    <p:extLst>
      <p:ext uri="{BB962C8B-B14F-4D97-AF65-F5344CB8AC3E}">
        <p14:creationId xmlns:p14="http://schemas.microsoft.com/office/powerpoint/2010/main" val="69680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67E16E-1B8E-D35B-022B-2DDBAD1FF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6A25-BB99-A0F4-BF2F-755FEAFD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950F5-CA72-5C6C-B22F-C3FA7FF32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SCR 831 Discussion– Short Circuit Model Integration</a:t>
            </a:r>
          </a:p>
          <a:p>
            <a:r>
              <a:rPr lang="en-US" sz="3200" dirty="0"/>
              <a:t>NPRR 1265 Status - Unregistered Distributed Generator</a:t>
            </a:r>
          </a:p>
          <a:p>
            <a:r>
              <a:rPr lang="en-US" sz="3200" dirty="0"/>
              <a:t>Load End Use Classification Implementation</a:t>
            </a:r>
            <a:endParaRPr lang="en-US" dirty="0"/>
          </a:p>
          <a:p>
            <a:r>
              <a:rPr lang="en-US" sz="3200" dirty="0">
                <a:solidFill>
                  <a:srgbClr val="FF0000"/>
                </a:solidFill>
              </a:rPr>
              <a:t>Change Request Submission Update</a:t>
            </a:r>
          </a:p>
          <a:p>
            <a:r>
              <a:rPr lang="en-US" sz="3200" dirty="0"/>
              <a:t>NOMCR Business Change on Additional Action Required Status</a:t>
            </a:r>
          </a:p>
          <a:p>
            <a:r>
              <a:rPr lang="en-US" sz="3200" dirty="0"/>
              <a:t>Manual Contingency Review</a:t>
            </a:r>
          </a:p>
          <a:p>
            <a:r>
              <a:rPr lang="en-US" sz="3200" dirty="0"/>
              <a:t>Other Topics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91285-BC23-D234-6AF1-341869439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273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5549</TotalTime>
  <Words>484</Words>
  <Application>Microsoft Office PowerPoint</Application>
  <PresentationFormat>Widescreen</PresentationFormat>
  <Paragraphs>105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1_Custom Design</vt:lpstr>
      <vt:lpstr>Office Theme</vt:lpstr>
      <vt:lpstr>2_Custom Design</vt:lpstr>
      <vt:lpstr>Horizontal Theme</vt:lpstr>
      <vt:lpstr>PowerPoint Presentation</vt:lpstr>
      <vt:lpstr>Antitrust Admonition</vt:lpstr>
      <vt:lpstr>Topics</vt:lpstr>
      <vt:lpstr>Topics</vt:lpstr>
      <vt:lpstr>NPRR 1234 Load End Use Classification Categories</vt:lpstr>
      <vt:lpstr>NPRR 1234 Load End Use Classification Categories</vt:lpstr>
      <vt:lpstr>NPRR 1234 Load End Use Classification</vt:lpstr>
      <vt:lpstr>NPRR 1234 Load End Use Classification</vt:lpstr>
      <vt:lpstr>Topics</vt:lpstr>
      <vt:lpstr>Non-DPC Change Request Submissions</vt:lpstr>
      <vt:lpstr>Non-DPC Interim Change Requests</vt:lpstr>
      <vt:lpstr>Topics</vt:lpstr>
      <vt:lpstr>Additional Action Required (AAR)</vt:lpstr>
      <vt:lpstr>Topics</vt:lpstr>
      <vt:lpstr>Manual Contingency Review - 2025</vt:lpstr>
      <vt:lpstr>Topics</vt:lpstr>
      <vt:lpstr>Other Topics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Rochie Guiyab</cp:lastModifiedBy>
  <cp:revision>64</cp:revision>
  <cp:lastPrinted>2016-01-21T20:53:15Z</cp:lastPrinted>
  <dcterms:created xsi:type="dcterms:W3CDTF">2016-01-21T15:20:31Z</dcterms:created>
  <dcterms:modified xsi:type="dcterms:W3CDTF">2025-06-17T15:46:00Z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