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  <p:sldMasterId id="2147483665" r:id="rId7"/>
  </p:sldMasterIdLst>
  <p:notesMasterIdLst>
    <p:notesMasterId r:id="rId25"/>
  </p:notesMasterIdLst>
  <p:handoutMasterIdLst>
    <p:handoutMasterId r:id="rId26"/>
  </p:handoutMasterIdLst>
  <p:sldIdLst>
    <p:sldId id="260" r:id="rId8"/>
    <p:sldId id="2688" r:id="rId9"/>
    <p:sldId id="2711" r:id="rId10"/>
    <p:sldId id="2703" r:id="rId11"/>
    <p:sldId id="2701" r:id="rId12"/>
    <p:sldId id="2709" r:id="rId13"/>
    <p:sldId id="2708" r:id="rId14"/>
    <p:sldId id="2710" r:id="rId15"/>
    <p:sldId id="2704" r:id="rId16"/>
    <p:sldId id="267" r:id="rId17"/>
    <p:sldId id="268" r:id="rId18"/>
    <p:sldId id="2705" r:id="rId19"/>
    <p:sldId id="2689" r:id="rId20"/>
    <p:sldId id="2706" r:id="rId21"/>
    <p:sldId id="2691" r:id="rId22"/>
    <p:sldId id="2707" r:id="rId23"/>
    <p:sldId id="2699" r:id="rId2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59" autoAdjust="0"/>
    <p:restoredTop sz="94660"/>
  </p:normalViewPr>
  <p:slideViewPr>
    <p:cSldViewPr showGuides="1">
      <p:cViewPr varScale="1">
        <p:scale>
          <a:sx n="142" d="100"/>
          <a:sy n="142" d="100"/>
        </p:scale>
        <p:origin x="3954" y="34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105419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548640"/>
        <a:ext cx="105419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101431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1160373" y="2194560"/>
        <a:ext cx="101431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105419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3840480"/>
        <a:ext cx="105419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793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30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  <a:prstGeom prst="rect">
            <a:avLst/>
          </a:prstGeom>
        </p:spPr>
        <p:txBody>
          <a:bodyPr lIns="274320" tIns="182880" rIns="274320" bIns="18288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751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56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28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3429000"/>
            <a:ext cx="113792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944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800600"/>
            <a:ext cx="113792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19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053684"/>
            <a:ext cx="113792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4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038601"/>
            <a:ext cx="11120581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06400" y="1219202"/>
            <a:ext cx="110744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9696313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914400"/>
            <a:ext cx="39624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4364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213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914400"/>
            <a:ext cx="39624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22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838200"/>
            <a:ext cx="44704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315153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06401" y="1066801"/>
            <a:ext cx="11379200" cy="2043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406401" y="3574375"/>
            <a:ext cx="11379200" cy="1982081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288554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06400" y="762001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762001"/>
            <a:ext cx="51816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8094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6400" y="762001"/>
            <a:ext cx="3759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225639" y="762001"/>
            <a:ext cx="3759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8035639" y="762001"/>
            <a:ext cx="3759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91968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5340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42672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2932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000379" y="1237099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026400" y="1922899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543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406400" y="762000"/>
          <a:ext cx="11379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9230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5685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324600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299284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86803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32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8962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108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130430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6557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80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438405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87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sv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8.xml"/><Relationship Id="rId21" Type="http://schemas.openxmlformats.org/officeDocument/2006/relationships/slideLayout" Target="../slideLayouts/slideLayout26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slideLayout" Target="../slideLayouts/slideLayout22.xml"/><Relationship Id="rId25" Type="http://schemas.openxmlformats.org/officeDocument/2006/relationships/image" Target="../media/image4.svg"/><Relationship Id="rId2" Type="http://schemas.openxmlformats.org/officeDocument/2006/relationships/slideLayout" Target="../slideLayouts/slideLayout7.xml"/><Relationship Id="rId16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5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23" Type="http://schemas.openxmlformats.org/officeDocument/2006/relationships/theme" Target="../theme/theme4.xml"/><Relationship Id="rId10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24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1F737C3E-B8C6-3479-C42C-1589CDA47C5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7666" y="2837923"/>
            <a:ext cx="3558291" cy="145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731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/>
        </p:nvSpPr>
        <p:spPr>
          <a:xfrm>
            <a:off x="11379203" y="6477005"/>
            <a:ext cx="7111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/>
        </p:nvSpPr>
        <p:spPr>
          <a:xfrm>
            <a:off x="12026174" y="6477000"/>
            <a:ext cx="1658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26080" y="6477005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2903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927BBE96-0B6E-DC6F-634C-1066027ADE9F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1316238" y="6296044"/>
            <a:ext cx="1248477" cy="51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436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  <p:sldLayoutId id="2147483685" r:id="rId19"/>
    <p:sldLayoutId id="2147483686" r:id="rId20"/>
    <p:sldLayoutId id="2147483687" r:id="rId21"/>
    <p:sldLayoutId id="2147483688" r:id="rId2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819400"/>
            <a:ext cx="56460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</a:rPr>
              <a:t>NDSWG Meeting</a:t>
            </a:r>
          </a:p>
          <a:p>
            <a:r>
              <a:rPr lang="en-US" sz="4000" dirty="0">
                <a:solidFill>
                  <a:schemeClr val="tx2"/>
                </a:solidFill>
              </a:rPr>
              <a:t>June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Non-DPC Change Request Submissions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203BFFA5-550F-47A4-8F57-0671557CE6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66937" y="1202468"/>
            <a:ext cx="8081208" cy="4470200"/>
          </a:xfrm>
        </p:spPr>
      </p:pic>
      <p:pic>
        <p:nvPicPr>
          <p:cNvPr id="5122" name="Picture 2">
            <a:extLst>
              <a:ext uri="{FF2B5EF4-FFF2-40B4-BE49-F238E27FC236}">
                <a16:creationId xmlns:a16="http://schemas.microsoft.com/office/drawing/2014/main" id="{B083FD8A-8E32-3E73-47B7-2CABC6C43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969" y="762000"/>
            <a:ext cx="9892062" cy="550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ECA03-5ECD-BC89-5031-B836FC000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Non-DPC Interim Change Requests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AFBCA0-8B09-F41E-87C5-FBC58E3AE6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40BCBF4-2B46-3D4B-10BE-ABE49F6DC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0600" y="2286000"/>
            <a:ext cx="5435600" cy="2590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AE524B1B-C221-3970-2BEA-B6FDD21FDB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722227"/>
            <a:ext cx="9982200" cy="5413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5748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E9FDC4-C375-D492-B91F-2AAE2B1EAE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A680E-AC54-7B4B-3BA5-C85DBC012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FF808-0E9D-CE3B-78E5-23778C9D4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10199"/>
          </a:xfrm>
        </p:spPr>
        <p:txBody>
          <a:bodyPr>
            <a:normAutofit/>
          </a:bodyPr>
          <a:lstStyle/>
          <a:p>
            <a:r>
              <a:rPr lang="en-US" sz="3200" dirty="0"/>
              <a:t>SCR 831 Discussion– Short Circuit Model Integration</a:t>
            </a:r>
          </a:p>
          <a:p>
            <a:r>
              <a:rPr lang="en-US" sz="3200" dirty="0"/>
              <a:t>NPRR 1265 Status - Unregistered Distributed Generator</a:t>
            </a:r>
          </a:p>
          <a:p>
            <a:r>
              <a:rPr lang="en-US" sz="3200" dirty="0"/>
              <a:t>Load End Use Classification Implementation</a:t>
            </a:r>
            <a:endParaRPr lang="en-US" dirty="0"/>
          </a:p>
          <a:p>
            <a:r>
              <a:rPr lang="en-US" sz="3200" dirty="0"/>
              <a:t>Change Request Submission Update</a:t>
            </a:r>
          </a:p>
          <a:p>
            <a:r>
              <a:rPr lang="en-US" sz="3200" dirty="0">
                <a:solidFill>
                  <a:srgbClr val="FF0000"/>
                </a:solidFill>
              </a:rPr>
              <a:t>NOMCR Business Change on Additional Action Required Status</a:t>
            </a:r>
          </a:p>
          <a:p>
            <a:r>
              <a:rPr lang="en-US" sz="3200" dirty="0"/>
              <a:t>Manual Contingency Review</a:t>
            </a:r>
          </a:p>
          <a:p>
            <a:r>
              <a:rPr lang="en-US" sz="3200" dirty="0"/>
              <a:t>Other Topics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C9132-F2A5-14C4-E08B-2F683C97CE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65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EE9C3-5E28-C818-7B82-FD0FEA75A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Action Required (AAR)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55F30-EF39-00B0-B36B-13DD068CF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10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New business rule to be implemented on June 1 2025 to relieve the last-minute submissions</a:t>
            </a:r>
          </a:p>
          <a:p>
            <a:pPr lvl="1"/>
            <a:r>
              <a:rPr lang="en-US" dirty="0"/>
              <a:t>TSP has 3 days to respond to an AAR status on a NOMCR or CAMR after which it may be subject to rejection</a:t>
            </a:r>
          </a:p>
          <a:p>
            <a:pPr lvl="1"/>
            <a:r>
              <a:rPr lang="en-US" dirty="0"/>
              <a:t>Further dialogue can happen based on the response received which will be subject to a 3-day response limit</a:t>
            </a:r>
          </a:p>
          <a:p>
            <a:pPr lvl="1"/>
            <a:r>
              <a:rPr lang="en-US" dirty="0"/>
              <a:t>Contingency group and modeling group should be in communication with each other to make this a smooth process</a:t>
            </a:r>
          </a:p>
          <a:p>
            <a:pPr lvl="1"/>
            <a:r>
              <a:rPr lang="en-US" dirty="0"/>
              <a:t>No changes accepted after Interim Period 2 deadline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BC2FCC-FEA1-BB84-8930-B24DF6BDF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093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9B578C-8848-933C-FB3F-398F2DE598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47B92-CE84-FC98-6BB8-B4CA24519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A4A19-EEDC-4CC0-481F-C591B4C93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10199"/>
          </a:xfrm>
        </p:spPr>
        <p:txBody>
          <a:bodyPr>
            <a:normAutofit/>
          </a:bodyPr>
          <a:lstStyle/>
          <a:p>
            <a:r>
              <a:rPr lang="en-US" sz="3200" dirty="0"/>
              <a:t>SCR 831 Discussion– Short Circuit Model Integration</a:t>
            </a:r>
          </a:p>
          <a:p>
            <a:r>
              <a:rPr lang="en-US" sz="3200" dirty="0"/>
              <a:t>NPRR 1265 Status - Unregistered Distributed Generator</a:t>
            </a:r>
          </a:p>
          <a:p>
            <a:r>
              <a:rPr lang="en-US" sz="3200" dirty="0"/>
              <a:t>Load End Use Classification Implementation</a:t>
            </a:r>
            <a:endParaRPr lang="en-US" dirty="0"/>
          </a:p>
          <a:p>
            <a:r>
              <a:rPr lang="en-US" sz="3200" dirty="0"/>
              <a:t>Change Request Submission Update</a:t>
            </a:r>
          </a:p>
          <a:p>
            <a:r>
              <a:rPr lang="en-US" sz="3200" dirty="0"/>
              <a:t>NOMCR Business Change on Additional Action Required Status</a:t>
            </a:r>
          </a:p>
          <a:p>
            <a:r>
              <a:rPr lang="en-US" sz="3200" dirty="0">
                <a:solidFill>
                  <a:srgbClr val="FF0000"/>
                </a:solidFill>
              </a:rPr>
              <a:t>Manual Contingency Review</a:t>
            </a:r>
          </a:p>
          <a:p>
            <a:r>
              <a:rPr lang="en-US" sz="3200" dirty="0"/>
              <a:t>Other Topics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53E354-9772-AAF1-E59D-1AA6DEA6B6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C1517-D032-49D4-DACB-B701CC0DA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Manual Contingency Review - 2025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76C2C6-59E3-439E-AD3A-929585326A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45B03-A31F-1FF0-1699-B019755806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249237" y="1027814"/>
            <a:ext cx="11379200" cy="5052221"/>
          </a:xfrm>
        </p:spPr>
        <p:txBody>
          <a:bodyPr/>
          <a:lstStyle/>
          <a:p>
            <a:r>
              <a:rPr lang="en-US" dirty="0"/>
              <a:t>Email sent on June 10, 2025</a:t>
            </a:r>
          </a:p>
          <a:p>
            <a:r>
              <a:rPr lang="en-US" dirty="0"/>
              <a:t>Schedule for TSP submissions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endParaRPr lang="en-US" dirty="0"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endParaRPr lang="en-US" dirty="0">
              <a:effectLst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2CFCC61-3809-21EC-C433-7B70F6F1C2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209800"/>
            <a:ext cx="3854862" cy="3233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83A1B2D-AB86-26E7-1EE6-5932B3A37DA5}"/>
              </a:ext>
            </a:extLst>
          </p:cNvPr>
          <p:cNvSpPr txBox="1"/>
          <p:nvPr/>
        </p:nvSpPr>
        <p:spPr>
          <a:xfrm>
            <a:off x="6248400" y="2362200"/>
            <a:ext cx="3962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no changes are needed, please submit an ICR stating changes are not required.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breakers and disconnects should be included in the manual contingency.</a:t>
            </a:r>
          </a:p>
        </p:txBody>
      </p:sp>
    </p:spTree>
    <p:extLst>
      <p:ext uri="{BB962C8B-B14F-4D97-AF65-F5344CB8AC3E}">
        <p14:creationId xmlns:p14="http://schemas.microsoft.com/office/powerpoint/2010/main" val="3182202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CF062D-DFFE-DDA6-9CF3-671B547087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D6730-6BF5-0C02-2DE5-7742F7F55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3CA73-D4AB-DE48-60ED-ADA2004F5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10199"/>
          </a:xfrm>
        </p:spPr>
        <p:txBody>
          <a:bodyPr>
            <a:normAutofit/>
          </a:bodyPr>
          <a:lstStyle/>
          <a:p>
            <a:r>
              <a:rPr lang="en-US" sz="3200" dirty="0"/>
              <a:t>SCR 831 Discussion– Short Circuit Model Integration</a:t>
            </a:r>
          </a:p>
          <a:p>
            <a:r>
              <a:rPr lang="en-US" sz="3200" dirty="0"/>
              <a:t>NPRR 1265 Status - Unregistered Distributed Generator</a:t>
            </a:r>
          </a:p>
          <a:p>
            <a:r>
              <a:rPr lang="en-US" sz="3200" dirty="0"/>
              <a:t>Load End Use Classification Implementation</a:t>
            </a:r>
            <a:endParaRPr lang="en-US" dirty="0"/>
          </a:p>
          <a:p>
            <a:r>
              <a:rPr lang="en-US" sz="3200" dirty="0"/>
              <a:t>Change Request Submission Update</a:t>
            </a:r>
          </a:p>
          <a:p>
            <a:r>
              <a:rPr lang="en-US" sz="3200" dirty="0"/>
              <a:t>NOMCR Business Change on Additional Action Required Status</a:t>
            </a:r>
          </a:p>
          <a:p>
            <a:r>
              <a:rPr lang="en-US" sz="3200" dirty="0"/>
              <a:t>Manual Contingency Review</a:t>
            </a:r>
          </a:p>
          <a:p>
            <a:r>
              <a:rPr lang="en-US" sz="3200" dirty="0">
                <a:solidFill>
                  <a:srgbClr val="FF0000"/>
                </a:solidFill>
              </a:rPr>
              <a:t>Other Topics</a:t>
            </a: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2C0264-6F88-0AC8-9A05-78D55948C8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017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30FFB2-8862-56ED-12E3-B0328D9A64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1F69E-85F2-B068-B423-99EDA742F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EE2CC-9730-95E1-158B-03DA5F42F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400" y="2667000"/>
            <a:ext cx="4622800" cy="83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Open Discussion…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F6D98B-B28C-9790-8B74-E88D722557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08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EE9C3-5E28-C818-7B82-FD0FEA75A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Antitrust Admonition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E2AC3B1-356E-3C8F-4FC8-A42D698DBE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8868" y="762000"/>
            <a:ext cx="10314263" cy="54102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BC2FCC-FEA1-BB84-8930-B24DF6BDF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6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B9B209-875F-1C79-2D5D-9F91F10962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DD85B-5407-576F-DC14-A852892BF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9A8D3-4204-C613-570B-7A46B378C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10199"/>
          </a:xfrm>
        </p:spPr>
        <p:txBody>
          <a:bodyPr>
            <a:normAutofit/>
          </a:bodyPr>
          <a:lstStyle/>
          <a:p>
            <a:r>
              <a:rPr lang="en-US" sz="3200" dirty="0"/>
              <a:t>SCR 831 Discussion– Short Circuit Model Integration</a:t>
            </a:r>
          </a:p>
          <a:p>
            <a:r>
              <a:rPr lang="en-US" sz="3200" dirty="0"/>
              <a:t>NPRR 1265 Status - Unregistered Distributed Generator</a:t>
            </a:r>
          </a:p>
          <a:p>
            <a:r>
              <a:rPr lang="en-US" sz="3200" dirty="0"/>
              <a:t>Load End Use Classification Implementation</a:t>
            </a:r>
            <a:endParaRPr lang="en-US" dirty="0"/>
          </a:p>
          <a:p>
            <a:r>
              <a:rPr lang="en-US" sz="3200" dirty="0"/>
              <a:t>Change Request Submission Update</a:t>
            </a:r>
          </a:p>
          <a:p>
            <a:r>
              <a:rPr lang="en-US" sz="3200" dirty="0"/>
              <a:t>NOMCR Business Change on Additional Action Required Status</a:t>
            </a:r>
          </a:p>
          <a:p>
            <a:r>
              <a:rPr lang="en-US" sz="3200" dirty="0"/>
              <a:t>Manual Contingency Review</a:t>
            </a:r>
          </a:p>
          <a:p>
            <a:r>
              <a:rPr lang="en-US" sz="3200" dirty="0"/>
              <a:t>Other Topics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78CD1-16BB-BA56-E657-E5CD05A6FD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70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78EA52-0781-4C29-9208-144681C8B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4508E-E3F0-9CA8-9FA9-E64EA9D12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277DC-BFDB-9602-20E8-4BAF5DFC5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10199"/>
          </a:xfrm>
        </p:spPr>
        <p:txBody>
          <a:bodyPr>
            <a:normAutofit/>
          </a:bodyPr>
          <a:lstStyle/>
          <a:p>
            <a:r>
              <a:rPr lang="en-US" sz="3200" dirty="0"/>
              <a:t>SCR 831 Discussion– Short Circuit Model Integration</a:t>
            </a:r>
          </a:p>
          <a:p>
            <a:r>
              <a:rPr lang="en-US" sz="3200" dirty="0"/>
              <a:t>NPRR 1265 Status - Unregistered Distributed Generator</a:t>
            </a:r>
          </a:p>
          <a:p>
            <a:r>
              <a:rPr lang="en-US" sz="3200" dirty="0">
                <a:solidFill>
                  <a:srgbClr val="FF0000"/>
                </a:solidFill>
              </a:rPr>
              <a:t>Load End Use Classification Implementation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sz="3200" dirty="0"/>
              <a:t>Change Request Submission Update</a:t>
            </a:r>
          </a:p>
          <a:p>
            <a:r>
              <a:rPr lang="en-US" sz="3200" dirty="0"/>
              <a:t>NOMCR Business Change on Additional Action Required Status</a:t>
            </a:r>
          </a:p>
          <a:p>
            <a:r>
              <a:rPr lang="en-US" sz="3200" dirty="0"/>
              <a:t>Manual Contingency Review</a:t>
            </a:r>
          </a:p>
          <a:p>
            <a:r>
              <a:rPr lang="en-US" sz="3200" dirty="0"/>
              <a:t>Other Topics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9D6371-F5F5-1ED3-79A6-988CDA2B32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289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B3EE91-4DC2-DFAE-6DE2-9D4ADC2F8B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AFDCB-7B85-BEE2-EC1C-5EBA205F0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1234 Load End Use Classification 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A8C7D-81A5-C96A-F4D4-AC45D12B9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10199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US" sz="4000" dirty="0">
                <a:solidFill>
                  <a:schemeClr val="accent2"/>
                </a:solidFill>
              </a:rPr>
              <a:t>Load End-Use Classification Categories.</a:t>
            </a:r>
          </a:p>
          <a:p>
            <a:pPr lvl="2"/>
            <a:r>
              <a:rPr lang="en-US" dirty="0"/>
              <a:t>Cryptocurrency Mining</a:t>
            </a:r>
          </a:p>
          <a:p>
            <a:pPr lvl="2"/>
            <a:r>
              <a:rPr lang="en-US" dirty="0"/>
              <a:t>Data Centers (non-crypto)</a:t>
            </a:r>
          </a:p>
          <a:p>
            <a:pPr lvl="2"/>
            <a:r>
              <a:rPr lang="en-US" dirty="0"/>
              <a:t>Government and Medical</a:t>
            </a:r>
          </a:p>
          <a:p>
            <a:pPr lvl="2"/>
            <a:r>
              <a:rPr lang="en-US" dirty="0"/>
              <a:t>Hydrogen and </a:t>
            </a:r>
            <a:r>
              <a:rPr lang="en-US" dirty="0" err="1"/>
              <a:t>Electrofuel</a:t>
            </a:r>
            <a:r>
              <a:rPr lang="en-US" dirty="0"/>
              <a:t> Production</a:t>
            </a:r>
          </a:p>
          <a:p>
            <a:pPr lvl="2"/>
            <a:r>
              <a:rPr lang="en-US" dirty="0"/>
              <a:t>Oil and Chemical Refining</a:t>
            </a:r>
          </a:p>
          <a:p>
            <a:pPr lvl="2"/>
            <a:r>
              <a:rPr lang="en-US" dirty="0"/>
              <a:t>Oil and Gas Production, Processing, and Transmission</a:t>
            </a:r>
          </a:p>
          <a:p>
            <a:pPr lvl="2"/>
            <a:r>
              <a:rPr lang="en-US" dirty="0"/>
              <a:t>Steel and Aluminum Manufacturing</a:t>
            </a:r>
          </a:p>
          <a:p>
            <a:pPr lvl="2"/>
            <a:r>
              <a:rPr lang="en-US" dirty="0"/>
              <a:t>Transportation</a:t>
            </a:r>
          </a:p>
          <a:p>
            <a:pPr lvl="2"/>
            <a:r>
              <a:rPr lang="en-US" dirty="0"/>
              <a:t>Other Industrial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4C7238-4619-A670-FC5E-E6058E20CE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954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2EA5D0-BA09-D412-CEB9-3FD1E6BE3E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2A311-C7AD-87E9-22C5-F3DFAA173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1234 Load End Use Classification 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D2370-F0FD-872F-D83E-201922457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10199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US" sz="4000" dirty="0">
                <a:solidFill>
                  <a:schemeClr val="accent2"/>
                </a:solidFill>
              </a:rPr>
              <a:t>Email to be sent on the week of June 23 2025</a:t>
            </a:r>
          </a:p>
          <a:p>
            <a:pPr marL="400050" lvl="1" indent="0">
              <a:buNone/>
            </a:pPr>
            <a:endParaRPr lang="en-US" sz="4000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70DA17-103A-C5BB-AC26-7FE4C43A46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EDEB72B-8932-CDDC-28B7-C8C0041417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" y="1766456"/>
            <a:ext cx="11658600" cy="1727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1998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A03479-69BC-4937-2660-FD8702026D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D8BC2-E2E5-D377-B0AC-08BB5EC5B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1234 Load End Use Classification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CE423C-FB1C-026B-CB16-B9CACBA47E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825C745F-8DA2-368C-7040-04AA5FA1A1F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295400"/>
            <a:ext cx="8101012" cy="4088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F3E1F78-8D44-1B7B-8ADE-48C7865D92C7}"/>
              </a:ext>
            </a:extLst>
          </p:cNvPr>
          <p:cNvSpPr txBox="1"/>
          <p:nvPr/>
        </p:nvSpPr>
        <p:spPr>
          <a:xfrm>
            <a:off x="457200" y="2230408"/>
            <a:ext cx="276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Nodal Protocols 3.107.2(14)</a:t>
            </a:r>
          </a:p>
        </p:txBody>
      </p:sp>
    </p:spTree>
    <p:extLst>
      <p:ext uri="{BB962C8B-B14F-4D97-AF65-F5344CB8AC3E}">
        <p14:creationId xmlns:p14="http://schemas.microsoft.com/office/powerpoint/2010/main" val="918100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CD4AF3-A90B-57BB-78E3-6FA7206273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AA833-1BF9-3173-4A4B-1D2796BC1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1234 Load End Use Classification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3A573-1B4D-3334-2090-AAEC5C9E28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6AA407AC-E2AE-11C0-3DD4-417BE3D1CAD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956" y="914400"/>
            <a:ext cx="6830315" cy="5240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D8903F4-38EE-1810-3499-CDB99419F5AF}"/>
              </a:ext>
            </a:extLst>
          </p:cNvPr>
          <p:cNvSpPr txBox="1"/>
          <p:nvPr/>
        </p:nvSpPr>
        <p:spPr>
          <a:xfrm>
            <a:off x="1066800" y="1905000"/>
            <a:ext cx="358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Nodal Protocols 3.107.2(15)</a:t>
            </a:r>
          </a:p>
        </p:txBody>
      </p:sp>
    </p:spTree>
    <p:extLst>
      <p:ext uri="{BB962C8B-B14F-4D97-AF65-F5344CB8AC3E}">
        <p14:creationId xmlns:p14="http://schemas.microsoft.com/office/powerpoint/2010/main" val="696801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67E16E-1B8E-D35B-022B-2DDBAD1FF7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E6A25-BB99-A0F4-BF2F-755FEAFD9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950F5-CA72-5C6C-B22F-C3FA7FF32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10199"/>
          </a:xfrm>
        </p:spPr>
        <p:txBody>
          <a:bodyPr>
            <a:normAutofit/>
          </a:bodyPr>
          <a:lstStyle/>
          <a:p>
            <a:r>
              <a:rPr lang="en-US" sz="3200" dirty="0"/>
              <a:t>SCR 831 Discussion– Short Circuit Model Integration</a:t>
            </a:r>
          </a:p>
          <a:p>
            <a:r>
              <a:rPr lang="en-US" sz="3200" dirty="0"/>
              <a:t>NPRR 1265 Status - Unregistered Distributed Generator</a:t>
            </a:r>
          </a:p>
          <a:p>
            <a:r>
              <a:rPr lang="en-US" sz="3200" dirty="0"/>
              <a:t>Load End Use Classification Implementation</a:t>
            </a:r>
            <a:endParaRPr lang="en-US" dirty="0"/>
          </a:p>
          <a:p>
            <a:r>
              <a:rPr lang="en-US" sz="3200" dirty="0">
                <a:solidFill>
                  <a:srgbClr val="FF0000"/>
                </a:solidFill>
              </a:rPr>
              <a:t>Change Request Submission Update</a:t>
            </a:r>
          </a:p>
          <a:p>
            <a:r>
              <a:rPr lang="en-US" sz="3200" dirty="0"/>
              <a:t>NOMCR Business Change on Additional Action Required Status</a:t>
            </a:r>
          </a:p>
          <a:p>
            <a:r>
              <a:rPr lang="en-US" sz="3200" dirty="0"/>
              <a:t>Manual Contingency Review</a:t>
            </a:r>
          </a:p>
          <a:p>
            <a:r>
              <a:rPr lang="en-US" sz="3200" dirty="0"/>
              <a:t>Other Topics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91285-BC23-D234-6AF1-3418694390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2731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5549</TotalTime>
  <Words>484</Words>
  <Application>Microsoft Office PowerPoint</Application>
  <PresentationFormat>Widescreen</PresentationFormat>
  <Paragraphs>105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Times New Roman</vt:lpstr>
      <vt:lpstr>1_Custom Design</vt:lpstr>
      <vt:lpstr>Office Theme</vt:lpstr>
      <vt:lpstr>2_Custom Design</vt:lpstr>
      <vt:lpstr>Horizontal Theme</vt:lpstr>
      <vt:lpstr>PowerPoint Presentation</vt:lpstr>
      <vt:lpstr>Antitrust Admonition</vt:lpstr>
      <vt:lpstr>Topics</vt:lpstr>
      <vt:lpstr>Topics</vt:lpstr>
      <vt:lpstr>NPRR 1234 Load End Use Classification Categories</vt:lpstr>
      <vt:lpstr>NPRR 1234 Load End Use Classification Categories</vt:lpstr>
      <vt:lpstr>NPRR 1234 Load End Use Classification</vt:lpstr>
      <vt:lpstr>NPRR 1234 Load End Use Classification</vt:lpstr>
      <vt:lpstr>Topics</vt:lpstr>
      <vt:lpstr>Non-DPC Change Request Submissions</vt:lpstr>
      <vt:lpstr>Non-DPC Interim Change Requests</vt:lpstr>
      <vt:lpstr>Topics</vt:lpstr>
      <vt:lpstr>Additional Action Required (AAR)</vt:lpstr>
      <vt:lpstr>Topics</vt:lpstr>
      <vt:lpstr>Manual Contingency Review - 2025</vt:lpstr>
      <vt:lpstr>Topics</vt:lpstr>
      <vt:lpstr>Other Topics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Rochie Guiyab</cp:lastModifiedBy>
  <cp:revision>64</cp:revision>
  <cp:lastPrinted>2016-01-21T20:53:15Z</cp:lastPrinted>
  <dcterms:created xsi:type="dcterms:W3CDTF">2016-01-21T15:20:31Z</dcterms:created>
  <dcterms:modified xsi:type="dcterms:W3CDTF">2025-06-17T15:46:00Z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2024-04-15T18:06:42Z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e51fc623-24ea-4f11-b528-23f2c0609a93</vt:lpwstr>
  </property>
  <property fmtid="{D5CDD505-2E9C-101B-9397-08002B2CF9AE}" pid="9" name="MSIP_Label_7084cbda-52b8-46fb-a7b7-cb5bd465ed85_ContentBits">
    <vt:lpwstr>0</vt:lpwstr>
  </property>
</Properties>
</file>