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430" r:id="rId3"/>
    <p:sldId id="2431" r:id="rId4"/>
    <p:sldId id="2433" r:id="rId5"/>
    <p:sldId id="2432" r:id="rId6"/>
    <p:sldId id="2435" r:id="rId7"/>
    <p:sldId id="2434" r:id="rId8"/>
    <p:sldId id="2436" r:id="rId9"/>
    <p:sldId id="2437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9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44F53-F983-4DA7-8F8A-CEB3F75A081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344C8-40B9-4642-8D61-E314EBBF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0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D1E4A88-5267-4F2B-8254-22D296886AB8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3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1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18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0387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68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3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29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9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9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2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9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8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2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0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3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88-5267-4F2B-8254-22D296886AB8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E4A88-5267-4F2B-8254-22D296886AB8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44FD9-099C-4ABC-9168-4759D022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56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3523-7D26-D012-4604-D9281120C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970461"/>
          </a:xfrm>
        </p:spPr>
        <p:txBody>
          <a:bodyPr/>
          <a:lstStyle/>
          <a:p>
            <a:r>
              <a:rPr lang="en-US" dirty="0"/>
              <a:t>Guaranteed Reliability Load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5D1E5-5135-24D8-F3E1-C3F99EF6D9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Planning working group</a:t>
            </a:r>
          </a:p>
          <a:p>
            <a:r>
              <a:rPr lang="en-US" dirty="0" err="1"/>
              <a:t>june</a:t>
            </a:r>
            <a:r>
              <a:rPr lang="en-US" dirty="0"/>
              <a:t> 17, 2025</a:t>
            </a:r>
          </a:p>
        </p:txBody>
      </p:sp>
    </p:spTree>
    <p:extLst>
      <p:ext uri="{BB962C8B-B14F-4D97-AF65-F5344CB8AC3E}">
        <p14:creationId xmlns:p14="http://schemas.microsoft.com/office/powerpoint/2010/main" val="1694059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DC346-153F-5FDE-5B99-59677F602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C534-C239-7501-18A6-324A8B28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77408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4" descr="A book and a question mark&#10;&#10;Description automatically generated">
            <a:extLst>
              <a:ext uri="{FF2B5EF4-FFF2-40B4-BE49-F238E27FC236}">
                <a16:creationId xmlns:a16="http://schemas.microsoft.com/office/drawing/2014/main" id="{5B22DC87-69F2-7626-C2DB-0239B44C7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27" y="1725795"/>
            <a:ext cx="4677302" cy="467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2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D0322-0A6C-AD81-5BB8-A7EAF1575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885A-9569-1EA7-773A-D37C1505D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1581"/>
            <a:ext cx="9905998" cy="1478570"/>
          </a:xfrm>
        </p:spPr>
        <p:txBody>
          <a:bodyPr/>
          <a:lstStyle/>
          <a:p>
            <a:r>
              <a:rPr lang="en-US" dirty="0"/>
              <a:t>New NPRR/PGRR: Guaranteed Reliability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AD162-2A55-A982-B841-0004334B7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625254"/>
          </a:xfrm>
        </p:spPr>
        <p:txBody>
          <a:bodyPr>
            <a:normAutofit/>
          </a:bodyPr>
          <a:lstStyle/>
          <a:p>
            <a:r>
              <a:rPr lang="en-US" dirty="0"/>
              <a:t>Goal: Provide a bridging solution for loads that can provide flexibility</a:t>
            </a:r>
          </a:p>
          <a:p>
            <a:pPr lvl="1"/>
            <a:r>
              <a:rPr lang="en-US" dirty="0"/>
              <a:t>Allows loads to potentially connect years in advance of today’s process</a:t>
            </a:r>
          </a:p>
          <a:p>
            <a:r>
              <a:rPr lang="en-US" dirty="0"/>
              <a:t>Load Interconnection process: </a:t>
            </a:r>
          </a:p>
          <a:p>
            <a:pPr lvl="1"/>
            <a:r>
              <a:rPr lang="en-US" dirty="0"/>
              <a:t>Load requests are submitted to a TSP</a:t>
            </a:r>
          </a:p>
          <a:p>
            <a:pPr lvl="2"/>
            <a:r>
              <a:rPr lang="en-US" dirty="0"/>
              <a:t>load ramp;</a:t>
            </a:r>
          </a:p>
          <a:p>
            <a:pPr lvl="2"/>
            <a:r>
              <a:rPr lang="en-US" dirty="0"/>
              <a:t>anticipated interconnection point;</a:t>
            </a:r>
          </a:p>
          <a:p>
            <a:pPr lvl="2"/>
            <a:r>
              <a:rPr lang="en-US" dirty="0"/>
              <a:t>dynamic data related to the project, etc.</a:t>
            </a:r>
          </a:p>
          <a:p>
            <a:pPr lvl="1"/>
            <a:r>
              <a:rPr lang="en-US" dirty="0"/>
              <a:t>Studies are run to determine that the load can be served without overloading elements of the system which could cause unserved load</a:t>
            </a:r>
          </a:p>
          <a:p>
            <a:pPr lvl="2"/>
            <a:r>
              <a:rPr lang="en-US" dirty="0"/>
              <a:t>Those studies must observe the following contingencies: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7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31C94-D0E1-00A5-ED33-39C145A94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9FA0-6D39-3045-34F8-CC93EF6B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1581"/>
            <a:ext cx="9905998" cy="1131284"/>
          </a:xfrm>
        </p:spPr>
        <p:txBody>
          <a:bodyPr/>
          <a:lstStyle/>
          <a:p>
            <a:r>
              <a:rPr lang="en-US" dirty="0"/>
              <a:t>Planning guide Contingency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F6EDA-B4CD-B13C-7BEA-453425F30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0206"/>
            <a:ext cx="10515600" cy="585318"/>
          </a:xfrm>
        </p:spPr>
        <p:txBody>
          <a:bodyPr>
            <a:normAutofit fontScale="92500"/>
          </a:bodyPr>
          <a:lstStyle/>
          <a:p>
            <a:r>
              <a:rPr lang="en-US" dirty="0"/>
              <a:t>From ERCOT Planning Guide 4.1.1.2 Reliability Performance Criteria (emphasis added)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5A48E3-F220-1E49-2BA8-EE0F22348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679687"/>
              </p:ext>
            </p:extLst>
          </p:nvPr>
        </p:nvGraphicFramePr>
        <p:xfrm>
          <a:off x="1299140" y="1685524"/>
          <a:ext cx="8878187" cy="4665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237">
                  <a:extLst>
                    <a:ext uri="{9D8B030D-6E8A-4147-A177-3AD203B41FA5}">
                      <a16:colId xmlns:a16="http://schemas.microsoft.com/office/drawing/2014/main" val="3023715535"/>
                    </a:ext>
                  </a:extLst>
                </a:gridCol>
                <a:gridCol w="2184975">
                  <a:extLst>
                    <a:ext uri="{9D8B030D-6E8A-4147-A177-3AD203B41FA5}">
                      <a16:colId xmlns:a16="http://schemas.microsoft.com/office/drawing/2014/main" val="3199046431"/>
                    </a:ext>
                  </a:extLst>
                </a:gridCol>
                <a:gridCol w="2738134">
                  <a:extLst>
                    <a:ext uri="{9D8B030D-6E8A-4147-A177-3AD203B41FA5}">
                      <a16:colId xmlns:a16="http://schemas.microsoft.com/office/drawing/2014/main" val="3338072235"/>
                    </a:ext>
                  </a:extLst>
                </a:gridCol>
                <a:gridCol w="2074341">
                  <a:extLst>
                    <a:ext uri="{9D8B030D-6E8A-4147-A177-3AD203B41FA5}">
                      <a16:colId xmlns:a16="http://schemas.microsoft.com/office/drawing/2014/main" val="604236628"/>
                    </a:ext>
                  </a:extLst>
                </a:gridCol>
                <a:gridCol w="1576500">
                  <a:extLst>
                    <a:ext uri="{9D8B030D-6E8A-4147-A177-3AD203B41FA5}">
                      <a16:colId xmlns:a16="http://schemas.microsoft.com/office/drawing/2014/main" val="437844739"/>
                    </a:ext>
                  </a:extLst>
                </a:gridCol>
              </a:tblGrid>
              <a:tr h="648233">
                <a:tc gridSpan="2">
                  <a:txBody>
                    <a:bodyPr/>
                    <a:lstStyle/>
                    <a:p>
                      <a:pPr marL="0" marR="0" algn="ctr">
                        <a:spcAft>
                          <a:spcPts val="6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Initial Condition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 dirty="0">
                          <a:effectLst/>
                        </a:rPr>
                        <a:t>Event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>
                          <a:effectLst/>
                        </a:rPr>
                        <a:t>Facilities within Applicable Ratings and System Stable with No Cascading or Uncontrolled Outages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>
                          <a:effectLst/>
                        </a:rPr>
                        <a:t>Non-consequential Load Loss Allowed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 anchor="ctr"/>
                </a:tc>
                <a:extLst>
                  <a:ext uri="{0D108BD9-81ED-4DB2-BD59-A6C34878D82A}">
                    <a16:rowId xmlns:a16="http://schemas.microsoft.com/office/drawing/2014/main" val="944643997"/>
                  </a:ext>
                </a:extLst>
              </a:tr>
              <a:tr h="324117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Normal System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Common tower outage, DC Tie Resource outage, or DC Tie Load outage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extLst>
                  <a:ext uri="{0D108BD9-81ED-4DB2-BD59-A6C34878D82A}">
                    <a16:rowId xmlns:a16="http://schemas.microsoft.com/office/drawing/2014/main" val="3685543901"/>
                  </a:ext>
                </a:extLst>
              </a:tr>
              <a:tr h="432156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Unavailability of a generating unit, followed by </a:t>
                      </a:r>
                      <a:r>
                        <a:rPr lang="en-US" sz="900" b="1" dirty="0">
                          <a:effectLst/>
                        </a:rPr>
                        <a:t>Manual System Adjustments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Common tower outage, DC Tie Resource outage, or DC Tie Load outage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extLst>
                  <a:ext uri="{0D108BD9-81ED-4DB2-BD59-A6C34878D82A}">
                    <a16:rowId xmlns:a16="http://schemas.microsoft.com/office/drawing/2014/main" val="3450686586"/>
                  </a:ext>
                </a:extLst>
              </a:tr>
              <a:tr h="1498423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x-none" sz="900" dirty="0">
                          <a:effectLst/>
                        </a:rPr>
                        <a:t>Unavailability </a:t>
                      </a:r>
                      <a:r>
                        <a:rPr lang="en-US" sz="900" dirty="0">
                          <a:effectLst/>
                        </a:rPr>
                        <a:t>of a transformer with the high voltage winding operated at 300 kV or above and low voltage winding operated at 100 kV or above, </a:t>
                      </a:r>
                      <a:r>
                        <a:rPr lang="x-none" sz="900" dirty="0">
                          <a:effectLst/>
                        </a:rPr>
                        <a:t>followed by </a:t>
                      </a:r>
                      <a:r>
                        <a:rPr lang="x-none" sz="900" b="1" dirty="0">
                          <a:effectLst/>
                        </a:rPr>
                        <a:t>Manual System Adjustments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Common tower outage; or</a:t>
                      </a: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Contingency loss of one of the following:</a:t>
                      </a: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1.  Generating unit;</a:t>
                      </a: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2.  Transmission circuit;</a:t>
                      </a: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3.  Transformer;</a:t>
                      </a: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4.  Shunt device; </a:t>
                      </a: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5.  FACTS device; or</a:t>
                      </a: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6.  DC Tie Resource or DC Tie Load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x-none" sz="900">
                          <a:effectLst/>
                        </a:rPr>
                        <a:t>Yes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x-none" sz="900">
                          <a:effectLst/>
                        </a:rPr>
                        <a:t>No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extLst>
                  <a:ext uri="{0D108BD9-81ED-4DB2-BD59-A6C34878D82A}">
                    <a16:rowId xmlns:a16="http://schemas.microsoft.com/office/drawing/2014/main" val="2215104221"/>
                  </a:ext>
                </a:extLst>
              </a:tr>
              <a:tr h="1498423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Unavailability of a DC Tie Resource or DC Tie Load, followed by </a:t>
                      </a:r>
                      <a:r>
                        <a:rPr lang="en-US" sz="900" b="1" dirty="0">
                          <a:effectLst/>
                        </a:rPr>
                        <a:t>Manual System Adjustments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x-none" sz="900">
                          <a:effectLst/>
                        </a:rPr>
                        <a:t>Common tower outage; or</a:t>
                      </a:r>
                      <a:endParaRPr lang="en-US" sz="900">
                        <a:effectLst/>
                      </a:endParaRP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x-none" sz="900">
                          <a:effectLst/>
                        </a:rPr>
                        <a:t>Contingency loss of one of the following:</a:t>
                      </a:r>
                      <a:endParaRPr lang="en-US" sz="900">
                        <a:effectLst/>
                      </a:endParaRP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x-none" sz="900">
                          <a:effectLst/>
                        </a:rPr>
                        <a:t>1.  Generating unit;</a:t>
                      </a:r>
                      <a:endParaRPr lang="en-US" sz="900">
                        <a:effectLst/>
                      </a:endParaRP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x-none" sz="900">
                          <a:effectLst/>
                        </a:rPr>
                        <a:t>2.  Transmission circuit;</a:t>
                      </a:r>
                      <a:endParaRPr lang="en-US" sz="900">
                        <a:effectLst/>
                      </a:endParaRP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x-none" sz="900">
                          <a:effectLst/>
                        </a:rPr>
                        <a:t>3.  Transformer;</a:t>
                      </a:r>
                      <a:endParaRPr lang="en-US" sz="900">
                        <a:effectLst/>
                      </a:endParaRP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x-none" sz="900">
                          <a:effectLst/>
                        </a:rPr>
                        <a:t>4.  Shunt device; </a:t>
                      </a:r>
                      <a:endParaRPr lang="en-US" sz="900">
                        <a:effectLst/>
                      </a:endParaRP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x-none" sz="900">
                          <a:effectLst/>
                        </a:rPr>
                        <a:t>5.  FACTS device; or</a:t>
                      </a:r>
                      <a:endParaRPr lang="en-US" sz="900">
                        <a:effectLst/>
                      </a:endParaRPr>
                    </a:p>
                    <a:p>
                      <a:pPr marL="0" marR="0" indent="0">
                        <a:spcAft>
                          <a:spcPts val="600"/>
                        </a:spcAft>
                        <a:buNone/>
                      </a:pPr>
                      <a:r>
                        <a:rPr lang="x-none" sz="900">
                          <a:effectLst/>
                        </a:rPr>
                        <a:t>6.  DC Tie Resource or DC Tie Load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No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8" marR="36418" marT="0" marB="0"/>
                </a:tc>
                <a:extLst>
                  <a:ext uri="{0D108BD9-81ED-4DB2-BD59-A6C34878D82A}">
                    <a16:rowId xmlns:a16="http://schemas.microsoft.com/office/drawing/2014/main" val="3286601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14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7730C-B6DD-FD73-DF96-96A0A7A69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84060-A9B3-0D49-0998-4CFF3917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1581"/>
            <a:ext cx="9905998" cy="1478570"/>
          </a:xfrm>
        </p:spPr>
        <p:txBody>
          <a:bodyPr/>
          <a:lstStyle/>
          <a:p>
            <a:r>
              <a:rPr lang="en-US" dirty="0"/>
              <a:t>And…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B13CE-C5D6-E635-04D9-713A7F326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864"/>
            <a:ext cx="10515600" cy="421049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From ERCOT Planning Guide 4.1.1.8 Maintenance Outage Reliability Criteria (emphasis added)</a:t>
            </a:r>
          </a:p>
          <a:p>
            <a:pPr marL="457200" marR="0" indent="-457200">
              <a:spcAft>
                <a:spcPts val="1200"/>
              </a:spcAft>
              <a:buNone/>
            </a:pP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	In an off-peak system condition selected in accordance with paragraph (3) below, with any transmission element included in paragraph (2) below unavailable, followed by </a:t>
            </a:r>
            <a:r>
              <a:rPr lang="x-none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Manual System Adjustments</a:t>
            </a: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followed by a common tower outage or the contingency loss of a transmission circuit, transformer, shunt device, or FACTS device, with or without a single line-to-ground fault, all Facilities shall be within their applicable Ratings, the ERCOT System shall remain stable with no cascading or uncontrolled Islanding, and there shall be no non-consequential Load loss.  An operational solution may be planned on a permanent basis to resolve a performance deficiency under this condition.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Aft>
                <a:spcPts val="1200"/>
              </a:spcAft>
              <a:buNone/>
            </a:pP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	The unavailability of the following transmission elements shall be considered for the requirements of this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ection: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0" indent="-457200">
              <a:spcAft>
                <a:spcPts val="1200"/>
              </a:spcAft>
              <a:buNone/>
            </a:pP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(i)	Any double-circuit transmission line consisting of two circuits sharing a tower of 0.5 miles or greater where both circuits must be removed from service for a maintenance outage; or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0" indent="-457200">
              <a:spcAft>
                <a:spcPts val="1200"/>
              </a:spcAft>
              <a:buNone/>
            </a:pP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(ii)	Any transmission circuit, transformer, shunt device, or FACTS device.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Aft>
                <a:spcPts val="1200"/>
              </a:spcAft>
            </a:pP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	At least one off-peak system condition occurring outside of the Peak Load Season shall be selected for assessment.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3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30974-7D51-AB76-60DD-049806767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2AB78-A2EF-E98D-D7C0-E060B314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1581"/>
            <a:ext cx="9905998" cy="1478570"/>
          </a:xfrm>
        </p:spPr>
        <p:txBody>
          <a:bodyPr/>
          <a:lstStyle/>
          <a:p>
            <a:r>
              <a:rPr lang="en-US" dirty="0" err="1"/>
              <a:t>Pgrr</a:t>
            </a:r>
            <a:r>
              <a:rPr lang="en-US" dirty="0"/>
              <a:t>/</a:t>
            </a:r>
            <a:r>
              <a:rPr lang="en-US" dirty="0" err="1"/>
              <a:t>nprr</a:t>
            </a:r>
            <a:r>
              <a:rPr lang="en-US" dirty="0"/>
              <a:t>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657B2-608D-AA68-9E12-BA467619B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864"/>
            <a:ext cx="10515600" cy="485553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“double contingency” type constraints are often the most limiting constraint observed in a study</a:t>
            </a:r>
          </a:p>
          <a:p>
            <a:r>
              <a:rPr lang="en-US" dirty="0"/>
              <a:t>As noted in the previous slide “Manual System Adjustments” are allowed between the outages</a:t>
            </a:r>
          </a:p>
          <a:p>
            <a:r>
              <a:rPr lang="en-US"/>
              <a:t>This </a:t>
            </a:r>
            <a:r>
              <a:rPr lang="en-US" dirty="0"/>
              <a:t>PGRR/NPRR would allow use of a load’s flexibility to be observed as a “Manual System Adjustment” in the Planning cases</a:t>
            </a:r>
          </a:p>
          <a:p>
            <a:pPr lvl="1"/>
            <a:r>
              <a:rPr lang="en-US" dirty="0"/>
              <a:t>Use of load reduction</a:t>
            </a:r>
          </a:p>
          <a:p>
            <a:pPr lvl="1"/>
            <a:r>
              <a:rPr lang="en-US" dirty="0"/>
              <a:t>Use of backup generation </a:t>
            </a:r>
          </a:p>
          <a:p>
            <a:r>
              <a:rPr lang="en-US" dirty="0"/>
              <a:t>Studies would incorporate:</a:t>
            </a:r>
          </a:p>
          <a:p>
            <a:pPr lvl="1"/>
            <a:r>
              <a:rPr lang="en-US" dirty="0"/>
              <a:t>Full Firm Load Interconnection</a:t>
            </a:r>
          </a:p>
          <a:p>
            <a:pPr lvl="2"/>
            <a:r>
              <a:rPr lang="en-US" dirty="0"/>
              <a:t>Firm Load studies develop project list</a:t>
            </a:r>
          </a:p>
          <a:p>
            <a:pPr lvl="1"/>
            <a:r>
              <a:rPr lang="en-US" dirty="0"/>
              <a:t>Flexibility study determines what may be done in a bridging scenario</a:t>
            </a:r>
          </a:p>
          <a:p>
            <a:pPr lvl="2"/>
            <a:r>
              <a:rPr lang="en-US" dirty="0"/>
              <a:t>These differences frame the solution and the GRL Agreement between the TSP and the Load</a:t>
            </a:r>
          </a:p>
          <a:p>
            <a:pPr lvl="2"/>
            <a:r>
              <a:rPr lang="en-US" dirty="0"/>
              <a:t>Establishes a list of contingencies elements that, if lost, may require load reduction or use of on-site gen</a:t>
            </a:r>
          </a:p>
          <a:p>
            <a:pPr lvl="2"/>
            <a:r>
              <a:rPr lang="en-US" dirty="0"/>
              <a:t>Establishes level of grid MW reductions based on what is needed to resolve constraints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8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C40C-07EC-C4DB-09B6-FFB07C61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GRL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0E043-89BF-8F2B-8422-A08F2FB6E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45449"/>
            <a:ext cx="9905999" cy="35417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Are voluntary</a:t>
            </a:r>
          </a:p>
          <a:p>
            <a:r>
              <a:rPr lang="en-US" dirty="0"/>
              <a:t>Are limited to the specific load in the Agreement</a:t>
            </a:r>
          </a:p>
          <a:p>
            <a:r>
              <a:rPr lang="en-US" dirty="0"/>
              <a:t>Are limited to the specific pre-contingency outages shown in the studies that cause limitations</a:t>
            </a:r>
          </a:p>
          <a:p>
            <a:r>
              <a:rPr lang="en-US" dirty="0"/>
              <a:t>Are limited to the MW deficiency amount shown in the studies</a:t>
            </a:r>
          </a:p>
          <a:p>
            <a:r>
              <a:rPr lang="en-US" dirty="0"/>
              <a:t>Are limited in duration to the period when projects alleviate the constraint</a:t>
            </a:r>
          </a:p>
          <a:p>
            <a:r>
              <a:rPr lang="en-US" dirty="0"/>
              <a:t>Are not to be used as the “Easy” button</a:t>
            </a:r>
          </a:p>
        </p:txBody>
      </p:sp>
    </p:spTree>
    <p:extLst>
      <p:ext uri="{BB962C8B-B14F-4D97-AF65-F5344CB8AC3E}">
        <p14:creationId xmlns:p14="http://schemas.microsoft.com/office/powerpoint/2010/main" val="287174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BE57A-66FD-99E9-CFCD-B67ED22B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Load can be fully served if flexible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15D0F-071C-9E36-000E-2B2F6A1B2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88288"/>
            <a:ext cx="9905999" cy="38029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500MW load desires to connect to the 345kV system at Graham Switch</a:t>
            </a:r>
          </a:p>
          <a:p>
            <a:r>
              <a:rPr lang="en-US" dirty="0"/>
              <a:t>Firm Load studies show that only 200MWs is available until a transmission project can be completed that is expected to go in service May of 2030</a:t>
            </a:r>
          </a:p>
          <a:p>
            <a:r>
              <a:rPr lang="en-US" dirty="0"/>
              <a:t>Flexible Load studies show that the entire load can be served immediately</a:t>
            </a:r>
          </a:p>
          <a:p>
            <a:r>
              <a:rPr lang="en-US" dirty="0"/>
              <a:t>The load desires energization by May of 2027</a:t>
            </a:r>
          </a:p>
          <a:p>
            <a:r>
              <a:rPr lang="en-US" dirty="0"/>
              <a:t>The load can enter a GRL contract for the period May ‘27 thru completion of the Project defined in the studies</a:t>
            </a:r>
          </a:p>
          <a:p>
            <a:r>
              <a:rPr lang="en-US" dirty="0"/>
              <a:t>The load may be expected to reduce or go on backup any time the elements captured as a limitation in the Firm Load studies are active</a:t>
            </a:r>
          </a:p>
        </p:txBody>
      </p:sp>
    </p:spTree>
    <p:extLst>
      <p:ext uri="{BB962C8B-B14F-4D97-AF65-F5344CB8AC3E}">
        <p14:creationId xmlns:p14="http://schemas.microsoft.com/office/powerpoint/2010/main" val="67462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E7EC6-D117-E6CF-71DD-951D26C4A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3CD8-B158-C89A-4D84-08A6751C5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concept – difficult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13409-175A-9D8F-2CEF-294FF8DE7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88288"/>
            <a:ext cx="9905999" cy="38029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 of the GRL concept seems like a no-brainer</a:t>
            </a:r>
          </a:p>
          <a:p>
            <a:r>
              <a:rPr lang="en-US" dirty="0"/>
              <a:t>Implementation is not super easy:</a:t>
            </a:r>
          </a:p>
          <a:p>
            <a:r>
              <a:rPr lang="en-US" dirty="0"/>
              <a:t>Planning will need to become scripted</a:t>
            </a:r>
          </a:p>
          <a:p>
            <a:pPr lvl="1"/>
            <a:r>
              <a:rPr lang="en-US" dirty="0"/>
              <a:t>GRL loads need to be at 0 MWs for the specified contingencies</a:t>
            </a:r>
          </a:p>
          <a:p>
            <a:pPr lvl="1"/>
            <a:r>
              <a:rPr lang="en-US" dirty="0"/>
              <a:t>Multiple load models needed to correspond with contingency sets</a:t>
            </a:r>
          </a:p>
          <a:p>
            <a:pPr lvl="1"/>
            <a:r>
              <a:rPr lang="en-US" dirty="0"/>
              <a:t>Fortunately, models are database driven</a:t>
            </a:r>
          </a:p>
          <a:p>
            <a:r>
              <a:rPr lang="en-US" dirty="0"/>
              <a:t>Operations can become more complex</a:t>
            </a:r>
          </a:p>
          <a:p>
            <a:pPr lvl="1"/>
            <a:r>
              <a:rPr lang="en-US" dirty="0"/>
              <a:t>Ideally the load will only be interrupted when conditions warrant</a:t>
            </a:r>
          </a:p>
          <a:p>
            <a:pPr lvl="1"/>
            <a:r>
              <a:rPr lang="en-US" dirty="0"/>
              <a:t>Some cases may need a level of automation</a:t>
            </a:r>
          </a:p>
        </p:txBody>
      </p:sp>
    </p:spTree>
    <p:extLst>
      <p:ext uri="{BB962C8B-B14F-4D97-AF65-F5344CB8AC3E}">
        <p14:creationId xmlns:p14="http://schemas.microsoft.com/office/powerpoint/2010/main" val="391000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6ED1-023E-6F10-AC0D-1DA3D137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98615"/>
          </a:xfrm>
        </p:spPr>
        <p:txBody>
          <a:bodyPr/>
          <a:lstStyle/>
          <a:p>
            <a:r>
              <a:rPr lang="en-US" dirty="0"/>
              <a:t>Things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8ED5-EEE7-976C-6D8B-06C944E0E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17133"/>
            <a:ext cx="9905999" cy="4292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Could require extended period on outage or backup gen</a:t>
            </a:r>
          </a:p>
          <a:p>
            <a:pPr lvl="1"/>
            <a:r>
              <a:rPr lang="en-US" dirty="0"/>
              <a:t>Line maintenance for instance</a:t>
            </a:r>
          </a:p>
          <a:p>
            <a:r>
              <a:rPr lang="en-US" dirty="0"/>
              <a:t>May not be suitable solution for non-attainment areas</a:t>
            </a:r>
          </a:p>
          <a:p>
            <a:r>
              <a:rPr lang="en-US" dirty="0"/>
              <a:t>What “risk” data can be made available to allow for informed decision</a:t>
            </a:r>
          </a:p>
          <a:p>
            <a:pPr lvl="1"/>
            <a:r>
              <a:rPr lang="en-US" dirty="0"/>
              <a:t>Line outage histories</a:t>
            </a:r>
          </a:p>
          <a:p>
            <a:pPr lvl="1"/>
            <a:r>
              <a:rPr lang="en-US" dirty="0"/>
              <a:t>Line maintenance schedules</a:t>
            </a:r>
          </a:p>
          <a:p>
            <a:pPr lvl="1"/>
            <a:r>
              <a:rPr lang="en-US" dirty="0"/>
              <a:t>Anything that aids estimation of service usage</a:t>
            </a:r>
          </a:p>
          <a:p>
            <a:r>
              <a:rPr lang="en-US" dirty="0"/>
              <a:t>“Your Milage May Vary” issues</a:t>
            </a:r>
          </a:p>
          <a:p>
            <a:pPr lvl="1"/>
            <a:r>
              <a:rPr lang="en-US" dirty="0"/>
              <a:t>Load, gen, topology in real time will not match study cases</a:t>
            </a:r>
          </a:p>
          <a:p>
            <a:pPr lvl="1"/>
            <a:r>
              <a:rPr lang="en-US" dirty="0"/>
              <a:t>Cases are static estimations of future conditions (summer peak, off-peak)</a:t>
            </a:r>
          </a:p>
          <a:p>
            <a:pPr lvl="1"/>
            <a:r>
              <a:rPr lang="en-US" dirty="0"/>
              <a:t>Load will likely be needed more and less than contract allows</a:t>
            </a:r>
          </a:p>
          <a:p>
            <a:r>
              <a:rPr lang="en-US" dirty="0"/>
              <a:t>Potential automated enhancements</a:t>
            </a:r>
          </a:p>
          <a:p>
            <a:pPr lvl="1"/>
            <a:r>
              <a:rPr lang="en-US" dirty="0"/>
              <a:t>Products exist that can automate many of the responsibilities of the load (</a:t>
            </a:r>
            <a:r>
              <a:rPr lang="en-US" dirty="0" err="1"/>
              <a:t>Splight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57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1555</TotalTime>
  <Words>1073</Words>
  <Application>Microsoft Office PowerPoint</Application>
  <PresentationFormat>Widescreen</PresentationFormat>
  <Paragraphs>117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Times New Roman</vt:lpstr>
      <vt:lpstr>Tw Cen MT</vt:lpstr>
      <vt:lpstr>Circuit</vt:lpstr>
      <vt:lpstr>Guaranteed Reliability Load</vt:lpstr>
      <vt:lpstr>New NPRR/PGRR: Guaranteed Reliability Load</vt:lpstr>
      <vt:lpstr>Planning guide Contingency list</vt:lpstr>
      <vt:lpstr>And…</vt:lpstr>
      <vt:lpstr>Pgrr/nprr approach</vt:lpstr>
      <vt:lpstr>GRL Agreements</vt:lpstr>
      <vt:lpstr>Example 1: Load can be fully served if flexible</vt:lpstr>
      <vt:lpstr>Simple concept – difficult implementation</vt:lpstr>
      <vt:lpstr>Things to think about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Clayton Greer</dc:creator>
  <cp:lastModifiedBy>Clayton Greer</cp:lastModifiedBy>
  <cp:revision>12</cp:revision>
  <dcterms:created xsi:type="dcterms:W3CDTF">2024-12-27T22:17:02Z</dcterms:created>
  <dcterms:modified xsi:type="dcterms:W3CDTF">2025-06-16T20:29:51Z</dcterms:modified>
</cp:coreProperties>
</file>