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66" r:id="rId8"/>
    <p:sldId id="269" r:id="rId9"/>
    <p:sldId id="27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C44B4A3-2F4A-F2F4-A340-7E8150691CC7}" name="Khalifeh, Amar" initials="AK" userId="S::Amar.Khalifeh@ercot.com::d3e3ff3c-6067-4190-b9f0-249db3f2a5b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74" d="100"/>
          <a:sy n="74" d="100"/>
        </p:scale>
        <p:origin x="3010" y="28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2025 Annual Validation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>
                <a:solidFill>
                  <a:schemeClr val="bg1"/>
                </a:solidFill>
              </a:rPr>
              <a:t>June 18,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/>
              <a:t>2025 Annual RES and BUS Validation Progress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4FB443-98B8-70A4-616F-4A86F835E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532617"/>
              </p:ext>
            </p:extLst>
          </p:nvPr>
        </p:nvGraphicFramePr>
        <p:xfrm>
          <a:off x="533400" y="1828800"/>
          <a:ext cx="7886699" cy="2551314"/>
        </p:xfrm>
        <a:graphic>
          <a:graphicData uri="http://schemas.openxmlformats.org/drawingml/2006/table">
            <a:tbl>
              <a:tblPr/>
              <a:tblGrid>
                <a:gridCol w="648115">
                  <a:extLst>
                    <a:ext uri="{9D8B030D-6E8A-4147-A177-3AD203B41FA5}">
                      <a16:colId xmlns:a16="http://schemas.microsoft.com/office/drawing/2014/main" val="2809388894"/>
                    </a:ext>
                  </a:extLst>
                </a:gridCol>
                <a:gridCol w="3021934">
                  <a:extLst>
                    <a:ext uri="{9D8B030D-6E8A-4147-A177-3AD203B41FA5}">
                      <a16:colId xmlns:a16="http://schemas.microsoft.com/office/drawing/2014/main" val="2770396867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3110906910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790624893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1320038530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3604453786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1832544716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2552899100"/>
                    </a:ext>
                  </a:extLst>
                </a:gridCol>
              </a:tblGrid>
              <a:tr h="3572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AV 2025 Progress Report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256500"/>
                  </a:ext>
                </a:extLst>
              </a:tr>
              <a:tr h="2928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 Annual Validation Task List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087855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to provide list of RES &amp; BUS ESI IDs to TDSPs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3/4/25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3993699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3993695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3993706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3993691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3993704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55140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4/10/25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52043"/>
                  </a:ext>
                </a:extLst>
              </a:tr>
              <a:tr h="3560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4/10/25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TDSPs to provide finalized list of RES &amp; BUS ESI IDs to ERCOT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5/19/25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30306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4/15/25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6/12/25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158746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4/15/25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744811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9/30/25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750836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10/3/25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401516"/>
                  </a:ext>
                </a:extLst>
              </a:tr>
              <a:tr h="216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10/10/25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893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15E4-FA50-4BB2-98FF-0E663FD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AV RES and BUS Status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57ACB-1AFE-4D2B-B5F3-D8940DB51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D670E5-7604-7A85-24F0-1A1B0753E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872299"/>
              </p:ext>
            </p:extLst>
          </p:nvPr>
        </p:nvGraphicFramePr>
        <p:xfrm>
          <a:off x="400050" y="1676400"/>
          <a:ext cx="8286746" cy="2362198"/>
        </p:xfrm>
        <a:graphic>
          <a:graphicData uri="http://schemas.openxmlformats.org/drawingml/2006/table">
            <a:tbl>
              <a:tblPr/>
              <a:tblGrid>
                <a:gridCol w="1085551">
                  <a:extLst>
                    <a:ext uri="{9D8B030D-6E8A-4147-A177-3AD203B41FA5}">
                      <a16:colId xmlns:a16="http://schemas.microsoft.com/office/drawing/2014/main" val="1068558705"/>
                    </a:ext>
                  </a:extLst>
                </a:gridCol>
                <a:gridCol w="397654">
                  <a:extLst>
                    <a:ext uri="{9D8B030D-6E8A-4147-A177-3AD203B41FA5}">
                      <a16:colId xmlns:a16="http://schemas.microsoft.com/office/drawing/2014/main" val="1647229021"/>
                    </a:ext>
                  </a:extLst>
                </a:gridCol>
                <a:gridCol w="397654">
                  <a:extLst>
                    <a:ext uri="{9D8B030D-6E8A-4147-A177-3AD203B41FA5}">
                      <a16:colId xmlns:a16="http://schemas.microsoft.com/office/drawing/2014/main" val="3054947070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2524931204"/>
                    </a:ext>
                  </a:extLst>
                </a:gridCol>
                <a:gridCol w="397654">
                  <a:extLst>
                    <a:ext uri="{9D8B030D-6E8A-4147-A177-3AD203B41FA5}">
                      <a16:colId xmlns:a16="http://schemas.microsoft.com/office/drawing/2014/main" val="59611358"/>
                    </a:ext>
                  </a:extLst>
                </a:gridCol>
                <a:gridCol w="397654">
                  <a:extLst>
                    <a:ext uri="{9D8B030D-6E8A-4147-A177-3AD203B41FA5}">
                      <a16:colId xmlns:a16="http://schemas.microsoft.com/office/drawing/2014/main" val="3960469157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2968617581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53721142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3324576970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1841198476"/>
                    </a:ext>
                  </a:extLst>
                </a:gridCol>
                <a:gridCol w="582769">
                  <a:extLst>
                    <a:ext uri="{9D8B030D-6E8A-4147-A177-3AD203B41FA5}">
                      <a16:colId xmlns:a16="http://schemas.microsoft.com/office/drawing/2014/main" val="2261084239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572441416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227085723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1834855315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2646686753"/>
                    </a:ext>
                  </a:extLst>
                </a:gridCol>
                <a:gridCol w="502781">
                  <a:extLst>
                    <a:ext uri="{9D8B030D-6E8A-4147-A177-3AD203B41FA5}">
                      <a16:colId xmlns:a16="http://schemas.microsoft.com/office/drawing/2014/main" val="916653398"/>
                    </a:ext>
                  </a:extLst>
                </a:gridCol>
              </a:tblGrid>
              <a:tr h="1833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Profile Validation Status as of: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17-Jun-25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9861610"/>
                  </a:ext>
                </a:extLst>
              </a:tr>
              <a:tr h="16923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633538"/>
                  </a:ext>
                </a:extLst>
              </a:tr>
              <a:tr h="18333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409721"/>
                  </a:ext>
                </a:extLst>
              </a:tr>
              <a:tr h="16923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6163050"/>
                  </a:ext>
                </a:extLst>
              </a:tr>
              <a:tr h="1692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Set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717284"/>
                  </a:ext>
                </a:extLst>
              </a:tr>
              <a:tr h="1692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Exceptions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541578"/>
                  </a:ext>
                </a:extLst>
              </a:tr>
              <a:tr h="3384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Subject to Change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280835"/>
                  </a:ext>
                </a:extLst>
              </a:tr>
              <a:tr h="3384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Updated, as of  Jun-17-2025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321843"/>
                  </a:ext>
                </a:extLst>
              </a:tr>
              <a:tr h="1692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335475"/>
                  </a:ext>
                </a:extLst>
              </a:tr>
              <a:tr h="1903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Completion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0924688"/>
                  </a:ext>
                </a:extLst>
              </a:tr>
              <a:tr h="282054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Load Profiling Guide, sec 11.2.1 (2) (a) vi, 99% is considered complete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27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4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B6F3C-FBDB-CA77-8EB0-27C6C49A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Tweaking Profile Change Criteria for BUS</a:t>
            </a:r>
            <a:endParaRPr lang="en-US" baseline="30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3EA02-3F69-E322-4F55-BDF1C5FBD0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1EC13A-8ADF-8D1A-1765-7C602AA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367081"/>
              </p:ext>
            </p:extLst>
          </p:nvPr>
        </p:nvGraphicFramePr>
        <p:xfrm>
          <a:off x="2324100" y="1561783"/>
          <a:ext cx="4495800" cy="1005840"/>
        </p:xfrm>
        <a:graphic>
          <a:graphicData uri="http://schemas.openxmlformats.org/drawingml/2006/table">
            <a:tbl>
              <a:tblPr/>
              <a:tblGrid>
                <a:gridCol w="2090078">
                  <a:extLst>
                    <a:ext uri="{9D8B030D-6E8A-4147-A177-3AD203B41FA5}">
                      <a16:colId xmlns:a16="http://schemas.microsoft.com/office/drawing/2014/main" val="4212378361"/>
                    </a:ext>
                  </a:extLst>
                </a:gridCol>
                <a:gridCol w="1202861">
                  <a:extLst>
                    <a:ext uri="{9D8B030D-6E8A-4147-A177-3AD203B41FA5}">
                      <a16:colId xmlns:a16="http://schemas.microsoft.com/office/drawing/2014/main" val="3488395209"/>
                    </a:ext>
                  </a:extLst>
                </a:gridCol>
                <a:gridCol w="1202861">
                  <a:extLst>
                    <a:ext uri="{9D8B030D-6E8A-4147-A177-3AD203B41FA5}">
                      <a16:colId xmlns:a16="http://schemas.microsoft.com/office/drawing/2014/main" val="323907091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Method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659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to 2022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to 2024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966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30282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24183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3003F2-3E18-694D-194A-E2235CA07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6339"/>
              </p:ext>
            </p:extLst>
          </p:nvPr>
        </p:nvGraphicFramePr>
        <p:xfrm>
          <a:off x="2324100" y="3544094"/>
          <a:ext cx="4610098" cy="1257300"/>
        </p:xfrm>
        <a:graphic>
          <a:graphicData uri="http://schemas.openxmlformats.org/drawingml/2006/table">
            <a:tbl>
              <a:tblPr/>
              <a:tblGrid>
                <a:gridCol w="1691779">
                  <a:extLst>
                    <a:ext uri="{9D8B030D-6E8A-4147-A177-3AD203B41FA5}">
                      <a16:colId xmlns:a16="http://schemas.microsoft.com/office/drawing/2014/main" val="3567152426"/>
                    </a:ext>
                  </a:extLst>
                </a:gridCol>
                <a:gridCol w="1416865">
                  <a:extLst>
                    <a:ext uri="{9D8B030D-6E8A-4147-A177-3AD203B41FA5}">
                      <a16:colId xmlns:a16="http://schemas.microsoft.com/office/drawing/2014/main" val="3314747779"/>
                    </a:ext>
                  </a:extLst>
                </a:gridCol>
                <a:gridCol w="1501454">
                  <a:extLst>
                    <a:ext uri="{9D8B030D-6E8A-4147-A177-3AD203B41FA5}">
                      <a16:colId xmlns:a16="http://schemas.microsoft.com/office/drawing/2014/main" val="32564040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Tolerance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527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to 2022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to 2024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5345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6213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Insignificant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0271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99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9849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c34af464-7aa1-4edd-9be4-83dffc1cb926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2178</TotalTime>
  <Words>401</Words>
  <Application>Microsoft Office PowerPoint</Application>
  <PresentationFormat>On-screen Show (4:3)</PresentationFormat>
  <Paragraphs>221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2025 Annual RES and BUS Validation Progress Report</vt:lpstr>
      <vt:lpstr>2025 AV RES and BUS Status Update</vt:lpstr>
      <vt:lpstr>Impact of Tweaking Profile Change Criteria for BUS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Khalifeh, Amar</cp:lastModifiedBy>
  <cp:revision>126</cp:revision>
  <cp:lastPrinted>2016-01-21T20:53:15Z</cp:lastPrinted>
  <dcterms:created xsi:type="dcterms:W3CDTF">2016-01-21T15:20:31Z</dcterms:created>
  <dcterms:modified xsi:type="dcterms:W3CDTF">2025-06-17T15:22:56Z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2023-08-07T19:02:15Z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d63258bd-2510-4955-abec-c1eb369ff1c3</vt:lpwstr>
  </property>
  <property fmtid="{D5CDD505-2E9C-101B-9397-08002B2CF9AE}" pid="9" name="MSIP_Label_7084cbda-52b8-46fb-a7b7-cb5bd465ed85_ContentBits">
    <vt:lpwstr>0</vt:lpwstr>
  </property>
</Properties>
</file>