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66" r:id="rId8"/>
    <p:sldId id="269" r:id="rId9"/>
    <p:sldId id="27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C44B4A3-2F4A-F2F4-A340-7E8150691CC7}" name="Khalifeh, Amar" initials="AK" userId="S::Amar.Khalifeh@ercot.com::d3e3ff3c-6067-4190-b9f0-249db3f2a5b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howGuides="1">
      <p:cViewPr varScale="1">
        <p:scale>
          <a:sx n="74" d="100"/>
          <a:sy n="74" d="100"/>
        </p:scale>
        <p:origin x="3010" y="28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590800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2025 Annual Validation	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PWG Meeting</a:t>
            </a:r>
          </a:p>
          <a:p>
            <a:r>
              <a:rPr lang="en-US" dirty="0">
                <a:solidFill>
                  <a:schemeClr val="bg1"/>
                </a:solidFill>
              </a:rPr>
              <a:t>June 18,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56" y="228600"/>
            <a:ext cx="7162800" cy="442118"/>
          </a:xfrm>
        </p:spPr>
        <p:txBody>
          <a:bodyPr/>
          <a:lstStyle/>
          <a:p>
            <a:r>
              <a:rPr lang="en-US" dirty="0"/>
              <a:t>2025 Annual RES and BUS Validation Progress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4FB443-98B8-70A4-616F-4A86F835EC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532617"/>
              </p:ext>
            </p:extLst>
          </p:nvPr>
        </p:nvGraphicFramePr>
        <p:xfrm>
          <a:off x="533400" y="1828800"/>
          <a:ext cx="7886699" cy="2551314"/>
        </p:xfrm>
        <a:graphic>
          <a:graphicData uri="http://schemas.openxmlformats.org/drawingml/2006/table">
            <a:tbl>
              <a:tblPr/>
              <a:tblGrid>
                <a:gridCol w="648115">
                  <a:extLst>
                    <a:ext uri="{9D8B030D-6E8A-4147-A177-3AD203B41FA5}">
                      <a16:colId xmlns:a16="http://schemas.microsoft.com/office/drawing/2014/main" val="2809388894"/>
                    </a:ext>
                  </a:extLst>
                </a:gridCol>
                <a:gridCol w="3021934">
                  <a:extLst>
                    <a:ext uri="{9D8B030D-6E8A-4147-A177-3AD203B41FA5}">
                      <a16:colId xmlns:a16="http://schemas.microsoft.com/office/drawing/2014/main" val="2770396867"/>
                    </a:ext>
                  </a:extLst>
                </a:gridCol>
                <a:gridCol w="702775">
                  <a:extLst>
                    <a:ext uri="{9D8B030D-6E8A-4147-A177-3AD203B41FA5}">
                      <a16:colId xmlns:a16="http://schemas.microsoft.com/office/drawing/2014/main" val="3110906910"/>
                    </a:ext>
                  </a:extLst>
                </a:gridCol>
                <a:gridCol w="702775">
                  <a:extLst>
                    <a:ext uri="{9D8B030D-6E8A-4147-A177-3AD203B41FA5}">
                      <a16:colId xmlns:a16="http://schemas.microsoft.com/office/drawing/2014/main" val="790624893"/>
                    </a:ext>
                  </a:extLst>
                </a:gridCol>
                <a:gridCol w="702775">
                  <a:extLst>
                    <a:ext uri="{9D8B030D-6E8A-4147-A177-3AD203B41FA5}">
                      <a16:colId xmlns:a16="http://schemas.microsoft.com/office/drawing/2014/main" val="1320038530"/>
                    </a:ext>
                  </a:extLst>
                </a:gridCol>
                <a:gridCol w="702775">
                  <a:extLst>
                    <a:ext uri="{9D8B030D-6E8A-4147-A177-3AD203B41FA5}">
                      <a16:colId xmlns:a16="http://schemas.microsoft.com/office/drawing/2014/main" val="3604453786"/>
                    </a:ext>
                  </a:extLst>
                </a:gridCol>
                <a:gridCol w="702775">
                  <a:extLst>
                    <a:ext uri="{9D8B030D-6E8A-4147-A177-3AD203B41FA5}">
                      <a16:colId xmlns:a16="http://schemas.microsoft.com/office/drawing/2014/main" val="1832544716"/>
                    </a:ext>
                  </a:extLst>
                </a:gridCol>
                <a:gridCol w="702775">
                  <a:extLst>
                    <a:ext uri="{9D8B030D-6E8A-4147-A177-3AD203B41FA5}">
                      <a16:colId xmlns:a16="http://schemas.microsoft.com/office/drawing/2014/main" val="2552899100"/>
                    </a:ext>
                  </a:extLst>
                </a:gridCol>
              </a:tblGrid>
              <a:tr h="3572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 &amp; TDSP AV 2025 Progress Report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256500"/>
                  </a:ext>
                </a:extLst>
              </a:tr>
              <a:tr h="2928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 Annual Validation Task List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087855"/>
                  </a:ext>
                </a:extLst>
              </a:tr>
              <a:tr h="210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3/1/25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ERCOT to provide list of RES &amp; BUS ESI IDs to TDSPs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3/4/25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3993699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3993695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3993706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3993691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3993704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655140"/>
                  </a:ext>
                </a:extLst>
              </a:tr>
              <a:tr h="210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3/31/25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ERCOT Provides Additional Validation Lists to TDSPs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4/10/25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4008878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4008881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4008888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4008884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4008887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452043"/>
                  </a:ext>
                </a:extLst>
              </a:tr>
              <a:tr h="3560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4/10/25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TDSPs to provide finalized list of RES &amp; BUS ESI IDs to ERCOT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5/19/25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30306"/>
                  </a:ext>
                </a:extLst>
              </a:tr>
              <a:tr h="210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4/15/25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 Notice announcing lists are available to CR of record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6/12/25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158746"/>
                  </a:ext>
                </a:extLst>
              </a:tr>
              <a:tr h="210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4/15/25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TDSPs to begin submitting 814_20 transactions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744811"/>
                  </a:ext>
                </a:extLst>
              </a:tr>
              <a:tr h="210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9/30/25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Complete Annual and Additional Validations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750836"/>
                  </a:ext>
                </a:extLst>
              </a:tr>
              <a:tr h="210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10/3/25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ERCOT to review database for expected changes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401516"/>
                  </a:ext>
                </a:extLst>
              </a:tr>
              <a:tr h="216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10/10/25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893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315E4-FA50-4BB2-98FF-0E663FD6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AV RES and BUS Status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57ACB-1AFE-4D2B-B5F3-D8940DB51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D670E5-7604-7A85-24F0-1A1B0753E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872299"/>
              </p:ext>
            </p:extLst>
          </p:nvPr>
        </p:nvGraphicFramePr>
        <p:xfrm>
          <a:off x="400050" y="1676400"/>
          <a:ext cx="8286746" cy="2362198"/>
        </p:xfrm>
        <a:graphic>
          <a:graphicData uri="http://schemas.openxmlformats.org/drawingml/2006/table">
            <a:tbl>
              <a:tblPr/>
              <a:tblGrid>
                <a:gridCol w="1085551">
                  <a:extLst>
                    <a:ext uri="{9D8B030D-6E8A-4147-A177-3AD203B41FA5}">
                      <a16:colId xmlns:a16="http://schemas.microsoft.com/office/drawing/2014/main" val="1068558705"/>
                    </a:ext>
                  </a:extLst>
                </a:gridCol>
                <a:gridCol w="397654">
                  <a:extLst>
                    <a:ext uri="{9D8B030D-6E8A-4147-A177-3AD203B41FA5}">
                      <a16:colId xmlns:a16="http://schemas.microsoft.com/office/drawing/2014/main" val="1647229021"/>
                    </a:ext>
                  </a:extLst>
                </a:gridCol>
                <a:gridCol w="397654">
                  <a:extLst>
                    <a:ext uri="{9D8B030D-6E8A-4147-A177-3AD203B41FA5}">
                      <a16:colId xmlns:a16="http://schemas.microsoft.com/office/drawing/2014/main" val="3054947070"/>
                    </a:ext>
                  </a:extLst>
                </a:gridCol>
                <a:gridCol w="502781">
                  <a:extLst>
                    <a:ext uri="{9D8B030D-6E8A-4147-A177-3AD203B41FA5}">
                      <a16:colId xmlns:a16="http://schemas.microsoft.com/office/drawing/2014/main" val="2524931204"/>
                    </a:ext>
                  </a:extLst>
                </a:gridCol>
                <a:gridCol w="397654">
                  <a:extLst>
                    <a:ext uri="{9D8B030D-6E8A-4147-A177-3AD203B41FA5}">
                      <a16:colId xmlns:a16="http://schemas.microsoft.com/office/drawing/2014/main" val="59611358"/>
                    </a:ext>
                  </a:extLst>
                </a:gridCol>
                <a:gridCol w="397654">
                  <a:extLst>
                    <a:ext uri="{9D8B030D-6E8A-4147-A177-3AD203B41FA5}">
                      <a16:colId xmlns:a16="http://schemas.microsoft.com/office/drawing/2014/main" val="3960469157"/>
                    </a:ext>
                  </a:extLst>
                </a:gridCol>
                <a:gridCol w="502781">
                  <a:extLst>
                    <a:ext uri="{9D8B030D-6E8A-4147-A177-3AD203B41FA5}">
                      <a16:colId xmlns:a16="http://schemas.microsoft.com/office/drawing/2014/main" val="2968617581"/>
                    </a:ext>
                  </a:extLst>
                </a:gridCol>
                <a:gridCol w="502781">
                  <a:extLst>
                    <a:ext uri="{9D8B030D-6E8A-4147-A177-3AD203B41FA5}">
                      <a16:colId xmlns:a16="http://schemas.microsoft.com/office/drawing/2014/main" val="53721142"/>
                    </a:ext>
                  </a:extLst>
                </a:gridCol>
                <a:gridCol w="502781">
                  <a:extLst>
                    <a:ext uri="{9D8B030D-6E8A-4147-A177-3AD203B41FA5}">
                      <a16:colId xmlns:a16="http://schemas.microsoft.com/office/drawing/2014/main" val="3324576970"/>
                    </a:ext>
                  </a:extLst>
                </a:gridCol>
                <a:gridCol w="502781">
                  <a:extLst>
                    <a:ext uri="{9D8B030D-6E8A-4147-A177-3AD203B41FA5}">
                      <a16:colId xmlns:a16="http://schemas.microsoft.com/office/drawing/2014/main" val="1841198476"/>
                    </a:ext>
                  </a:extLst>
                </a:gridCol>
                <a:gridCol w="582769">
                  <a:extLst>
                    <a:ext uri="{9D8B030D-6E8A-4147-A177-3AD203B41FA5}">
                      <a16:colId xmlns:a16="http://schemas.microsoft.com/office/drawing/2014/main" val="2261084239"/>
                    </a:ext>
                  </a:extLst>
                </a:gridCol>
                <a:gridCol w="502781">
                  <a:extLst>
                    <a:ext uri="{9D8B030D-6E8A-4147-A177-3AD203B41FA5}">
                      <a16:colId xmlns:a16="http://schemas.microsoft.com/office/drawing/2014/main" val="572441416"/>
                    </a:ext>
                  </a:extLst>
                </a:gridCol>
                <a:gridCol w="502781">
                  <a:extLst>
                    <a:ext uri="{9D8B030D-6E8A-4147-A177-3AD203B41FA5}">
                      <a16:colId xmlns:a16="http://schemas.microsoft.com/office/drawing/2014/main" val="227085723"/>
                    </a:ext>
                  </a:extLst>
                </a:gridCol>
                <a:gridCol w="502781">
                  <a:extLst>
                    <a:ext uri="{9D8B030D-6E8A-4147-A177-3AD203B41FA5}">
                      <a16:colId xmlns:a16="http://schemas.microsoft.com/office/drawing/2014/main" val="1834855315"/>
                    </a:ext>
                  </a:extLst>
                </a:gridCol>
                <a:gridCol w="502781">
                  <a:extLst>
                    <a:ext uri="{9D8B030D-6E8A-4147-A177-3AD203B41FA5}">
                      <a16:colId xmlns:a16="http://schemas.microsoft.com/office/drawing/2014/main" val="2646686753"/>
                    </a:ext>
                  </a:extLst>
                </a:gridCol>
                <a:gridCol w="502781">
                  <a:extLst>
                    <a:ext uri="{9D8B030D-6E8A-4147-A177-3AD203B41FA5}">
                      <a16:colId xmlns:a16="http://schemas.microsoft.com/office/drawing/2014/main" val="916653398"/>
                    </a:ext>
                  </a:extLst>
                </a:gridCol>
              </a:tblGrid>
              <a:tr h="1833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Profile Validation Status as of: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17-Jun-25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9861610"/>
                  </a:ext>
                </a:extLst>
              </a:tr>
              <a:tr h="16923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633538"/>
                  </a:ext>
                </a:extLst>
              </a:tr>
              <a:tr h="18333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TNMP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409721"/>
                  </a:ext>
                </a:extLst>
              </a:tr>
              <a:tr h="16923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6163050"/>
                  </a:ext>
                </a:extLst>
              </a:tr>
              <a:tr h="1692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Set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113,675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173,086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6717284"/>
                  </a:ext>
                </a:extLst>
              </a:tr>
              <a:tr h="1692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Exceptions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4541578"/>
                  </a:ext>
                </a:extLst>
              </a:tr>
              <a:tr h="3384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Subject to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113,612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173,076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197,889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0280835"/>
                  </a:ext>
                </a:extLst>
              </a:tr>
              <a:tr h="3384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Updated, as of  Jun-17-2025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173,064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197,595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321843"/>
                  </a:ext>
                </a:extLst>
              </a:tr>
              <a:tr h="1692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335475"/>
                  </a:ext>
                </a:extLst>
              </a:tr>
              <a:tr h="1903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Completion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0924688"/>
                  </a:ext>
                </a:extLst>
              </a:tr>
              <a:tr h="282054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 Load Profiling Guide, sec 11.2.1 (2) (a) vi, 99% is considered complete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272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548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B6F3C-FBDB-CA77-8EB0-27C6C49A0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Tweaking Profile Change Criteria for BUS</a:t>
            </a:r>
            <a:endParaRPr lang="en-US" baseline="30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E3EA02-3F69-E322-4F55-BDF1C5FBD0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D1EC13A-8ADF-8D1A-1765-7C602AAC8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367081"/>
              </p:ext>
            </p:extLst>
          </p:nvPr>
        </p:nvGraphicFramePr>
        <p:xfrm>
          <a:off x="2324100" y="1561783"/>
          <a:ext cx="4495800" cy="1005840"/>
        </p:xfrm>
        <a:graphic>
          <a:graphicData uri="http://schemas.openxmlformats.org/drawingml/2006/table">
            <a:tbl>
              <a:tblPr/>
              <a:tblGrid>
                <a:gridCol w="2090078">
                  <a:extLst>
                    <a:ext uri="{9D8B030D-6E8A-4147-A177-3AD203B41FA5}">
                      <a16:colId xmlns:a16="http://schemas.microsoft.com/office/drawing/2014/main" val="4212378361"/>
                    </a:ext>
                  </a:extLst>
                </a:gridCol>
                <a:gridCol w="1202861">
                  <a:extLst>
                    <a:ext uri="{9D8B030D-6E8A-4147-A177-3AD203B41FA5}">
                      <a16:colId xmlns:a16="http://schemas.microsoft.com/office/drawing/2014/main" val="3488395209"/>
                    </a:ext>
                  </a:extLst>
                </a:gridCol>
                <a:gridCol w="1202861">
                  <a:extLst>
                    <a:ext uri="{9D8B030D-6E8A-4147-A177-3AD203B41FA5}">
                      <a16:colId xmlns:a16="http://schemas.microsoft.com/office/drawing/2014/main" val="323907091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Method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6593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to 2022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to 2024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5966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30282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change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24183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C3003F2-3E18-694D-194A-E2235CA07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96339"/>
              </p:ext>
            </p:extLst>
          </p:nvPr>
        </p:nvGraphicFramePr>
        <p:xfrm>
          <a:off x="2324100" y="3544094"/>
          <a:ext cx="4610098" cy="1257300"/>
        </p:xfrm>
        <a:graphic>
          <a:graphicData uri="http://schemas.openxmlformats.org/drawingml/2006/table">
            <a:tbl>
              <a:tblPr/>
              <a:tblGrid>
                <a:gridCol w="1691779">
                  <a:extLst>
                    <a:ext uri="{9D8B030D-6E8A-4147-A177-3AD203B41FA5}">
                      <a16:colId xmlns:a16="http://schemas.microsoft.com/office/drawing/2014/main" val="3567152426"/>
                    </a:ext>
                  </a:extLst>
                </a:gridCol>
                <a:gridCol w="1416865">
                  <a:extLst>
                    <a:ext uri="{9D8B030D-6E8A-4147-A177-3AD203B41FA5}">
                      <a16:colId xmlns:a16="http://schemas.microsoft.com/office/drawing/2014/main" val="3314747779"/>
                    </a:ext>
                  </a:extLst>
                </a:gridCol>
                <a:gridCol w="1501454">
                  <a:extLst>
                    <a:ext uri="{9D8B030D-6E8A-4147-A177-3AD203B41FA5}">
                      <a16:colId xmlns:a16="http://schemas.microsoft.com/office/drawing/2014/main" val="32564040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Tolerance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7527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to 2022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to 2024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55345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Significant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62136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Insignificant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70271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change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999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98498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7D44DB-2AE0-4249-B147-A7557EC862F7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c34af464-7aa1-4edd-9be4-83dffc1cb926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2178</TotalTime>
  <Words>401</Words>
  <Application>Microsoft Office PowerPoint</Application>
  <PresentationFormat>On-screen Show (4:3)</PresentationFormat>
  <Paragraphs>221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MS Sans Serif</vt:lpstr>
      <vt:lpstr>1_Custom Design</vt:lpstr>
      <vt:lpstr>Office Theme</vt:lpstr>
      <vt:lpstr>Custom Design</vt:lpstr>
      <vt:lpstr>PowerPoint Presentation</vt:lpstr>
      <vt:lpstr>2025 Annual RES and BUS Validation Progress Report</vt:lpstr>
      <vt:lpstr>2025 AV RES and BUS Status Update</vt:lpstr>
      <vt:lpstr>Impact of Tweaking Profile Change Criteria for BUS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Khalifeh, Amar</cp:lastModifiedBy>
  <cp:revision>126</cp:revision>
  <cp:lastPrinted>2016-01-21T20:53:15Z</cp:lastPrinted>
  <dcterms:created xsi:type="dcterms:W3CDTF">2016-01-21T15:20:31Z</dcterms:created>
  <dcterms:modified xsi:type="dcterms:W3CDTF">2025-06-17T15:22:56Z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2023-08-07T19:02:15Z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d63258bd-2510-4955-abec-c1eb369ff1c3</vt:lpwstr>
  </property>
  <property fmtid="{D5CDD505-2E9C-101B-9397-08002B2CF9AE}" pid="9" name="MSIP_Label_7084cbda-52b8-46fb-a7b7-cb5bd465ed85_ContentBits">
    <vt:lpwstr>0</vt:lpwstr>
  </property>
</Properties>
</file>