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5"/>
    <p:sldMasterId id="2147483648" r:id="rId6"/>
    <p:sldMasterId id="2147483651" r:id="rId7"/>
  </p:sldMasterIdLst>
  <p:notesMasterIdLst>
    <p:notesMasterId r:id="rId13"/>
  </p:notesMasterIdLst>
  <p:handoutMasterIdLst>
    <p:handoutMasterId r:id="rId14"/>
  </p:handoutMasterIdLst>
  <p:sldIdLst>
    <p:sldId id="260" r:id="rId8"/>
    <p:sldId id="502" r:id="rId9"/>
    <p:sldId id="509" r:id="rId10"/>
    <p:sldId id="503" r:id="rId11"/>
    <p:sldId id="51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06ADE0-151E-C1A5-5981-3B026F0FE1B6}" name="Zapanta, Zaldy" initials="RZ" userId="S::Rizaldy.Zapanta@ercot.com::0a5d519a-fdbc-4590-9386-ba6f3827ebd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1" autoAdjust="0"/>
    <p:restoredTop sz="94660" autoAdjust="0"/>
  </p:normalViewPr>
  <p:slideViewPr>
    <p:cSldViewPr showGuides="1">
      <p:cViewPr varScale="1">
        <p:scale>
          <a:sx n="70" d="100"/>
          <a:sy n="70" d="100"/>
        </p:scale>
        <p:origin x="1949" y="278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Stress testing framework 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 </a:t>
            </a:r>
          </a:p>
          <a:p>
            <a:r>
              <a:rPr lang="en-US" dirty="0"/>
              <a:t>June 18,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C6C1-7F73-BA74-3D4E-9AB66AC8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204118"/>
          </a:xfrm>
        </p:spPr>
        <p:txBody>
          <a:bodyPr/>
          <a:lstStyle/>
          <a:p>
            <a:r>
              <a:rPr lang="en-US" dirty="0"/>
              <a:t>Measure the risk: focus on Load entities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77CCF-A63B-D772-2049-8516D3C29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D98E70-A969-DA9A-440E-193C36C4E251}"/>
              </a:ext>
            </a:extLst>
          </p:cNvPr>
          <p:cNvSpPr txBox="1"/>
          <p:nvPr/>
        </p:nvSpPr>
        <p:spPr>
          <a:xfrm>
            <a:off x="381000" y="1219200"/>
            <a:ext cx="8762999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Typical risk management practice to mitigate the exposure would be to: 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 position limits (limit is not to be exceeded) 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terminate/unwind trades &amp; terminate positions 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 those limits by entering into offsetting trades, etc. </a:t>
            </a:r>
          </a:p>
          <a:p>
            <a:pPr lvl="1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i="0" dirty="0">
              <a:solidFill>
                <a:srgbClr val="161A3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However, in an ISO world, ERCOT c</a:t>
            </a:r>
            <a:r>
              <a:rPr lang="en-US" i="0" dirty="0">
                <a:solidFill>
                  <a:srgbClr val="161A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not shut down or terminate a position. ERCOT can not impose position limits (other than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</a:t>
            </a:r>
            <a:r>
              <a:rPr lang="en-US" i="0" dirty="0">
                <a:solidFill>
                  <a:srgbClr val="161A3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DAM by virtue of ACL for DAM) in RTM and AS markets. 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load entity could be shut out of DAM, but will be exposed to RTM regardless of price. A trader would be shut out of DAM, but since they do not have a load to serve, their potential losses are limited to the RTM imbalance they have incurred.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Thus, we need to concentrate on </a:t>
            </a:r>
            <a:r>
              <a:rPr lang="en-US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load 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serving entities.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4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64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571EC-671F-D03B-134C-D2A1A7436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60EAA-E126-989F-CE5B-75596C0B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204118"/>
          </a:xfrm>
        </p:spPr>
        <p:txBody>
          <a:bodyPr/>
          <a:lstStyle/>
          <a:p>
            <a:r>
              <a:rPr lang="en-US" dirty="0"/>
              <a:t>Exposure at default vs liquidity &amp; capital cushion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AEE780-0E26-A2ED-C53F-EDB92E44D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EE51E7-DFA7-FEB2-A5D2-F223B6F3DCC2}"/>
              </a:ext>
            </a:extLst>
          </p:cNvPr>
          <p:cNvSpPr txBox="1"/>
          <p:nvPr/>
        </p:nvSpPr>
        <p:spPr>
          <a:xfrm>
            <a:off x="381000" y="1219200"/>
            <a:ext cx="8762999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400" dirty="0">
              <a:solidFill>
                <a:srgbClr val="161A3C"/>
              </a:solidFill>
            </a:endParaRP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Exposure at default is a function of the following: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Volume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Prices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Duration/time </a:t>
            </a:r>
          </a:p>
          <a:p>
            <a:pPr marL="342900" indent="-342900" algn="l">
              <a:buAutoNum type="alphaLcParenBoth"/>
            </a:pPr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Default is dependent on whether a counter-party has sufficient liquidity to make the payment or meet the collateral call (liquidity) and absorb the loss (capital):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Cash or access to liquidity: does the CP have enough cash/access to funds to pay for extremely high invoices and meet collateral call(s) on a short notice?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 cushion:  can the CP absorb the “stressed” loss and continue as a “going concern” after the event?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Liquidity vs capital – two separate and distinct concepts 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80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C6C1-7F73-BA74-3D4E-9AB66AC8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Financial analysis framework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77CCF-A63B-D772-2049-8516D3C29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D98E70-A969-DA9A-440E-193C36C4E251}"/>
              </a:ext>
            </a:extLst>
          </p:cNvPr>
          <p:cNvSpPr txBox="1"/>
          <p:nvPr/>
        </p:nvSpPr>
        <p:spPr>
          <a:xfrm>
            <a:off x="297351" y="762000"/>
            <a:ext cx="8625498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sz="1400" b="1" dirty="0">
              <a:solidFill>
                <a:srgbClr val="161A3C"/>
              </a:solidFill>
            </a:endParaRPr>
          </a:p>
          <a:p>
            <a:pPr algn="l"/>
            <a:r>
              <a:rPr lang="en-US" b="1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Financial analysis </a:t>
            </a: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framework could potentially be based on following:  </a:t>
            </a:r>
          </a:p>
          <a:p>
            <a:pPr algn="l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Quantitative factors: 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Cash or access to liquidity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 (tangible net worth) 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Others</a:t>
            </a:r>
          </a:p>
          <a:p>
            <a:pPr lvl="1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Qualitative factors:  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capital markets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Robustness of risk management practices (policies, procedures, risk appetite, internal controls, book structure)  </a:t>
            </a:r>
          </a:p>
          <a:p>
            <a:pPr marL="800100" lvl="1" indent="-342900">
              <a:buAutoNum type="alphaLcParenBoth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and sophistication of risk management framework  </a:t>
            </a:r>
          </a:p>
          <a:p>
            <a:pPr lvl="1"/>
            <a:endParaRPr lang="en-US" dirty="0">
              <a:solidFill>
                <a:srgbClr val="161A3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61A3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Utilize Monte Carlo simulations and scenario analysis framework. </a:t>
            </a: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6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  <a:p>
            <a:pPr algn="l"/>
            <a:endParaRPr lang="en-US" sz="1000" dirty="0">
              <a:solidFill>
                <a:srgbClr val="161A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9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C0DC69-B674-46DF-B3FD-1BBB965AE5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59BF-6E75-0C0D-844A-D9C9540EC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23118"/>
          </a:xfrm>
        </p:spPr>
        <p:txBody>
          <a:bodyPr/>
          <a:lstStyle/>
          <a:p>
            <a:r>
              <a:rPr lang="en-US" dirty="0"/>
              <a:t>Scorecard &amp; heat 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69584-D641-B659-8CF0-2C83F1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8788F7-D352-1922-D291-69194E9C1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4255268"/>
            <a:ext cx="8286750" cy="18407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Each load entity will fall in one of these quadrant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</a:t>
            </a:r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exact details of methodology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still be need to be firmed up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Understanding individual company hedge structures and risk profiles is beyond the scope of this exercise (however, some basic understanding is required)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Special case: suppli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er services/credit sleeve arrangements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E78501-9A4A-2956-BA17-604ACFC148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65869"/>
            <a:ext cx="7848600" cy="259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96945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BBSettings xmlns="http://schemas.bloomberg.com/settings/1.0">
  <Item name="DocumentId_Charts">{732889FD-550E-4EF6-891C-1FFE9E1BC96F}</Item>
  <Item xmlns="" name="ShapesMap_Charts">{"{732889FD-550E-4EF6-891C-1FFE9E1BC96F}":{"260":{},"492":{},"493":{},"494":{},"495":{},"496":{},"497":{},"498":{},"499":{},"500":{},"501":{},"502":{},"503":{}}}</Item>
</BBSetting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6CBEF4E-C6F0-4C29-905B-43DA8743D48C}">
  <ds:schemaRefs>
    <ds:schemaRef ds:uri="http://schemas.bloomberg.com/settings/1.0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51527</TotalTime>
  <Words>424</Words>
  <Application>Microsoft Office PowerPoint</Application>
  <PresentationFormat>On-screen Show (4:3)</PresentationFormat>
  <Paragraphs>78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Measure the risk: focus on Load entities </vt:lpstr>
      <vt:lpstr>Exposure at default vs liquidity &amp; capital cushion </vt:lpstr>
      <vt:lpstr>Financial analysis framework </vt:lpstr>
      <vt:lpstr>Scorecard &amp; heat map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594</cp:revision>
  <cp:lastPrinted>2016-01-21T20:53:15Z</cp:lastPrinted>
  <dcterms:created xsi:type="dcterms:W3CDTF">2016-01-21T15:20:31Z</dcterms:created>
  <dcterms:modified xsi:type="dcterms:W3CDTF">2025-06-16T20:03:38Z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