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2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147378216" r:id="rId5"/>
    <p:sldId id="2147378233" r:id="rId6"/>
    <p:sldId id="2147378238" r:id="rId7"/>
    <p:sldId id="2147378237" r:id="rId8"/>
    <p:sldId id="2147378231" r:id="rId9"/>
    <p:sldId id="2147378254" r:id="rId10"/>
    <p:sldId id="2147378245" r:id="rId11"/>
    <p:sldId id="2147378232" r:id="rId12"/>
    <p:sldId id="2147378235" r:id="rId13"/>
    <p:sldId id="2147378262" r:id="rId14"/>
    <p:sldId id="2147378239" r:id="rId15"/>
  </p:sldIdLst>
  <p:sldSz cx="12192000" cy="6858000"/>
  <p:notesSz cx="7315200" cy="9601200"/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EE96E76E-D630-4B7D-A180-AB3B5CE09C6F}">
          <p14:sldIdLst>
            <p14:sldId id="2147378216"/>
            <p14:sldId id="2147378233"/>
            <p14:sldId id="2147378238"/>
            <p14:sldId id="2147378237"/>
            <p14:sldId id="2147378231"/>
            <p14:sldId id="2147378254"/>
            <p14:sldId id="2147378245"/>
            <p14:sldId id="2147378232"/>
            <p14:sldId id="2147378235"/>
            <p14:sldId id="2147378262"/>
            <p14:sldId id="2147378239"/>
          </p14:sldIdLst>
        </p14:section>
        <p14:section name="Blank Slide Template" id="{1F5263B4-3333-4AF4-BF48-392616947B5B}">
          <p14:sldIdLst/>
        </p14:section>
      </p14:sectionLst>
    </p:ext>
    <p:ext uri="{EFAFB233-063F-42B5-8137-9DF3F51BA10A}">
      <p15:sldGuideLst xmlns:p15="http://schemas.microsoft.com/office/powerpoint/2012/main">
        <p15:guide id="2" pos="3600" userDrawn="1">
          <p15:clr>
            <a:srgbClr val="A4A3A4"/>
          </p15:clr>
        </p15:guide>
        <p15:guide id="3" pos="416" userDrawn="1">
          <p15:clr>
            <a:srgbClr val="A4A3A4"/>
          </p15:clr>
        </p15:guide>
        <p15:guide id="4" pos="7317" userDrawn="1">
          <p15:clr>
            <a:srgbClr val="A4A3A4"/>
          </p15:clr>
        </p15:guide>
        <p15:guide id="5" orient="horz" pos="21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178" roundtripDataSignature="AMtx7mjRG52Tu8fl5Tz3B5AgJIAvgucVv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09E301-DF19-81B6-0085-B6D4E5F5D386}" name="Dorsch, Sam" initials="DS" userId="S::sam.dorsch@scotiabank.com::11482f88-2a69-4864-b59f-b4bc49940a54" providerId="AD"/>
  <p188:author id="{EC502804-D3FA-7988-1B2E-3BBCF4493512}" name="Henick, Andrew" initials="HA" userId="S::Andrew.Henick@scotiabank.com::c8bf7793-bee7-447b-9b48-955f627393fd" providerId="AD"/>
  <p188:author id="{D66ADB0C-EE7E-4A09-337B-87B3A4D4D141}" name="Bree Maria" initials="BM" userId="S::bmaria@pluspower.com::f52db852-92fc-429e-9ce5-3f5c03615c2d" providerId="AD"/>
  <p188:author id="{3A0F160E-DDF3-C76A-8CEC-3B626969DF44}" name="Molly Emerson" initials="ME" userId="S::memerson@lfgpluspower.onmicrosoft.com::a6d61cb9-551b-4ac9-8ab1-92f22a809ce7" providerId="AD"/>
  <p188:author id="{0956BF0E-1087-4B44-2D5B-41E2B4DCB570}" name="Marquez Pereda, Ana" initials="MA" userId="S::ana.marquez_pereda_bofa.com#ext#@gopluspower.onmicrosoft.com::0ed2d0e3-8ef1-4f93-80c3-e6debd45de48" providerId="AD"/>
  <p188:author id="{8EB54211-4C39-0CEE-FBFC-31D52A9DD978}" name="Joshua Goldstein" initials="JG" userId="S::jgoldstein@pluspower.com::24bb5771-9475-4f4a-94d6-ef16991dee94" providerId="AD"/>
  <p188:author id="{9D321912-4EC3-5851-803C-78E21ABF462B}" name="Braxton Turner" initials="BT" userId="S::bturner@pluspower.com::1842719f-9131-4fbd-9dd7-a72c9c08dc41" providerId="AD"/>
  <p188:author id="{F660CC16-E7AA-186D-AB03-00B3050E647A}" name="Santiago Zamora Castillo" initials="SZC" userId="S::scastillo@pluspower.com::eb5b1cea-c5d5-46d7-9ece-df926eb3c835" providerId="AD"/>
  <p188:author id="{29CB1D17-544D-3F34-EE5C-5885B1A78022}" name="Baring, Manvir" initials="BM" userId="S::manvir.baring@scotiabank.com::48b073ff-7d8c-4239-aff9-d8eaf3f3ffae" providerId="AD"/>
  <p188:author id="{C6071024-A78E-826B-6D60-571D2D11C1CA}" name="Robert Rudd" initials="RR" userId="S::brudd@pluspower.com::55dec560-0597-4174-b022-434cd95dc0ab" providerId="AD"/>
  <p188:author id="{E8AF252A-F1E1-C89F-FB70-BE77D8B61CBD}" name="Brandon Keefe" initials="" userId="S::bkeefe@pluspower.com::5e3f94bc-917e-44b9-a4a5-e875f4107730" providerId="AD"/>
  <p188:author id="{C566E32D-9C0F-57DB-B3E8-F7FF0FFF2706}" name="Liu, Helen" initials="LH" userId="S::helen.liu@scotiabank.com::6efb98ca-d56d-49d3-a701-434869d714c8" providerId="AD"/>
  <p188:author id="{B690192E-DF46-D043-3A3A-C8DE0845D59D}" name="Kevin Talmadge" initials="KT" userId="S::ktalmadge@pluspower.com::588310fd-3eea-4c44-9f73-458097fe0688" providerId="AD"/>
  <p188:author id="{F6C2B333-4F3E-E869-3E6F-14C64A16AE33}" name="Dawei Fan" initials="DF" userId="S::dfan@pluspower.com::15d7fa68-e5bb-4840-96e7-fbcf0d8943ce" providerId="AD"/>
  <p188:author id="{540ADF34-E6F5-5122-B7DC-F81AD253408C}" name="Genevieve Fox" initials="GF" userId="S::gfox@pluspower.com::1e56da6d-ec3c-4d5e-b48f-88dbd28251f5" providerId="AD"/>
  <p188:author id="{614B343D-1FB5-A8E6-F31E-D668CDB8EC7B}" name="Mark Tourangeau" initials="MT" userId="S::mtourangeau@pluspower.com::c336de17-ec67-4400-a849-0c2c218ad511" providerId="AD"/>
  <p188:author id="{73D7A240-06C0-A1AA-8C0D-E297F4B5E8D6}" name="Alex Fraenkel" initials="AF" userId="S::afraenkel@pluspower.com::72ca59f9-bbb0-45cc-82d2-9e1ad2fc10ae" providerId="AD"/>
  <p188:author id="{78F7A64B-E596-6CE4-5610-296EFDBDE788}" name="Khuu, Tiffany" initials="KT" userId="S::tiffany.khuu@scotiabank.com::45713a24-2c06-4efe-9172-bf741289ca3d" providerId="AD"/>
  <p188:author id="{66816A5D-022C-1E64-AD01-7E693D1F0D1D}" name="Kunle  Awojinrin" initials="KA" userId="Kunle  Awojinrin" providerId="None"/>
  <p188:author id="{7DF8B65F-9310-01C5-0815-28CAA492C604}" name="Ken McIntyre" initials="KM" userId="S::kmcintyre@pluspower.com::a61fc833-d7f1-426d-862d-9c22714b9878" providerId="AD"/>
  <p188:author id="{0C652061-BB92-43D8-FF40-2F59B6E939FB}" name="Hanson, Josiah" initials="HJ" userId="S::josiah.hanson_bofa.com#ext#@gopluspower.onmicrosoft.com::7743d169-961a-480b-965e-969724e92a14" providerId="AD"/>
  <p188:author id="{61A8EC66-BD77-8620-2A54-C95ECFEBEE2F}" name="Polly Shaw" initials="PS" userId="S::pshaw@pluspower.com::21db621d-51e9-43fa-b6af-f612997d1920" providerId="AD"/>
  <p188:author id="{45FC9767-681A-856F-B0BC-F37F6E10627F}" name="Parminder Sahi" initials="PS" userId="S::psahi@pluspower.com::d93f8d03-7f5f-499b-a6c6-3658da250d65" providerId="AD"/>
  <p188:author id="{02B88E69-421D-FA91-36E7-3BEF0388CD8F}" name="Priyan Forbes" initials="PF" userId="S::priyan.forbes@mecstudio.com::5b927a81-f602-4e8a-9f4d-11d0f82901e0" providerId="AD"/>
  <p188:author id="{0EA8756C-ECF6-514F-E6FE-D78343F87F60}" name="Nicholas Navarro" initials="NN" userId="S::nnavarro@pluspower.com::dd7aed2f-b94e-438f-bede-c02d3a80ffc5" providerId="AD"/>
  <p188:author id="{EFBAF16C-0ED2-269D-41A9-B6562BB1CEA1}" name="Liu, Helen" initials="LH" userId="S::helen.liu_scotiabank.com#ext#@gopluspower.onmicrosoft.com::21d257c8-3eea-4f7c-b292-0b5098dd263b" providerId="AD"/>
  <p188:author id="{9E880B70-3AA4-3C5A-FEC1-27B3CB3F70F0}" name="Dustin Pulciani" initials="DP" userId="S::dpulciani@pluspower.com::c594baec-83a3-48b5-a24b-946ff07355b4" providerId="AD"/>
  <p188:author id="{FA53C470-0E79-73FA-B5CB-622C81C9ABD5}" name="Allyson Sand" initials="AS" userId="S::asand@pluspower.com::c8c3e903-cdbf-4cb5-b3a4-9044d3713a70" providerId="AD"/>
  <p188:author id="{B884BE72-F835-B866-B1D5-98515A1771BF}" name="Andrew Fedun" initials="AF" userId="S::afedun@pluspower.com::60d45e25-2cdf-498a-a8eb-5ee2fc0c0793" providerId="AD"/>
  <p188:author id="{BD4AC972-C95A-5945-CB7C-3571C9D09814}" name="Lucas Hiller" initials="LH" userId="S::lhiller@pluspower.com::6b87f6c7-8c98-4066-9dcc-8bce4784601d" providerId="AD"/>
  <p188:author id="{B4457873-1E18-5956-8BA0-D5FC1DF4D319}" name="Ben Weisel" initials="BW" userId="S::bweisel@pluspower.com::3b70a1c7-4afe-49a5-ab42-58aebf5e284e" providerId="AD"/>
  <p188:author id="{CAF00E7A-9646-0727-6EB3-74619B8617D3}" name="Jaime Garcia" initials="JG" userId="S::jgarcia@pluspower.com::8fc01f79-1159-4eb2-beb0-0e0de72633d0" providerId="AD"/>
  <p188:author id="{50785D7C-24B0-A531-80FB-121F3BD95E9A}" name="Angelica Brady" initials="" userId="abrady@pluspower.com" providerId="O365"/>
  <p188:author id="{67CBC484-2948-FD87-A2DC-9E3F72B89537}" name="Chris Quaranta" initials="CQ" userId="S::cquaranta@pluspower.com::6860dcd6-82bd-4e53-8ede-49a8521b336f" providerId="AD"/>
  <p188:author id="{5E554885-BA64-3661-7B1A-A9F22698176E}" name="Naveen Abraham" initials="NA" userId="S::nabraham@pluspower.com::527de0ca-8c68-483a-a690-9bbad85871b4" providerId="AD"/>
  <p188:author id="{1C0F6785-D00F-74B4-29D9-E3B59C204FDF}" name="Khuu, Tiffany" initials="KT" userId="S::tiffany.khuu_scotiabank.com#ext#@gopluspower.onmicrosoft.com::ef350e38-7a5d-4e9f-be45-9e10b2bfb5a7" providerId="AD"/>
  <p188:author id="{3432A88C-B784-1485-DF73-C5DFD6762D88}" name="Todd Hagist" initials="TH" userId="S::thagist@pluspower.com::3ba2e2b2-c4fc-410d-8842-19f080b9b13a" providerId="AD"/>
  <p188:author id="{BD73689E-0E52-9A52-A573-1E9AE4C71D74}" name="Molly Emerson" initials="ME" userId="S::memerson@pluspower.com::df66f905-1786-4a33-98f2-4df20c7fdeb4" providerId="AD"/>
  <p188:author id="{72640DA2-7C1D-200C-9FE3-26E7B85C76CD}" name="Tiffany Elliott" initials="TE" userId="S::telliott@pluspower.com::7c1a0d93-089d-4cf2-b500-4e32e8bf5e49" providerId="AD"/>
  <p188:author id="{128294A3-4565-4840-DD31-229E7BDB0DE0}" name="Brian Duncan" initials="BD" userId="S::bduncan@pluspower.com::752e0ea0-7803-4e38-9b82-777210d320f3" providerId="AD"/>
  <p188:author id="{DD1803B8-C6BA-86D3-D587-53CCE16A9DA9}" name="Angelica Brady" initials="AB" userId="S::abrady@pluspower.com::9227644f-fbdc-42fa-b56c-0a892a81adaf" providerId="AD"/>
  <p188:author id="{6D16B6BA-920E-4C09-BE3F-2899A56E4D28}" name="Lee, Christine" initials="LC" userId="S::christine2.lee_scotiabank.com#ext#@gopluspower.onmicrosoft.com::bfeaa5ea-72a7-4298-ba9e-a2f2cfdd2d24" providerId="AD"/>
  <p188:author id="{E8B4DABF-A4A2-5B36-965F-E62D292939C3}" name="Henick, Andrew" initials="HA" userId="S::andrew.henick_scotiabank.com#ext#@gopluspower.onmicrosoft.com::c2c736b5-93b4-4d26-bd05-5c0085f1bbfe" providerId="AD"/>
  <p188:author id="{A66B63CF-AFC4-63A1-3B01-644EF24EACE8}" name="Ryland Parry" initials="RP" userId="S::rparry@pluspower.com::0a1144fc-086a-4fdc-a3b7-916139744749" providerId="AD"/>
  <p188:author id="{20EC00E4-7FC5-3057-0321-2B77CA5F671F}" name="Baring, Manvir" initials="BM" userId="S::manvir.baring_scotiabank.com#ext#@gopluspower.onmicrosoft.com::7d6dc4e3-f45f-443e-99bc-c070e5f5eabb" providerId="AD"/>
  <p188:author id="{2E005FE7-97BA-7333-D768-487F62927A38}" name="Michael Hopkins" initials="MH" userId="S::mhopkins@pluspower.com::f0bb6ce0-fff0-4d52-a319-901635ddea50" providerId="AD"/>
  <p188:author id="{531498EA-18E7-3522-C104-9D7D669508C4}" name="Lee, Christine" initials="LC" userId="S::christine2.lee@scotiabank.com::2ceec11a-6beb-48b8-9fb7-97ee67345203" providerId="AD"/>
  <p188:author id="{BAD1DBEB-AFD9-D464-B5A5-E67B4AB8065C}" name="Edgar Nunez" initials="" userId="S::enunez@pluspower.com::c014316b-13dc-407f-92ce-bd861d04175e" providerId="AD"/>
  <p188:author id="{957DC8ED-2A63-C190-E077-69723EFB0020}" name="Rowan Mitton" initials="RM" userId="S::rmitton@pluspower.com::533ea386-0252-45a7-977c-bb3da2f04790" providerId="AD"/>
  <p188:author id="{E2BCD9EE-15CF-78A6-7E42-AC0B90C12F36}" name="Samuel Brandin" initials="SB" userId="S::sbrandin@pluspower.com::4e718966-c299-4c50-8bed-5c2d649006cb" providerId="AD"/>
  <p188:author id="{3F4906EF-B9FF-1F13-58DF-63A711C5212E}" name="Krys Mihulka" initials="KM" userId="S::kmihulka@pluspower.com::e5b18b19-7362-451d-a9bc-d4fa512030f9" providerId="AD"/>
  <p188:author id="{A56C26EF-7DAB-A724-4249-F670120FC925}" name="Kelsey Metivier" initials="KM" userId="S::kmetivier@pluspower.com::3a59f605-2836-4356-9794-3550b10d874b" providerId="AD"/>
  <p188:author id="{4F8850F3-C191-34AE-95EE-3D191A08B1F4}" name="Oscar Dalton" initials="OD" userId="S::odalton@pluspower.com::4324616d-5c7c-436c-81cc-29e068114b4b" providerId="AD"/>
  <p188:author id="{41F12FF8-006E-2CC0-618A-62259F6A71D7}" name="Brianna Baker" initials="" userId="S::bbaker@pluspower.com::1bed74c9-095b-4d4f-a2c4-aeb0ffc84d17" providerId="AD"/>
  <p188:author id="{938A67F9-8F71-4FBF-1894-BB136C95233E}" name="Dorsch, Sam" initials="DS" userId="S::sam.dorsch_scotiabank.com#ext#@gopluspower.onmicrosoft.com::7e97162f-824a-4bde-aa83-af6f0a8bea3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h Goldstein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221F1F"/>
    <a:srgbClr val="231F20"/>
    <a:srgbClr val="17536D"/>
    <a:srgbClr val="064B67"/>
    <a:srgbClr val="3AAFE3"/>
    <a:srgbClr val="60BFE9"/>
    <a:srgbClr val="4F4C4D"/>
    <a:srgbClr val="FFFFAD"/>
    <a:srgbClr val="39A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D8A266-1865-FD4E-A4FC-4F4BD5AF18AE}" v="1266" dt="2025-06-12T20:24:04.682"/>
  </p1510:revLst>
</p1510:revInfo>
</file>

<file path=ppt/tableStyles.xml><?xml version="1.0" encoding="utf-8"?>
<a:tblStyleLst xmlns:a="http://schemas.openxmlformats.org/drawingml/2006/main" def="{57597BDA-4874-4C81-A674-B4BB554E0857}">
  <a:tblStyle styleId="{57597BDA-4874-4C81-A674-B4BB554E085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3FA4C91-A8CD-4708-97CB-F9F8C622FE2D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72"/>
    <p:restoredTop sz="94684"/>
  </p:normalViewPr>
  <p:slideViewPr>
    <p:cSldViewPr snapToGrid="0">
      <p:cViewPr varScale="1">
        <p:scale>
          <a:sx n="92" d="100"/>
          <a:sy n="92" d="100"/>
        </p:scale>
        <p:origin x="400" y="480"/>
      </p:cViewPr>
      <p:guideLst>
        <p:guide pos="3600"/>
        <p:guide pos="416"/>
        <p:guide pos="7317"/>
        <p:guide orient="horz" pos="21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184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18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179" Type="http://schemas.openxmlformats.org/officeDocument/2006/relationships/commentAuthors" Target="commentAuthors.xml"/><Relationship Id="rId18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178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81" Type="http://schemas.openxmlformats.org/officeDocument/2006/relationships/viewProps" Target="viewProps.xml"/><Relationship Id="rId10" Type="http://schemas.openxmlformats.org/officeDocument/2006/relationships/slide" Target="slides/slide6.xml"/><Relationship Id="rId185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18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47E65-DF4F-A14B-9F72-3DCDA464ACED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6240F1-D789-F24C-B488-958C9C5EFC81}">
      <dgm:prSet phldrT="[Text]" custT="1"/>
      <dgm:spPr/>
      <dgm:t>
        <a:bodyPr/>
        <a:lstStyle/>
        <a:p>
          <a:r>
            <a:rPr lang="en-US" sz="1600" dirty="0">
              <a:latin typeface="+mj-lt"/>
            </a:rPr>
            <a:t>PERFORM STUDIES TO IDENTIFY AND JUSTIFY NEED</a:t>
          </a:r>
        </a:p>
      </dgm:t>
    </dgm:pt>
    <dgm:pt modelId="{4979D0FB-F2F9-4146-8CE2-20B6DB59B2EC}" type="parTrans" cxnId="{68FEE31B-3691-894A-B192-9A8C8F6EFDAA}">
      <dgm:prSet/>
      <dgm:spPr/>
      <dgm:t>
        <a:bodyPr/>
        <a:lstStyle/>
        <a:p>
          <a:endParaRPr lang="en-US"/>
        </a:p>
      </dgm:t>
    </dgm:pt>
    <dgm:pt modelId="{7E9F379B-CA4D-E74C-A34A-CA122A51A0F6}" type="sibTrans" cxnId="{68FEE31B-3691-894A-B192-9A8C8F6EFDAA}">
      <dgm:prSet/>
      <dgm:spPr/>
      <dgm:t>
        <a:bodyPr/>
        <a:lstStyle/>
        <a:p>
          <a:endParaRPr lang="en-US"/>
        </a:p>
      </dgm:t>
    </dgm:pt>
    <dgm:pt modelId="{ED562EA0-1BF4-0746-A7C1-459F57E36E49}">
      <dgm:prSet phldrT="[Text]" custT="1"/>
      <dgm:spPr/>
      <dgm:t>
        <a:bodyPr/>
        <a:lstStyle/>
        <a:p>
          <a:r>
            <a:rPr lang="en-US" sz="1400" b="0" dirty="0">
              <a:latin typeface="+mj-lt"/>
              <a:sym typeface="Calibri"/>
            </a:rPr>
            <a:t>Study results will determine need for all GFM/AS services</a:t>
          </a:r>
          <a:endParaRPr lang="en-US" sz="1400" b="0" dirty="0">
            <a:latin typeface="+mj-lt"/>
          </a:endParaRPr>
        </a:p>
      </dgm:t>
    </dgm:pt>
    <dgm:pt modelId="{39A6C492-3341-5A45-A6FD-FDE05F159C71}" type="parTrans" cxnId="{053FD15C-4AD5-5947-A961-17C8B25A62CD}">
      <dgm:prSet/>
      <dgm:spPr/>
      <dgm:t>
        <a:bodyPr/>
        <a:lstStyle/>
        <a:p>
          <a:endParaRPr lang="en-US"/>
        </a:p>
      </dgm:t>
    </dgm:pt>
    <dgm:pt modelId="{4EBDF581-D991-9641-9C76-6FC109F4F018}" type="sibTrans" cxnId="{053FD15C-4AD5-5947-A961-17C8B25A62CD}">
      <dgm:prSet/>
      <dgm:spPr/>
      <dgm:t>
        <a:bodyPr/>
        <a:lstStyle/>
        <a:p>
          <a:endParaRPr lang="en-US"/>
        </a:p>
      </dgm:t>
    </dgm:pt>
    <dgm:pt modelId="{544E3368-5D6F-1D43-BDC8-4F90AD7922B0}">
      <dgm:prSet custT="1"/>
      <dgm:spPr/>
      <dgm:t>
        <a:bodyPr/>
        <a:lstStyle/>
        <a:p>
          <a:r>
            <a:rPr lang="en-US" sz="1600" dirty="0">
              <a:latin typeface="+mj-lt"/>
            </a:rPr>
            <a:t>ESTABLISH PERFORM-ANCE REQUIRE-MENTS</a:t>
          </a:r>
        </a:p>
      </dgm:t>
    </dgm:pt>
    <dgm:pt modelId="{8F053902-E1BC-AF48-817F-EA02B19DEC8D}" type="parTrans" cxnId="{4040DBBD-64AF-614B-A893-38C397287D20}">
      <dgm:prSet/>
      <dgm:spPr/>
      <dgm:t>
        <a:bodyPr/>
        <a:lstStyle/>
        <a:p>
          <a:endParaRPr lang="en-US"/>
        </a:p>
      </dgm:t>
    </dgm:pt>
    <dgm:pt modelId="{1F25EFFD-B4FA-C64F-BDB6-4B8482AAE8DF}" type="sibTrans" cxnId="{4040DBBD-64AF-614B-A893-38C397287D20}">
      <dgm:prSet/>
      <dgm:spPr/>
      <dgm:t>
        <a:bodyPr/>
        <a:lstStyle/>
        <a:p>
          <a:endParaRPr lang="en-US"/>
        </a:p>
      </dgm:t>
    </dgm:pt>
    <dgm:pt modelId="{69DBE732-17D3-054B-B4A0-C21865FDD4DD}">
      <dgm:prSet custT="1"/>
      <dgm:spPr/>
      <dgm:t>
        <a:bodyPr/>
        <a:lstStyle/>
        <a:p>
          <a:r>
            <a:rPr lang="en-US" sz="1600" dirty="0">
              <a:latin typeface="+mj-lt"/>
            </a:rPr>
            <a:t>RECOGNIZE COSTS TO BE CAPABLE ARE REAL AND SIGNIFICANT</a:t>
          </a:r>
        </a:p>
      </dgm:t>
    </dgm:pt>
    <dgm:pt modelId="{11BBAF12-AF36-8C4B-973D-F6295CA03BAC}" type="parTrans" cxnId="{838AA52D-4B32-7E4C-9AE9-26407065BE89}">
      <dgm:prSet/>
      <dgm:spPr/>
      <dgm:t>
        <a:bodyPr/>
        <a:lstStyle/>
        <a:p>
          <a:endParaRPr lang="en-US"/>
        </a:p>
      </dgm:t>
    </dgm:pt>
    <dgm:pt modelId="{62431131-3D81-1B41-94E1-166EADA0A663}" type="sibTrans" cxnId="{838AA52D-4B32-7E4C-9AE9-26407065BE89}">
      <dgm:prSet/>
      <dgm:spPr/>
      <dgm:t>
        <a:bodyPr/>
        <a:lstStyle/>
        <a:p>
          <a:endParaRPr lang="en-US"/>
        </a:p>
      </dgm:t>
    </dgm:pt>
    <dgm:pt modelId="{0E9E4661-D37D-CD4B-8835-A8F41FDAFDB5}">
      <dgm:prSet custT="1"/>
      <dgm:spPr/>
      <dgm:t>
        <a:bodyPr/>
        <a:lstStyle/>
        <a:p>
          <a:r>
            <a:rPr lang="en-US" sz="1600" dirty="0">
              <a:latin typeface="+mj-lt"/>
            </a:rPr>
            <a:t>BUILD OUT TECH NEUTRAL GFM AND ANCILLARY SERVICE MARKET STRUCTURE </a:t>
          </a:r>
        </a:p>
      </dgm:t>
    </dgm:pt>
    <dgm:pt modelId="{541E2FCD-ED34-9B41-AB18-D2DBD8F3DE9A}" type="parTrans" cxnId="{8F58277A-359E-CF42-B0A2-0C5313A87BF7}">
      <dgm:prSet/>
      <dgm:spPr/>
      <dgm:t>
        <a:bodyPr/>
        <a:lstStyle/>
        <a:p>
          <a:endParaRPr lang="en-US"/>
        </a:p>
      </dgm:t>
    </dgm:pt>
    <dgm:pt modelId="{F4200DBE-919B-1342-BD23-DDAC7A4A2CF9}" type="sibTrans" cxnId="{8F58277A-359E-CF42-B0A2-0C5313A87BF7}">
      <dgm:prSet/>
      <dgm:spPr/>
      <dgm:t>
        <a:bodyPr/>
        <a:lstStyle/>
        <a:p>
          <a:endParaRPr lang="en-US"/>
        </a:p>
      </dgm:t>
    </dgm:pt>
    <dgm:pt modelId="{8F8426F0-9578-084F-ADE9-AA53225873A3}">
      <dgm:prSet custT="1"/>
      <dgm:spPr/>
      <dgm:t>
        <a:bodyPr/>
        <a:lstStyle/>
        <a:p>
          <a:r>
            <a:rPr lang="en-US" sz="1400" dirty="0">
              <a:latin typeface="+mj-lt"/>
            </a:rPr>
            <a:t>If you build the market, they will come.</a:t>
          </a:r>
        </a:p>
      </dgm:t>
    </dgm:pt>
    <dgm:pt modelId="{85736E8F-2761-DD4A-9936-3B41444C0674}" type="parTrans" cxnId="{94D8A8F8-0918-EC41-B23F-2C0F6FC62493}">
      <dgm:prSet/>
      <dgm:spPr/>
      <dgm:t>
        <a:bodyPr/>
        <a:lstStyle/>
        <a:p>
          <a:endParaRPr lang="en-US"/>
        </a:p>
      </dgm:t>
    </dgm:pt>
    <dgm:pt modelId="{81E98A20-FBD6-D84A-ADAB-728252755B6F}" type="sibTrans" cxnId="{94D8A8F8-0918-EC41-B23F-2C0F6FC62493}">
      <dgm:prSet/>
      <dgm:spPr/>
      <dgm:t>
        <a:bodyPr/>
        <a:lstStyle/>
        <a:p>
          <a:endParaRPr lang="en-US"/>
        </a:p>
      </dgm:t>
    </dgm:pt>
    <dgm:pt modelId="{9D7B139C-49E6-9844-BCFF-A2A1B44FE461}">
      <dgm:prSet custT="1"/>
      <dgm:spPr/>
      <dgm:t>
        <a:bodyPr/>
        <a:lstStyle/>
        <a:p>
          <a:r>
            <a:rPr lang="en-US" sz="1400" dirty="0">
              <a:latin typeface="+mj-lt"/>
            </a:rPr>
            <a:t>ESRs must know require-</a:t>
          </a:r>
          <a:r>
            <a:rPr lang="en-US" sz="1400" dirty="0" err="1">
              <a:latin typeface="+mj-lt"/>
            </a:rPr>
            <a:t>ments</a:t>
          </a:r>
          <a:r>
            <a:rPr lang="en-US" sz="1400" dirty="0">
              <a:latin typeface="+mj-lt"/>
            </a:rPr>
            <a:t> before they can be capable</a:t>
          </a:r>
        </a:p>
        <a:p>
          <a:endParaRPr lang="en-US" sz="800" dirty="0"/>
        </a:p>
      </dgm:t>
    </dgm:pt>
    <dgm:pt modelId="{0C1188BF-6A18-2B49-B115-E7FFB5C91B5D}" type="parTrans" cxnId="{EBFB2ECF-528D-FE4E-BF2A-28AD222EDEF0}">
      <dgm:prSet/>
      <dgm:spPr/>
      <dgm:t>
        <a:bodyPr/>
        <a:lstStyle/>
        <a:p>
          <a:endParaRPr lang="en-US"/>
        </a:p>
      </dgm:t>
    </dgm:pt>
    <dgm:pt modelId="{C05D7366-A76A-DE48-BBB3-ED1E9387F5D1}" type="sibTrans" cxnId="{EBFB2ECF-528D-FE4E-BF2A-28AD222EDEF0}">
      <dgm:prSet/>
      <dgm:spPr/>
      <dgm:t>
        <a:bodyPr/>
        <a:lstStyle/>
        <a:p>
          <a:endParaRPr lang="en-US"/>
        </a:p>
      </dgm:t>
    </dgm:pt>
    <dgm:pt modelId="{734781C5-8D66-904C-8F28-B7BCAF793D13}">
      <dgm:prSet custT="1"/>
      <dgm:spPr/>
      <dgm:t>
        <a:bodyPr/>
        <a:lstStyle/>
        <a:p>
          <a:r>
            <a:rPr lang="en-US" sz="1400" dirty="0">
              <a:latin typeface="+mj-lt"/>
            </a:rPr>
            <a:t>Assess one time payment for existing resources to become capable</a:t>
          </a:r>
        </a:p>
      </dgm:t>
    </dgm:pt>
    <dgm:pt modelId="{25EEB5FF-4AAF-E145-B484-616BC726FDBF}" type="parTrans" cxnId="{5818210C-0CF4-A74C-A772-A2782DA8F313}">
      <dgm:prSet/>
      <dgm:spPr/>
      <dgm:t>
        <a:bodyPr/>
        <a:lstStyle/>
        <a:p>
          <a:endParaRPr lang="en-US"/>
        </a:p>
      </dgm:t>
    </dgm:pt>
    <dgm:pt modelId="{0C2E5C6E-88B0-B846-BCFD-2045FA6FCB0A}" type="sibTrans" cxnId="{5818210C-0CF4-A74C-A772-A2782DA8F313}">
      <dgm:prSet/>
      <dgm:spPr/>
      <dgm:t>
        <a:bodyPr/>
        <a:lstStyle/>
        <a:p>
          <a:endParaRPr lang="en-US"/>
        </a:p>
      </dgm:t>
    </dgm:pt>
    <dgm:pt modelId="{E56785E1-24E7-FE43-9DD9-6E0B2033998E}">
      <dgm:prSet custT="1"/>
      <dgm:spPr/>
      <dgm:t>
        <a:bodyPr/>
        <a:lstStyle/>
        <a:p>
          <a:r>
            <a:rPr lang="en-US" sz="1600" dirty="0">
              <a:latin typeface="+mj-lt"/>
            </a:rPr>
            <a:t>DETERMINE MARKET PRICING</a:t>
          </a:r>
        </a:p>
      </dgm:t>
    </dgm:pt>
    <dgm:pt modelId="{D14060A0-9E30-D843-96C8-2FC24EA3AFB3}" type="parTrans" cxnId="{33FE136C-7605-F44E-A6E9-D46E91786A5E}">
      <dgm:prSet/>
      <dgm:spPr/>
      <dgm:t>
        <a:bodyPr/>
        <a:lstStyle/>
        <a:p>
          <a:endParaRPr lang="en-US"/>
        </a:p>
      </dgm:t>
    </dgm:pt>
    <dgm:pt modelId="{56CD3BF1-4F93-A047-8B5D-88410972C246}" type="sibTrans" cxnId="{33FE136C-7605-F44E-A6E9-D46E91786A5E}">
      <dgm:prSet/>
      <dgm:spPr/>
      <dgm:t>
        <a:bodyPr/>
        <a:lstStyle/>
        <a:p>
          <a:endParaRPr lang="en-US"/>
        </a:p>
      </dgm:t>
    </dgm:pt>
    <dgm:pt modelId="{9CA91AF4-E491-0A40-9C21-6E2038F05B09}">
      <dgm:prSet custT="1"/>
      <dgm:spPr/>
      <dgm:t>
        <a:bodyPr/>
        <a:lstStyle/>
        <a:p>
          <a:r>
            <a:rPr lang="en-US" sz="1400" dirty="0">
              <a:latin typeface="+mj-lt"/>
            </a:rPr>
            <a:t>Allow market to establish cost to provide service like other ancillary services</a:t>
          </a:r>
        </a:p>
      </dgm:t>
    </dgm:pt>
    <dgm:pt modelId="{896826C6-F12C-7F4E-93F2-2C770203D195}" type="parTrans" cxnId="{C023B99E-2B43-8946-B63E-0B6D1A14FAEE}">
      <dgm:prSet/>
      <dgm:spPr/>
      <dgm:t>
        <a:bodyPr/>
        <a:lstStyle/>
        <a:p>
          <a:endParaRPr lang="en-US"/>
        </a:p>
      </dgm:t>
    </dgm:pt>
    <dgm:pt modelId="{FD960A81-AB3A-E348-B6C2-91612A8D4DE6}" type="sibTrans" cxnId="{C023B99E-2B43-8946-B63E-0B6D1A14FAEE}">
      <dgm:prSet/>
      <dgm:spPr/>
      <dgm:t>
        <a:bodyPr/>
        <a:lstStyle/>
        <a:p>
          <a:endParaRPr lang="en-US"/>
        </a:p>
      </dgm:t>
    </dgm:pt>
    <dgm:pt modelId="{7212DF42-4686-674B-9820-4C1DAEDF8E41}" type="pres">
      <dgm:prSet presAssocID="{91047E65-DF4F-A14B-9F72-3DCDA464ACED}" presName="linearFlow" presStyleCnt="0">
        <dgm:presLayoutVars>
          <dgm:dir/>
          <dgm:animLvl val="lvl"/>
          <dgm:resizeHandles val="exact"/>
        </dgm:presLayoutVars>
      </dgm:prSet>
      <dgm:spPr/>
    </dgm:pt>
    <dgm:pt modelId="{B12F0BDB-CB9C-F249-A002-47A8408EC71E}" type="pres">
      <dgm:prSet presAssocID="{616240F1-D789-F24C-B488-958C9C5EFC81}" presName="composite" presStyleCnt="0"/>
      <dgm:spPr/>
    </dgm:pt>
    <dgm:pt modelId="{4A0E8613-581F-CE44-A7F4-72C9A17B1050}" type="pres">
      <dgm:prSet presAssocID="{616240F1-D789-F24C-B488-958C9C5EFC81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C3890EDF-15CC-B044-8B98-2A3BC4FB68B5}" type="pres">
      <dgm:prSet presAssocID="{616240F1-D789-F24C-B488-958C9C5EFC81}" presName="parSh" presStyleLbl="node1" presStyleIdx="0" presStyleCnt="5"/>
      <dgm:spPr/>
    </dgm:pt>
    <dgm:pt modelId="{09AFF7ED-308D-F949-8A71-88184D29E662}" type="pres">
      <dgm:prSet presAssocID="{616240F1-D789-F24C-B488-958C9C5EFC81}" presName="desTx" presStyleLbl="fgAcc1" presStyleIdx="0" presStyleCnt="5" custScaleY="36529" custLinFactNeighborX="-2263" custLinFactNeighborY="-3205">
        <dgm:presLayoutVars>
          <dgm:bulletEnabled val="1"/>
        </dgm:presLayoutVars>
      </dgm:prSet>
      <dgm:spPr/>
    </dgm:pt>
    <dgm:pt modelId="{442C70F2-9805-AD4F-B080-AC833CEDCA2F}" type="pres">
      <dgm:prSet presAssocID="{7E9F379B-CA4D-E74C-A34A-CA122A51A0F6}" presName="sibTrans" presStyleLbl="sibTrans2D1" presStyleIdx="0" presStyleCnt="4" custLinFactY="100000" custLinFactNeighborX="-3520" custLinFactNeighborY="113164"/>
      <dgm:spPr/>
    </dgm:pt>
    <dgm:pt modelId="{96D796CD-D435-7D48-801C-F07948EE6415}" type="pres">
      <dgm:prSet presAssocID="{7E9F379B-CA4D-E74C-A34A-CA122A51A0F6}" presName="connTx" presStyleLbl="sibTrans2D1" presStyleIdx="0" presStyleCnt="4"/>
      <dgm:spPr/>
    </dgm:pt>
    <dgm:pt modelId="{8184D21C-4859-8344-8896-9EEE5ABB38C1}" type="pres">
      <dgm:prSet presAssocID="{544E3368-5D6F-1D43-BDC8-4F90AD7922B0}" presName="composite" presStyleCnt="0"/>
      <dgm:spPr/>
    </dgm:pt>
    <dgm:pt modelId="{A947819F-C3A7-F947-8E1F-97490CA5E28A}" type="pres">
      <dgm:prSet presAssocID="{544E3368-5D6F-1D43-BDC8-4F90AD7922B0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EB3C9A45-8E81-8040-AF79-87A17204E557}" type="pres">
      <dgm:prSet presAssocID="{544E3368-5D6F-1D43-BDC8-4F90AD7922B0}" presName="parSh" presStyleLbl="node1" presStyleIdx="1" presStyleCnt="5"/>
      <dgm:spPr/>
    </dgm:pt>
    <dgm:pt modelId="{FAE204E7-BF88-4D40-ABD9-C44721BAF8B1}" type="pres">
      <dgm:prSet presAssocID="{544E3368-5D6F-1D43-BDC8-4F90AD7922B0}" presName="desTx" presStyleLbl="fgAcc1" presStyleIdx="1" presStyleCnt="5" custScaleX="99568" custScaleY="41559">
        <dgm:presLayoutVars>
          <dgm:bulletEnabled val="1"/>
        </dgm:presLayoutVars>
      </dgm:prSet>
      <dgm:spPr/>
    </dgm:pt>
    <dgm:pt modelId="{49DBF7D8-8657-B44A-9302-6A9763CB90D6}" type="pres">
      <dgm:prSet presAssocID="{1F25EFFD-B4FA-C64F-BDB6-4B8482AAE8DF}" presName="sibTrans" presStyleLbl="sibTrans2D1" presStyleIdx="1" presStyleCnt="4" custLinFactY="100000" custLinFactNeighborX="7042" custLinFactNeighborY="118480"/>
      <dgm:spPr/>
    </dgm:pt>
    <dgm:pt modelId="{F317AFD6-A977-2343-90CC-CE585CA6A076}" type="pres">
      <dgm:prSet presAssocID="{1F25EFFD-B4FA-C64F-BDB6-4B8482AAE8DF}" presName="connTx" presStyleLbl="sibTrans2D1" presStyleIdx="1" presStyleCnt="4"/>
      <dgm:spPr/>
    </dgm:pt>
    <dgm:pt modelId="{BA1E5448-39B5-4D4B-8BA8-36587B14D860}" type="pres">
      <dgm:prSet presAssocID="{69DBE732-17D3-054B-B4A0-C21865FDD4DD}" presName="composite" presStyleCnt="0"/>
      <dgm:spPr/>
    </dgm:pt>
    <dgm:pt modelId="{882F7A4B-7291-264F-9663-A65774D8547C}" type="pres">
      <dgm:prSet presAssocID="{69DBE732-17D3-054B-B4A0-C21865FDD4DD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FD5CECBB-E8B6-FC47-8315-68BC7ABD77B5}" type="pres">
      <dgm:prSet presAssocID="{69DBE732-17D3-054B-B4A0-C21865FDD4DD}" presName="parSh" presStyleLbl="node1" presStyleIdx="2" presStyleCnt="5"/>
      <dgm:spPr/>
    </dgm:pt>
    <dgm:pt modelId="{D5895F0C-3B40-7D47-A35F-E034E1EA6337}" type="pres">
      <dgm:prSet presAssocID="{69DBE732-17D3-054B-B4A0-C21865FDD4DD}" presName="desTx" presStyleLbl="fgAcc1" presStyleIdx="2" presStyleCnt="5" custScaleY="40224">
        <dgm:presLayoutVars>
          <dgm:bulletEnabled val="1"/>
        </dgm:presLayoutVars>
      </dgm:prSet>
      <dgm:spPr/>
    </dgm:pt>
    <dgm:pt modelId="{A381E032-C3DE-784C-8CB7-D8886E8D955A}" type="pres">
      <dgm:prSet presAssocID="{62431131-3D81-1B41-94E1-166EADA0A663}" presName="sibTrans" presStyleLbl="sibTrans2D1" presStyleIdx="2" presStyleCnt="4" custLinFactY="100000" custLinFactNeighborY="116734"/>
      <dgm:spPr/>
    </dgm:pt>
    <dgm:pt modelId="{F3ED7B7E-BEFB-6344-9079-79F5E01EB47D}" type="pres">
      <dgm:prSet presAssocID="{62431131-3D81-1B41-94E1-166EADA0A663}" presName="connTx" presStyleLbl="sibTrans2D1" presStyleIdx="2" presStyleCnt="4"/>
      <dgm:spPr/>
    </dgm:pt>
    <dgm:pt modelId="{2C6F1904-6DD0-D042-8155-A92F11C97349}" type="pres">
      <dgm:prSet presAssocID="{0E9E4661-D37D-CD4B-8835-A8F41FDAFDB5}" presName="composite" presStyleCnt="0"/>
      <dgm:spPr/>
    </dgm:pt>
    <dgm:pt modelId="{E89A081A-9295-C449-AA47-86FF21805908}" type="pres">
      <dgm:prSet presAssocID="{0E9E4661-D37D-CD4B-8835-A8F41FDAFDB5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96ECA010-6C96-CA4B-9854-94B91ED495F4}" type="pres">
      <dgm:prSet presAssocID="{0E9E4661-D37D-CD4B-8835-A8F41FDAFDB5}" presName="parSh" presStyleLbl="node1" presStyleIdx="3" presStyleCnt="5"/>
      <dgm:spPr/>
    </dgm:pt>
    <dgm:pt modelId="{C328EE64-051D-F149-8A37-8B3B5CD77383}" type="pres">
      <dgm:prSet presAssocID="{0E9E4661-D37D-CD4B-8835-A8F41FDAFDB5}" presName="desTx" presStyleLbl="fgAcc1" presStyleIdx="3" presStyleCnt="5" custScaleY="42061">
        <dgm:presLayoutVars>
          <dgm:bulletEnabled val="1"/>
        </dgm:presLayoutVars>
      </dgm:prSet>
      <dgm:spPr/>
    </dgm:pt>
    <dgm:pt modelId="{B0C029DC-DF05-1F4E-9DFE-0ED775C3A460}" type="pres">
      <dgm:prSet presAssocID="{F4200DBE-919B-1342-BD23-DDAC7A4A2CF9}" presName="sibTrans" presStyleLbl="sibTrans2D1" presStyleIdx="3" presStyleCnt="4" custLinFactY="100000" custLinFactNeighborY="169434"/>
      <dgm:spPr/>
    </dgm:pt>
    <dgm:pt modelId="{D4C24D54-C43D-DB49-82B4-911634E0494D}" type="pres">
      <dgm:prSet presAssocID="{F4200DBE-919B-1342-BD23-DDAC7A4A2CF9}" presName="connTx" presStyleLbl="sibTrans2D1" presStyleIdx="3" presStyleCnt="4"/>
      <dgm:spPr/>
    </dgm:pt>
    <dgm:pt modelId="{CDE00D1A-7CDD-CC43-A1F6-14FCB17BCE30}" type="pres">
      <dgm:prSet presAssocID="{E56785E1-24E7-FE43-9DD9-6E0B2033998E}" presName="composite" presStyleCnt="0"/>
      <dgm:spPr/>
    </dgm:pt>
    <dgm:pt modelId="{241B6944-0C42-F042-B086-A2C6FE51DF00}" type="pres">
      <dgm:prSet presAssocID="{E56785E1-24E7-FE43-9DD9-6E0B2033998E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F436F57-F45A-2F45-BB14-2C2DAA2E0899}" type="pres">
      <dgm:prSet presAssocID="{E56785E1-24E7-FE43-9DD9-6E0B2033998E}" presName="parSh" presStyleLbl="node1" presStyleIdx="4" presStyleCnt="5"/>
      <dgm:spPr/>
    </dgm:pt>
    <dgm:pt modelId="{458176D1-558A-E948-AE23-0CE2D4FD91C3}" type="pres">
      <dgm:prSet presAssocID="{E56785E1-24E7-FE43-9DD9-6E0B2033998E}" presName="desTx" presStyleLbl="fgAcc1" presStyleIdx="4" presStyleCnt="5" custScaleY="45736">
        <dgm:presLayoutVars>
          <dgm:bulletEnabled val="1"/>
        </dgm:presLayoutVars>
      </dgm:prSet>
      <dgm:spPr/>
    </dgm:pt>
  </dgm:ptLst>
  <dgm:cxnLst>
    <dgm:cxn modelId="{5818210C-0CF4-A74C-A772-A2782DA8F313}" srcId="{69DBE732-17D3-054B-B4A0-C21865FDD4DD}" destId="{734781C5-8D66-904C-8F28-B7BCAF793D13}" srcOrd="0" destOrd="0" parTransId="{25EEB5FF-4AAF-E145-B484-616BC726FDBF}" sibTransId="{0C2E5C6E-88B0-B846-BCFD-2045FA6FCB0A}"/>
    <dgm:cxn modelId="{9EDF9C11-9A0B-B34B-B204-1C7E78EEDB15}" type="presOf" srcId="{734781C5-8D66-904C-8F28-B7BCAF793D13}" destId="{D5895F0C-3B40-7D47-A35F-E034E1EA6337}" srcOrd="0" destOrd="0" presId="urn:microsoft.com/office/officeart/2005/8/layout/process3"/>
    <dgm:cxn modelId="{68FEE31B-3691-894A-B192-9A8C8F6EFDAA}" srcId="{91047E65-DF4F-A14B-9F72-3DCDA464ACED}" destId="{616240F1-D789-F24C-B488-958C9C5EFC81}" srcOrd="0" destOrd="0" parTransId="{4979D0FB-F2F9-4146-8CE2-20B6DB59B2EC}" sibTransId="{7E9F379B-CA4D-E74C-A34A-CA122A51A0F6}"/>
    <dgm:cxn modelId="{1B890820-2A61-5242-BCD8-C35F0FBE63BE}" type="presOf" srcId="{7E9F379B-CA4D-E74C-A34A-CA122A51A0F6}" destId="{96D796CD-D435-7D48-801C-F07948EE6415}" srcOrd="1" destOrd="0" presId="urn:microsoft.com/office/officeart/2005/8/layout/process3"/>
    <dgm:cxn modelId="{838AA52D-4B32-7E4C-9AE9-26407065BE89}" srcId="{91047E65-DF4F-A14B-9F72-3DCDA464ACED}" destId="{69DBE732-17D3-054B-B4A0-C21865FDD4DD}" srcOrd="2" destOrd="0" parTransId="{11BBAF12-AF36-8C4B-973D-F6295CA03BAC}" sibTransId="{62431131-3D81-1B41-94E1-166EADA0A663}"/>
    <dgm:cxn modelId="{CB3CF643-5FFA-4441-AE48-5F4C9F587813}" type="presOf" srcId="{0E9E4661-D37D-CD4B-8835-A8F41FDAFDB5}" destId="{96ECA010-6C96-CA4B-9854-94B91ED495F4}" srcOrd="1" destOrd="0" presId="urn:microsoft.com/office/officeart/2005/8/layout/process3"/>
    <dgm:cxn modelId="{0AAD2C45-C491-444F-AAD9-587EA8238AD9}" type="presOf" srcId="{616240F1-D789-F24C-B488-958C9C5EFC81}" destId="{4A0E8613-581F-CE44-A7F4-72C9A17B1050}" srcOrd="0" destOrd="0" presId="urn:microsoft.com/office/officeart/2005/8/layout/process3"/>
    <dgm:cxn modelId="{2B1A3954-5A71-974D-BCCA-FB51D15ECAAC}" type="presOf" srcId="{62431131-3D81-1B41-94E1-166EADA0A663}" destId="{A381E032-C3DE-784C-8CB7-D8886E8D955A}" srcOrd="0" destOrd="0" presId="urn:microsoft.com/office/officeart/2005/8/layout/process3"/>
    <dgm:cxn modelId="{1EF71E57-A61B-D142-A837-AAD00D3FF4FC}" type="presOf" srcId="{69DBE732-17D3-054B-B4A0-C21865FDD4DD}" destId="{FD5CECBB-E8B6-FC47-8315-68BC7ABD77B5}" srcOrd="1" destOrd="0" presId="urn:microsoft.com/office/officeart/2005/8/layout/process3"/>
    <dgm:cxn modelId="{053FD15C-4AD5-5947-A961-17C8B25A62CD}" srcId="{616240F1-D789-F24C-B488-958C9C5EFC81}" destId="{ED562EA0-1BF4-0746-A7C1-459F57E36E49}" srcOrd="0" destOrd="0" parTransId="{39A6C492-3341-5A45-A6FD-FDE05F159C71}" sibTransId="{4EBDF581-D991-9641-9C76-6FC109F4F018}"/>
    <dgm:cxn modelId="{4C853C62-5380-DF48-8BFE-233EBC5C50BA}" type="presOf" srcId="{8F8426F0-9578-084F-ADE9-AA53225873A3}" destId="{C328EE64-051D-F149-8A37-8B3B5CD77383}" srcOrd="0" destOrd="0" presId="urn:microsoft.com/office/officeart/2005/8/layout/process3"/>
    <dgm:cxn modelId="{0AFAF068-14A9-294A-85AB-2ED684E60FC7}" type="presOf" srcId="{0E9E4661-D37D-CD4B-8835-A8F41FDAFDB5}" destId="{E89A081A-9295-C449-AA47-86FF21805908}" srcOrd="0" destOrd="0" presId="urn:microsoft.com/office/officeart/2005/8/layout/process3"/>
    <dgm:cxn modelId="{33FE136C-7605-F44E-A6E9-D46E91786A5E}" srcId="{91047E65-DF4F-A14B-9F72-3DCDA464ACED}" destId="{E56785E1-24E7-FE43-9DD9-6E0B2033998E}" srcOrd="4" destOrd="0" parTransId="{D14060A0-9E30-D843-96C8-2FC24EA3AFB3}" sibTransId="{56CD3BF1-4F93-A047-8B5D-88410972C246}"/>
    <dgm:cxn modelId="{79AA786F-1DBE-E448-8E7D-8E1FA82052DD}" type="presOf" srcId="{9CA91AF4-E491-0A40-9C21-6E2038F05B09}" destId="{458176D1-558A-E948-AE23-0CE2D4FD91C3}" srcOrd="0" destOrd="0" presId="urn:microsoft.com/office/officeart/2005/8/layout/process3"/>
    <dgm:cxn modelId="{8F58277A-359E-CF42-B0A2-0C5313A87BF7}" srcId="{91047E65-DF4F-A14B-9F72-3DCDA464ACED}" destId="{0E9E4661-D37D-CD4B-8835-A8F41FDAFDB5}" srcOrd="3" destOrd="0" parTransId="{541E2FCD-ED34-9B41-AB18-D2DBD8F3DE9A}" sibTransId="{F4200DBE-919B-1342-BD23-DDAC7A4A2CF9}"/>
    <dgm:cxn modelId="{44478386-6867-A14B-921C-AFA16C60D78E}" type="presOf" srcId="{E56785E1-24E7-FE43-9DD9-6E0B2033998E}" destId="{AF436F57-F45A-2F45-BB14-2C2DAA2E0899}" srcOrd="1" destOrd="0" presId="urn:microsoft.com/office/officeart/2005/8/layout/process3"/>
    <dgm:cxn modelId="{7ACD0E8E-DACC-8249-BC7A-1B900C7CFD41}" type="presOf" srcId="{7E9F379B-CA4D-E74C-A34A-CA122A51A0F6}" destId="{442C70F2-9805-AD4F-B080-AC833CEDCA2F}" srcOrd="0" destOrd="0" presId="urn:microsoft.com/office/officeart/2005/8/layout/process3"/>
    <dgm:cxn modelId="{397ADA99-9AAE-CE4E-8F8E-5454F4DCAEAA}" type="presOf" srcId="{ED562EA0-1BF4-0746-A7C1-459F57E36E49}" destId="{09AFF7ED-308D-F949-8A71-88184D29E662}" srcOrd="0" destOrd="0" presId="urn:microsoft.com/office/officeart/2005/8/layout/process3"/>
    <dgm:cxn modelId="{C023B99E-2B43-8946-B63E-0B6D1A14FAEE}" srcId="{E56785E1-24E7-FE43-9DD9-6E0B2033998E}" destId="{9CA91AF4-E491-0A40-9C21-6E2038F05B09}" srcOrd="0" destOrd="0" parTransId="{896826C6-F12C-7F4E-93F2-2C770203D195}" sibTransId="{FD960A81-AB3A-E348-B6C2-91612A8D4DE6}"/>
    <dgm:cxn modelId="{411CBEAD-B6A4-DA4D-AAC4-B93628001323}" type="presOf" srcId="{E56785E1-24E7-FE43-9DD9-6E0B2033998E}" destId="{241B6944-0C42-F042-B086-A2C6FE51DF00}" srcOrd="0" destOrd="0" presId="urn:microsoft.com/office/officeart/2005/8/layout/process3"/>
    <dgm:cxn modelId="{2B8C37B3-949E-A24B-A5B8-8B31D49FE46C}" type="presOf" srcId="{9D7B139C-49E6-9844-BCFF-A2A1B44FE461}" destId="{FAE204E7-BF88-4D40-ABD9-C44721BAF8B1}" srcOrd="0" destOrd="0" presId="urn:microsoft.com/office/officeart/2005/8/layout/process3"/>
    <dgm:cxn modelId="{018CC9B8-425D-5D4F-975E-892E38973EC6}" type="presOf" srcId="{F4200DBE-919B-1342-BD23-DDAC7A4A2CF9}" destId="{B0C029DC-DF05-1F4E-9DFE-0ED775C3A460}" srcOrd="0" destOrd="0" presId="urn:microsoft.com/office/officeart/2005/8/layout/process3"/>
    <dgm:cxn modelId="{4040DBBD-64AF-614B-A893-38C397287D20}" srcId="{91047E65-DF4F-A14B-9F72-3DCDA464ACED}" destId="{544E3368-5D6F-1D43-BDC8-4F90AD7922B0}" srcOrd="1" destOrd="0" parTransId="{8F053902-E1BC-AF48-817F-EA02B19DEC8D}" sibTransId="{1F25EFFD-B4FA-C64F-BDB6-4B8482AAE8DF}"/>
    <dgm:cxn modelId="{BEDB46C2-58D3-704C-BE19-B0EAF82C8F3B}" type="presOf" srcId="{616240F1-D789-F24C-B488-958C9C5EFC81}" destId="{C3890EDF-15CC-B044-8B98-2A3BC4FB68B5}" srcOrd="1" destOrd="0" presId="urn:microsoft.com/office/officeart/2005/8/layout/process3"/>
    <dgm:cxn modelId="{EBFB2ECF-528D-FE4E-BF2A-28AD222EDEF0}" srcId="{544E3368-5D6F-1D43-BDC8-4F90AD7922B0}" destId="{9D7B139C-49E6-9844-BCFF-A2A1B44FE461}" srcOrd="0" destOrd="0" parTransId="{0C1188BF-6A18-2B49-B115-E7FFB5C91B5D}" sibTransId="{C05D7366-A76A-DE48-BBB3-ED1E9387F5D1}"/>
    <dgm:cxn modelId="{AB52F1D1-A641-8C42-9A81-4E3D17154BA9}" type="presOf" srcId="{69DBE732-17D3-054B-B4A0-C21865FDD4DD}" destId="{882F7A4B-7291-264F-9663-A65774D8547C}" srcOrd="0" destOrd="0" presId="urn:microsoft.com/office/officeart/2005/8/layout/process3"/>
    <dgm:cxn modelId="{B9B603DB-57EE-AF4F-B57B-9CB434EBDE7B}" type="presOf" srcId="{544E3368-5D6F-1D43-BDC8-4F90AD7922B0}" destId="{A947819F-C3A7-F947-8E1F-97490CA5E28A}" srcOrd="0" destOrd="0" presId="urn:microsoft.com/office/officeart/2005/8/layout/process3"/>
    <dgm:cxn modelId="{4B3CE7E3-4111-BD49-B8E5-FF7A22B301B8}" type="presOf" srcId="{62431131-3D81-1B41-94E1-166EADA0A663}" destId="{F3ED7B7E-BEFB-6344-9079-79F5E01EB47D}" srcOrd="1" destOrd="0" presId="urn:microsoft.com/office/officeart/2005/8/layout/process3"/>
    <dgm:cxn modelId="{46F6CAF1-7D42-154D-9755-0B18AC0100CF}" type="presOf" srcId="{544E3368-5D6F-1D43-BDC8-4F90AD7922B0}" destId="{EB3C9A45-8E81-8040-AF79-87A17204E557}" srcOrd="1" destOrd="0" presId="urn:microsoft.com/office/officeart/2005/8/layout/process3"/>
    <dgm:cxn modelId="{1AE765F7-7073-0447-809F-8BBE7D3FCD73}" type="presOf" srcId="{91047E65-DF4F-A14B-9F72-3DCDA464ACED}" destId="{7212DF42-4686-674B-9820-4C1DAEDF8E41}" srcOrd="0" destOrd="0" presId="urn:microsoft.com/office/officeart/2005/8/layout/process3"/>
    <dgm:cxn modelId="{94D8A8F8-0918-EC41-B23F-2C0F6FC62493}" srcId="{0E9E4661-D37D-CD4B-8835-A8F41FDAFDB5}" destId="{8F8426F0-9578-084F-ADE9-AA53225873A3}" srcOrd="0" destOrd="0" parTransId="{85736E8F-2761-DD4A-9936-3B41444C0674}" sibTransId="{81E98A20-FBD6-D84A-ADAB-728252755B6F}"/>
    <dgm:cxn modelId="{31FB82FC-0E5B-0549-8A24-C14CEFA44347}" type="presOf" srcId="{F4200DBE-919B-1342-BD23-DDAC7A4A2CF9}" destId="{D4C24D54-C43D-DB49-82B4-911634E0494D}" srcOrd="1" destOrd="0" presId="urn:microsoft.com/office/officeart/2005/8/layout/process3"/>
    <dgm:cxn modelId="{E09858FD-50AA-B545-8093-737081F8DFF9}" type="presOf" srcId="{1F25EFFD-B4FA-C64F-BDB6-4B8482AAE8DF}" destId="{49DBF7D8-8657-B44A-9302-6A9763CB90D6}" srcOrd="0" destOrd="0" presId="urn:microsoft.com/office/officeart/2005/8/layout/process3"/>
    <dgm:cxn modelId="{D175CDFE-9CB3-0246-A09E-30678570CDD7}" type="presOf" srcId="{1F25EFFD-B4FA-C64F-BDB6-4B8482AAE8DF}" destId="{F317AFD6-A977-2343-90CC-CE585CA6A076}" srcOrd="1" destOrd="0" presId="urn:microsoft.com/office/officeart/2005/8/layout/process3"/>
    <dgm:cxn modelId="{314E46EF-7565-474C-A529-EB184BC0DA5C}" type="presParOf" srcId="{7212DF42-4686-674B-9820-4C1DAEDF8E41}" destId="{B12F0BDB-CB9C-F249-A002-47A8408EC71E}" srcOrd="0" destOrd="0" presId="urn:microsoft.com/office/officeart/2005/8/layout/process3"/>
    <dgm:cxn modelId="{357755BD-B08C-524C-B359-94D8C1D6FB02}" type="presParOf" srcId="{B12F0BDB-CB9C-F249-A002-47A8408EC71E}" destId="{4A0E8613-581F-CE44-A7F4-72C9A17B1050}" srcOrd="0" destOrd="0" presId="urn:microsoft.com/office/officeart/2005/8/layout/process3"/>
    <dgm:cxn modelId="{EA93768A-63A6-0640-8438-FAB7EF665E4C}" type="presParOf" srcId="{B12F0BDB-CB9C-F249-A002-47A8408EC71E}" destId="{C3890EDF-15CC-B044-8B98-2A3BC4FB68B5}" srcOrd="1" destOrd="0" presId="urn:microsoft.com/office/officeart/2005/8/layout/process3"/>
    <dgm:cxn modelId="{CAB7FEAE-22CB-A84A-A6E9-B3F5F156CA80}" type="presParOf" srcId="{B12F0BDB-CB9C-F249-A002-47A8408EC71E}" destId="{09AFF7ED-308D-F949-8A71-88184D29E662}" srcOrd="2" destOrd="0" presId="urn:microsoft.com/office/officeart/2005/8/layout/process3"/>
    <dgm:cxn modelId="{FC1137E8-084C-6047-BE6A-65FACCD7C45C}" type="presParOf" srcId="{7212DF42-4686-674B-9820-4C1DAEDF8E41}" destId="{442C70F2-9805-AD4F-B080-AC833CEDCA2F}" srcOrd="1" destOrd="0" presId="urn:microsoft.com/office/officeart/2005/8/layout/process3"/>
    <dgm:cxn modelId="{AB63AC31-6A90-654A-BDD3-A8B87DFDAF09}" type="presParOf" srcId="{442C70F2-9805-AD4F-B080-AC833CEDCA2F}" destId="{96D796CD-D435-7D48-801C-F07948EE6415}" srcOrd="0" destOrd="0" presId="urn:microsoft.com/office/officeart/2005/8/layout/process3"/>
    <dgm:cxn modelId="{16CE6F16-4493-C54E-98C9-3B7321F6F0B9}" type="presParOf" srcId="{7212DF42-4686-674B-9820-4C1DAEDF8E41}" destId="{8184D21C-4859-8344-8896-9EEE5ABB38C1}" srcOrd="2" destOrd="0" presId="urn:microsoft.com/office/officeart/2005/8/layout/process3"/>
    <dgm:cxn modelId="{83BC984A-34B9-7844-A1D8-B962F2A9380C}" type="presParOf" srcId="{8184D21C-4859-8344-8896-9EEE5ABB38C1}" destId="{A947819F-C3A7-F947-8E1F-97490CA5E28A}" srcOrd="0" destOrd="0" presId="urn:microsoft.com/office/officeart/2005/8/layout/process3"/>
    <dgm:cxn modelId="{6FEF8F56-452A-FE40-9559-D44EFB9064F3}" type="presParOf" srcId="{8184D21C-4859-8344-8896-9EEE5ABB38C1}" destId="{EB3C9A45-8E81-8040-AF79-87A17204E557}" srcOrd="1" destOrd="0" presId="urn:microsoft.com/office/officeart/2005/8/layout/process3"/>
    <dgm:cxn modelId="{63A43D08-2849-7443-9E99-8520AC95A1E4}" type="presParOf" srcId="{8184D21C-4859-8344-8896-9EEE5ABB38C1}" destId="{FAE204E7-BF88-4D40-ABD9-C44721BAF8B1}" srcOrd="2" destOrd="0" presId="urn:microsoft.com/office/officeart/2005/8/layout/process3"/>
    <dgm:cxn modelId="{575DEE34-32A1-1045-9E3B-CBF1B26E9112}" type="presParOf" srcId="{7212DF42-4686-674B-9820-4C1DAEDF8E41}" destId="{49DBF7D8-8657-B44A-9302-6A9763CB90D6}" srcOrd="3" destOrd="0" presId="urn:microsoft.com/office/officeart/2005/8/layout/process3"/>
    <dgm:cxn modelId="{51683792-2A6E-0246-9529-50A25A904C8C}" type="presParOf" srcId="{49DBF7D8-8657-B44A-9302-6A9763CB90D6}" destId="{F317AFD6-A977-2343-90CC-CE585CA6A076}" srcOrd="0" destOrd="0" presId="urn:microsoft.com/office/officeart/2005/8/layout/process3"/>
    <dgm:cxn modelId="{81F41D9D-8D1D-2C47-968D-8F17D1E53A99}" type="presParOf" srcId="{7212DF42-4686-674B-9820-4C1DAEDF8E41}" destId="{BA1E5448-39B5-4D4B-8BA8-36587B14D860}" srcOrd="4" destOrd="0" presId="urn:microsoft.com/office/officeart/2005/8/layout/process3"/>
    <dgm:cxn modelId="{77882A38-1ECF-2641-BF94-5C53873DB205}" type="presParOf" srcId="{BA1E5448-39B5-4D4B-8BA8-36587B14D860}" destId="{882F7A4B-7291-264F-9663-A65774D8547C}" srcOrd="0" destOrd="0" presId="urn:microsoft.com/office/officeart/2005/8/layout/process3"/>
    <dgm:cxn modelId="{E265B8CA-6D0A-E24F-8374-0748DA7CCD3D}" type="presParOf" srcId="{BA1E5448-39B5-4D4B-8BA8-36587B14D860}" destId="{FD5CECBB-E8B6-FC47-8315-68BC7ABD77B5}" srcOrd="1" destOrd="0" presId="urn:microsoft.com/office/officeart/2005/8/layout/process3"/>
    <dgm:cxn modelId="{A9CB3FF1-37F2-2A4C-8624-0D56504F989D}" type="presParOf" srcId="{BA1E5448-39B5-4D4B-8BA8-36587B14D860}" destId="{D5895F0C-3B40-7D47-A35F-E034E1EA6337}" srcOrd="2" destOrd="0" presId="urn:microsoft.com/office/officeart/2005/8/layout/process3"/>
    <dgm:cxn modelId="{F19AF8B7-7739-E940-96DC-46AC8CE0D344}" type="presParOf" srcId="{7212DF42-4686-674B-9820-4C1DAEDF8E41}" destId="{A381E032-C3DE-784C-8CB7-D8886E8D955A}" srcOrd="5" destOrd="0" presId="urn:microsoft.com/office/officeart/2005/8/layout/process3"/>
    <dgm:cxn modelId="{65D50A84-0BB2-0448-AA3B-F3378856A6D8}" type="presParOf" srcId="{A381E032-C3DE-784C-8CB7-D8886E8D955A}" destId="{F3ED7B7E-BEFB-6344-9079-79F5E01EB47D}" srcOrd="0" destOrd="0" presId="urn:microsoft.com/office/officeart/2005/8/layout/process3"/>
    <dgm:cxn modelId="{E9089BFC-B5C9-014E-9041-7620961ED7D7}" type="presParOf" srcId="{7212DF42-4686-674B-9820-4C1DAEDF8E41}" destId="{2C6F1904-6DD0-D042-8155-A92F11C97349}" srcOrd="6" destOrd="0" presId="urn:microsoft.com/office/officeart/2005/8/layout/process3"/>
    <dgm:cxn modelId="{B997DD51-6849-2842-9E99-9D3C13722CEB}" type="presParOf" srcId="{2C6F1904-6DD0-D042-8155-A92F11C97349}" destId="{E89A081A-9295-C449-AA47-86FF21805908}" srcOrd="0" destOrd="0" presId="urn:microsoft.com/office/officeart/2005/8/layout/process3"/>
    <dgm:cxn modelId="{8716E1DF-71D7-8E4C-B168-A96D4F44E92D}" type="presParOf" srcId="{2C6F1904-6DD0-D042-8155-A92F11C97349}" destId="{96ECA010-6C96-CA4B-9854-94B91ED495F4}" srcOrd="1" destOrd="0" presId="urn:microsoft.com/office/officeart/2005/8/layout/process3"/>
    <dgm:cxn modelId="{7E488C0B-95D5-6B43-8D22-51ECBFDA06AA}" type="presParOf" srcId="{2C6F1904-6DD0-D042-8155-A92F11C97349}" destId="{C328EE64-051D-F149-8A37-8B3B5CD77383}" srcOrd="2" destOrd="0" presId="urn:microsoft.com/office/officeart/2005/8/layout/process3"/>
    <dgm:cxn modelId="{FC2F8A9F-B910-A14E-BCB2-CB3245018C0D}" type="presParOf" srcId="{7212DF42-4686-674B-9820-4C1DAEDF8E41}" destId="{B0C029DC-DF05-1F4E-9DFE-0ED775C3A460}" srcOrd="7" destOrd="0" presId="urn:microsoft.com/office/officeart/2005/8/layout/process3"/>
    <dgm:cxn modelId="{6986DF38-05D3-F547-B57B-459872A1D831}" type="presParOf" srcId="{B0C029DC-DF05-1F4E-9DFE-0ED775C3A460}" destId="{D4C24D54-C43D-DB49-82B4-911634E0494D}" srcOrd="0" destOrd="0" presId="urn:microsoft.com/office/officeart/2005/8/layout/process3"/>
    <dgm:cxn modelId="{FD38C06D-2367-7940-BC6B-49641BE5D383}" type="presParOf" srcId="{7212DF42-4686-674B-9820-4C1DAEDF8E41}" destId="{CDE00D1A-7CDD-CC43-A1F6-14FCB17BCE30}" srcOrd="8" destOrd="0" presId="urn:microsoft.com/office/officeart/2005/8/layout/process3"/>
    <dgm:cxn modelId="{2063C015-E171-CA41-BA8D-FC86F0405CF4}" type="presParOf" srcId="{CDE00D1A-7CDD-CC43-A1F6-14FCB17BCE30}" destId="{241B6944-0C42-F042-B086-A2C6FE51DF00}" srcOrd="0" destOrd="0" presId="urn:microsoft.com/office/officeart/2005/8/layout/process3"/>
    <dgm:cxn modelId="{B0743AEA-85B9-904A-A4B8-7259EFB9F367}" type="presParOf" srcId="{CDE00D1A-7CDD-CC43-A1F6-14FCB17BCE30}" destId="{AF436F57-F45A-2F45-BB14-2C2DAA2E0899}" srcOrd="1" destOrd="0" presId="urn:microsoft.com/office/officeart/2005/8/layout/process3"/>
    <dgm:cxn modelId="{D4B86FD1-2BDB-9344-9DDE-9E62916B10E5}" type="presParOf" srcId="{CDE00D1A-7CDD-CC43-A1F6-14FCB17BCE30}" destId="{458176D1-558A-E948-AE23-0CE2D4FD91C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890EDF-15CC-B044-8B98-2A3BC4FB68B5}">
      <dsp:nvSpPr>
        <dsp:cNvPr id="0" name=""/>
        <dsp:cNvSpPr/>
      </dsp:nvSpPr>
      <dsp:spPr>
        <a:xfrm>
          <a:off x="8247" y="974783"/>
          <a:ext cx="1496224" cy="2764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PERFORM STUDIES TO IDENTIFY AND JUSTIFY NEED</a:t>
          </a:r>
        </a:p>
      </dsp:txBody>
      <dsp:txXfrm>
        <a:off x="8247" y="974783"/>
        <a:ext cx="1496224" cy="598489"/>
      </dsp:txXfrm>
    </dsp:sp>
    <dsp:sp modelId="{09AFF7ED-308D-F949-8A71-88184D29E662}">
      <dsp:nvSpPr>
        <dsp:cNvPr id="0" name=""/>
        <dsp:cNvSpPr/>
      </dsp:nvSpPr>
      <dsp:spPr>
        <a:xfrm>
          <a:off x="280843" y="2625022"/>
          <a:ext cx="1496224" cy="13466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dirty="0">
              <a:latin typeface="+mj-lt"/>
              <a:sym typeface="Calibri"/>
            </a:rPr>
            <a:t>Study results will determine need for all GFM/AS services</a:t>
          </a:r>
          <a:endParaRPr lang="en-US" sz="1400" b="0" kern="1200" dirty="0">
            <a:latin typeface="+mj-lt"/>
          </a:endParaRPr>
        </a:p>
      </dsp:txBody>
      <dsp:txXfrm>
        <a:off x="320284" y="2664463"/>
        <a:ext cx="1417342" cy="1267723"/>
      </dsp:txXfrm>
    </dsp:sp>
    <dsp:sp modelId="{442C70F2-9805-AD4F-B080-AC833CEDCA2F}">
      <dsp:nvSpPr>
        <dsp:cNvPr id="0" name=""/>
        <dsp:cNvSpPr/>
      </dsp:nvSpPr>
      <dsp:spPr>
        <a:xfrm rot="21533705">
          <a:off x="1714320" y="1858401"/>
          <a:ext cx="480952" cy="3725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714330" y="1933981"/>
        <a:ext cx="369197" cy="223510"/>
      </dsp:txXfrm>
    </dsp:sp>
    <dsp:sp modelId="{EB3C9A45-8E81-8040-AF79-87A17204E557}">
      <dsp:nvSpPr>
        <dsp:cNvPr id="0" name=""/>
        <dsp:cNvSpPr/>
      </dsp:nvSpPr>
      <dsp:spPr>
        <a:xfrm>
          <a:off x="2411761" y="928427"/>
          <a:ext cx="1496224" cy="2764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ESTABLISH PERFORM-ANCE REQUIRE-MENTS</a:t>
          </a:r>
        </a:p>
      </dsp:txBody>
      <dsp:txXfrm>
        <a:off x="2411761" y="928427"/>
        <a:ext cx="1496224" cy="598489"/>
      </dsp:txXfrm>
    </dsp:sp>
    <dsp:sp modelId="{FAE204E7-BF88-4D40-ABD9-C44721BAF8B1}">
      <dsp:nvSpPr>
        <dsp:cNvPr id="0" name=""/>
        <dsp:cNvSpPr/>
      </dsp:nvSpPr>
      <dsp:spPr>
        <a:xfrm>
          <a:off x="2721449" y="2604101"/>
          <a:ext cx="1489761" cy="15320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ESRs must know require-</a:t>
          </a:r>
          <a:r>
            <a:rPr lang="en-US" sz="1400" kern="1200" dirty="0" err="1">
              <a:latin typeface="+mj-lt"/>
            </a:rPr>
            <a:t>ments</a:t>
          </a:r>
          <a:r>
            <a:rPr lang="en-US" sz="1400" kern="1200" dirty="0">
              <a:latin typeface="+mj-lt"/>
            </a:rPr>
            <a:t> before they can be capable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kern="1200" dirty="0"/>
        </a:p>
      </dsp:txBody>
      <dsp:txXfrm>
        <a:off x="2765083" y="2647735"/>
        <a:ext cx="1402493" cy="1444762"/>
      </dsp:txXfrm>
    </dsp:sp>
    <dsp:sp modelId="{49DBF7D8-8657-B44A-9302-6A9763CB90D6}">
      <dsp:nvSpPr>
        <dsp:cNvPr id="0" name=""/>
        <dsp:cNvSpPr/>
      </dsp:nvSpPr>
      <dsp:spPr>
        <a:xfrm rot="17621">
          <a:off x="4167739" y="1861509"/>
          <a:ext cx="479156" cy="3725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167740" y="1935726"/>
        <a:ext cx="367401" cy="223510"/>
      </dsp:txXfrm>
    </dsp:sp>
    <dsp:sp modelId="{FD5CECBB-E8B6-FC47-8315-68BC7ABD77B5}">
      <dsp:nvSpPr>
        <dsp:cNvPr id="0" name=""/>
        <dsp:cNvSpPr/>
      </dsp:nvSpPr>
      <dsp:spPr>
        <a:xfrm>
          <a:off x="4812043" y="940730"/>
          <a:ext cx="1496224" cy="2764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RECOGNIZE COSTS TO BE CAPABLE ARE REAL AND SIGNIFICANT</a:t>
          </a:r>
        </a:p>
      </dsp:txBody>
      <dsp:txXfrm>
        <a:off x="4812043" y="940730"/>
        <a:ext cx="1496224" cy="598489"/>
      </dsp:txXfrm>
    </dsp:sp>
    <dsp:sp modelId="{D5895F0C-3B40-7D47-A35F-E034E1EA6337}">
      <dsp:nvSpPr>
        <dsp:cNvPr id="0" name=""/>
        <dsp:cNvSpPr/>
      </dsp:nvSpPr>
      <dsp:spPr>
        <a:xfrm>
          <a:off x="5118499" y="2641011"/>
          <a:ext cx="1496224" cy="1482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Assess one time payment for existing resources to become capable</a:t>
          </a:r>
        </a:p>
      </dsp:txBody>
      <dsp:txXfrm>
        <a:off x="5161929" y="2684441"/>
        <a:ext cx="1409364" cy="1395957"/>
      </dsp:txXfrm>
    </dsp:sp>
    <dsp:sp modelId="{A381E032-C3DE-784C-8CB7-D8886E8D955A}">
      <dsp:nvSpPr>
        <dsp:cNvPr id="0" name=""/>
        <dsp:cNvSpPr/>
      </dsp:nvSpPr>
      <dsp:spPr>
        <a:xfrm rot="21575786">
          <a:off x="6535085" y="1852526"/>
          <a:ext cx="480875" cy="3725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535086" y="1927423"/>
        <a:ext cx="369120" cy="223510"/>
      </dsp:txXfrm>
    </dsp:sp>
    <dsp:sp modelId="{96ECA010-6C96-CA4B-9854-94B91ED495F4}">
      <dsp:nvSpPr>
        <dsp:cNvPr id="0" name=""/>
        <dsp:cNvSpPr/>
      </dsp:nvSpPr>
      <dsp:spPr>
        <a:xfrm>
          <a:off x="7215557" y="923800"/>
          <a:ext cx="1496224" cy="2764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BUILD OUT TECH NEUTRAL GFM AND ANCILLARY SERVICE MARKET STRUCTURE </a:t>
          </a:r>
        </a:p>
      </dsp:txBody>
      <dsp:txXfrm>
        <a:off x="7215557" y="923800"/>
        <a:ext cx="1496224" cy="598489"/>
      </dsp:txXfrm>
    </dsp:sp>
    <dsp:sp modelId="{C328EE64-051D-F149-8A37-8B3B5CD77383}">
      <dsp:nvSpPr>
        <dsp:cNvPr id="0" name=""/>
        <dsp:cNvSpPr/>
      </dsp:nvSpPr>
      <dsp:spPr>
        <a:xfrm>
          <a:off x="7522013" y="2590222"/>
          <a:ext cx="1496224" cy="15505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If you build the market, they will come.</a:t>
          </a:r>
        </a:p>
      </dsp:txBody>
      <dsp:txXfrm>
        <a:off x="7565836" y="2634045"/>
        <a:ext cx="1408578" cy="1462890"/>
      </dsp:txXfrm>
    </dsp:sp>
    <dsp:sp modelId="{B0C029DC-DF05-1F4E-9DFE-0ED775C3A460}">
      <dsp:nvSpPr>
        <dsp:cNvPr id="0" name=""/>
        <dsp:cNvSpPr/>
      </dsp:nvSpPr>
      <dsp:spPr>
        <a:xfrm rot="21551561">
          <a:off x="8938581" y="2023348"/>
          <a:ext cx="480911" cy="3725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8938587" y="2098638"/>
        <a:ext cx="369156" cy="223510"/>
      </dsp:txXfrm>
    </dsp:sp>
    <dsp:sp modelId="{AF436F57-F45A-2F45-BB14-2C2DAA2E0899}">
      <dsp:nvSpPr>
        <dsp:cNvPr id="0" name=""/>
        <dsp:cNvSpPr/>
      </dsp:nvSpPr>
      <dsp:spPr>
        <a:xfrm>
          <a:off x="9619072" y="889932"/>
          <a:ext cx="1496224" cy="2764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DETERMINE MARKET PRICING</a:t>
          </a:r>
        </a:p>
      </dsp:txBody>
      <dsp:txXfrm>
        <a:off x="9619072" y="889932"/>
        <a:ext cx="1496224" cy="598489"/>
      </dsp:txXfrm>
    </dsp:sp>
    <dsp:sp modelId="{458176D1-558A-E948-AE23-0CE2D4FD91C3}">
      <dsp:nvSpPr>
        <dsp:cNvPr id="0" name=""/>
        <dsp:cNvSpPr/>
      </dsp:nvSpPr>
      <dsp:spPr>
        <a:xfrm>
          <a:off x="9925527" y="2488616"/>
          <a:ext cx="1496224" cy="1686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Allow market to establish cost to provide service like other ancillary services</a:t>
          </a:r>
        </a:p>
      </dsp:txBody>
      <dsp:txXfrm>
        <a:off x="9969350" y="2532439"/>
        <a:ext cx="1408578" cy="1598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3B27EE-0423-D296-F6FD-6CC4DBC99A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945DE5-C521-217D-0055-1AF24B508E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2989E-516E-41EA-B898-F507E4C92C77}" type="datetimeFigureOut">
              <a:rPr lang="en-US" smtClean="0"/>
              <a:t>6/13/25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516A97-27BB-73E3-AC1E-4B2B6E2778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FA6978-CEAF-1AF7-FEE8-4A855D86D6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EDA10-1324-4841-90E8-59C33E237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33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IN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IN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1" y="4620578"/>
            <a:ext cx="5852160" cy="3780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IN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b" anchorCtr="0">
            <a:noAutofit/>
          </a:bodyPr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sym typeface="Calibri"/>
              </a:rPr>
              <a:pPr algn="r">
                <a:buSzPts val="1200"/>
              </a:pPr>
              <a:t>‹#›</a:t>
            </a:fld>
            <a:endParaRPr lang="en-US" sz="1200">
              <a:solidFill>
                <a:schemeClr val="dk1"/>
              </a:solidFill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+mn-lt"/>
        <a:ea typeface="+mn-ea"/>
        <a:cs typeface="+mn-cs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ariescleantech.com%2Farticle-americas-us-spring-lane-commits-to-aries-clean-energy%2Fpfi-lrg%2F&amp;psig=AOvVaw2wvXbSUQq9bogMzU9dKRB6&amp;ust=1665505441924000&amp;source=images&amp;cd=vfe&amp;ved=0CAsQjRxqFwoTCLDT78aJ1voCFQAAAAAdAAAAABAD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bs.com/sg/en/assetmanagement/insights/asset-class-perspectives/infrastructure/articles/decarbonization-with-energy-storage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sym typeface="Calibri"/>
              </a:rPr>
              <a:pPr algn="r">
                <a:buSzPts val="1200"/>
              </a:pPr>
              <a:t>1</a:t>
            </a:fld>
            <a:endParaRPr lang="en-US" sz="1200">
              <a:solidFill>
                <a:schemeClr val="dk1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6771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7536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u="sng">
                <a:solidFill>
                  <a:schemeClr val="hlink"/>
                </a:solidFill>
                <a:hlinkClick r:id="rId3"/>
              </a:rPr>
              <a:t>400 × 200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sym typeface="Calibri"/>
              </a:rPr>
              <a:pPr algn="r">
                <a:buSzPts val="1200"/>
              </a:pPr>
              <a:t>3</a:t>
            </a:fld>
            <a:endParaRPr lang="en-US" sz="1200">
              <a:solidFill>
                <a:schemeClr val="dk1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6614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>
            <a:spLocks noGrp="1"/>
          </p:cNvSpPr>
          <p:nvPr>
            <p:ph type="body" idx="1"/>
          </p:nvPr>
        </p:nvSpPr>
        <p:spPr>
          <a:xfrm>
            <a:off x="731521" y="4620578"/>
            <a:ext cx="5852160" cy="3780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0" name="Google Shape;1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1531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sym typeface="Calibri"/>
              </a:rPr>
              <a:pPr algn="r">
                <a:buSzPts val="1200"/>
              </a:pPr>
              <a:t>6</a:t>
            </a:fld>
            <a:endParaRPr lang="en-US" sz="1200">
              <a:solidFill>
                <a:schemeClr val="dk1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3367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8996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marR="0" lvl="0" indent="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rgbClr val="162B1B"/>
                </a:solidFill>
                <a:latin typeface="+mn-lt"/>
                <a:ea typeface="+mn-ea"/>
                <a:cs typeface="+mn-cs"/>
                <a:sym typeface="Calibri"/>
              </a:rPr>
              <a:t>UBS (</a:t>
            </a:r>
            <a:r>
              <a:rPr lang="en-US" sz="1200" b="0" i="0" u="sng" strike="noStrike" cap="none">
                <a:solidFill>
                  <a:srgbClr val="162B1B"/>
                </a:solidFill>
                <a:latin typeface="+mn-lt"/>
                <a:ea typeface="+mn-ea"/>
                <a:cs typeface="+mn-cs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https://www.ubs.com/sg/en/assetmanagement/insights/asset-class-perspectives/infrastructure/articles/decarbonization-with-energy-storage.html</a:t>
            </a:r>
            <a:r>
              <a:rPr lang="en-US" sz="1200" b="0" i="0" u="none" strike="noStrike" cap="none">
                <a:solidFill>
                  <a:srgbClr val="162B1B"/>
                </a:solidFill>
                <a:latin typeface="+mn-lt"/>
                <a:ea typeface="+mn-ea"/>
                <a:cs typeface="+mn-cs"/>
                <a:sym typeface="Calibri"/>
              </a:rPr>
              <a:t>)</a:t>
            </a: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2611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5437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CF195145-0A16-5BBF-DDF0-54D71A40A5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586152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F195145-0A16-5BBF-DDF0-54D71A40A5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Graphic 30">
            <a:extLst>
              <a:ext uri="{FF2B5EF4-FFF2-40B4-BE49-F238E27FC236}">
                <a16:creationId xmlns:a16="http://schemas.microsoft.com/office/drawing/2014/main" id="{0236DB0B-D5F2-592F-BA53-403DC6B57CE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7380" y="6354431"/>
            <a:ext cx="1691650" cy="25024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CF24250-9465-DD7F-BA08-E4EDEECAAD70}"/>
              </a:ext>
            </a:extLst>
          </p:cNvPr>
          <p:cNvGrpSpPr/>
          <p:nvPr userDrawn="1"/>
        </p:nvGrpSpPr>
        <p:grpSpPr>
          <a:xfrm>
            <a:off x="-1040335" y="845857"/>
            <a:ext cx="758952" cy="5633696"/>
            <a:chOff x="-1040335" y="845857"/>
            <a:chExt cx="758952" cy="563369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D1BE7CB-E3C5-928C-9F6D-77E02EB007E4}"/>
                </a:ext>
              </a:extLst>
            </p:cNvPr>
            <p:cNvSpPr/>
            <p:nvPr userDrawn="1"/>
          </p:nvSpPr>
          <p:spPr>
            <a:xfrm>
              <a:off x="-1040335" y="845857"/>
              <a:ext cx="758952" cy="539496"/>
            </a:xfrm>
            <a:prstGeom prst="rect">
              <a:avLst/>
            </a:prstGeom>
            <a:solidFill>
              <a:srgbClr val="21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CA" sz="800">
                  <a:solidFill>
                    <a:prstClr val="white"/>
                  </a:solidFill>
                  <a:latin typeface="+mn-lt"/>
                  <a:ea typeface="+mn-ea"/>
                  <a:cs typeface="+mn-cs"/>
                </a:rPr>
                <a:t>33, 31, 32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30115A3-5CF8-32F7-4B58-60599D7C2E4C}"/>
                </a:ext>
              </a:extLst>
            </p:cNvPr>
            <p:cNvSpPr/>
            <p:nvPr userDrawn="1"/>
          </p:nvSpPr>
          <p:spPr>
            <a:xfrm>
              <a:off x="-1040335" y="1482254"/>
              <a:ext cx="758952" cy="539496"/>
            </a:xfrm>
            <a:prstGeom prst="rect">
              <a:avLst/>
            </a:prstGeom>
            <a:solidFill>
              <a:srgbClr val="37AF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CA" sz="800">
                  <a:solidFill>
                    <a:prstClr val="white"/>
                  </a:solidFill>
                  <a:latin typeface="+mn-lt"/>
                  <a:ea typeface="+mn-ea"/>
                  <a:cs typeface="+mn-cs"/>
                </a:rPr>
                <a:t>55, 179, 229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68D76C3-05E3-96BA-DBCA-45EFDF98572B}"/>
                </a:ext>
              </a:extLst>
            </p:cNvPr>
            <p:cNvSpPr/>
            <p:nvPr userDrawn="1"/>
          </p:nvSpPr>
          <p:spPr>
            <a:xfrm>
              <a:off x="-1040335" y="2118651"/>
              <a:ext cx="758952" cy="5394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CA" sz="800">
                  <a:solidFill>
                    <a:prstClr val="white"/>
                  </a:solidFill>
                  <a:latin typeface="+mn-lt"/>
                  <a:ea typeface="+mn-ea"/>
                  <a:cs typeface="+mn-cs"/>
                </a:rPr>
                <a:t>6, 75, 103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E878EAE-6BE8-979A-C396-778D0145D9BD}"/>
                </a:ext>
              </a:extLst>
            </p:cNvPr>
            <p:cNvSpPr/>
            <p:nvPr userDrawn="1"/>
          </p:nvSpPr>
          <p:spPr>
            <a:xfrm>
              <a:off x="-1040335" y="5939553"/>
              <a:ext cx="756085" cy="540000"/>
            </a:xfrm>
            <a:prstGeom prst="rect">
              <a:avLst/>
            </a:prstGeom>
            <a:solidFill>
              <a:srgbClr val="136F63"/>
            </a:solidFill>
            <a:ln w="63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800">
                  <a:solidFill>
                    <a:srgbClr val="FFFFFF"/>
                  </a:solidFill>
                  <a:latin typeface="+mn-lt"/>
                  <a:ea typeface="+mn-ea"/>
                  <a:cs typeface="+mn-cs"/>
                </a:rPr>
                <a:t>19, 111,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800">
                  <a:solidFill>
                    <a:srgbClr val="FFFFFF"/>
                  </a:solidFill>
                  <a:latin typeface="+mn-lt"/>
                  <a:ea typeface="+mn-ea"/>
                  <a:cs typeface="+mn-cs"/>
                </a:rPr>
                <a:t>99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6B99C12-8C62-B65F-C989-37B0BF5BA126}"/>
                </a:ext>
              </a:extLst>
            </p:cNvPr>
            <p:cNvSpPr/>
            <p:nvPr userDrawn="1"/>
          </p:nvSpPr>
          <p:spPr>
            <a:xfrm>
              <a:off x="-1040335" y="4665751"/>
              <a:ext cx="756085" cy="540000"/>
            </a:xfrm>
            <a:prstGeom prst="rect">
              <a:avLst/>
            </a:prstGeom>
            <a:solidFill>
              <a:srgbClr val="5C2A52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8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92, 42, 82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5D132D0-0C5F-CAAE-EFC7-26440AA1B4D4}"/>
                </a:ext>
              </a:extLst>
            </p:cNvPr>
            <p:cNvSpPr/>
            <p:nvPr userDrawn="1"/>
          </p:nvSpPr>
          <p:spPr>
            <a:xfrm>
              <a:off x="-1040335" y="5302652"/>
              <a:ext cx="756085" cy="540000"/>
            </a:xfrm>
            <a:prstGeom prst="rect">
              <a:avLst/>
            </a:prstGeom>
            <a:solidFill>
              <a:schemeClr val="tx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8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Text Color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8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0, 0, 0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F85496A-85DF-1BC1-8378-F10E85008344}"/>
                </a:ext>
              </a:extLst>
            </p:cNvPr>
            <p:cNvSpPr/>
            <p:nvPr userDrawn="1"/>
          </p:nvSpPr>
          <p:spPr>
            <a:xfrm>
              <a:off x="-1040335" y="2755048"/>
              <a:ext cx="756085" cy="540000"/>
            </a:xfrm>
            <a:prstGeom prst="rect">
              <a:avLst/>
            </a:prstGeom>
            <a:solidFill>
              <a:srgbClr val="BBE9FB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8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186, 232, 251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B41D417-0421-147E-EDCA-097F05776DE1}"/>
                </a:ext>
              </a:extLst>
            </p:cNvPr>
            <p:cNvSpPr/>
            <p:nvPr userDrawn="1"/>
          </p:nvSpPr>
          <p:spPr>
            <a:xfrm>
              <a:off x="-1040335" y="3391949"/>
              <a:ext cx="756085" cy="540000"/>
            </a:xfrm>
            <a:prstGeom prst="rect">
              <a:avLst/>
            </a:prstGeom>
            <a:solidFill>
              <a:srgbClr val="FFF2CC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800">
                  <a:solidFill>
                    <a:srgbClr val="211F20"/>
                  </a:solidFill>
                  <a:latin typeface="+mn-lt"/>
                  <a:ea typeface="+mn-ea"/>
                  <a:cs typeface="+mn-cs"/>
                </a:rPr>
                <a:t>255, 242, 204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58601DB-BB92-DBF7-B563-08CD3A1A9A8A}"/>
                </a:ext>
              </a:extLst>
            </p:cNvPr>
            <p:cNvSpPr/>
            <p:nvPr userDrawn="1"/>
          </p:nvSpPr>
          <p:spPr>
            <a:xfrm>
              <a:off x="-1040335" y="4028850"/>
              <a:ext cx="756085" cy="540000"/>
            </a:xfrm>
            <a:prstGeom prst="rect">
              <a:avLst/>
            </a:prstGeom>
            <a:solidFill>
              <a:srgbClr val="9D1D68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8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157, 29, 104</a:t>
              </a:r>
            </a:p>
          </p:txBody>
        </p:sp>
      </p:grpSp>
      <p:sp>
        <p:nvSpPr>
          <p:cNvPr id="27" name="Google Shape;43;p5">
            <a:extLst>
              <a:ext uri="{FF2B5EF4-FFF2-40B4-BE49-F238E27FC236}">
                <a16:creationId xmlns:a16="http://schemas.microsoft.com/office/drawing/2014/main" id="{0BD46A57-8C82-E8EC-61E7-7FA10C8962E4}"/>
              </a:ext>
            </a:extLst>
          </p:cNvPr>
          <p:cNvSpPr txBox="1"/>
          <p:nvPr userDrawn="1"/>
        </p:nvSpPr>
        <p:spPr>
          <a:xfrm flipH="1">
            <a:off x="12191999" y="217339"/>
            <a:ext cx="45719" cy="0"/>
          </a:xfrm>
          <a:prstGeom prst="rect">
            <a:avLst/>
          </a:prstGeom>
          <a:gradFill>
            <a:gsLst>
              <a:gs pos="5000">
                <a:srgbClr val="425563">
                  <a:alpha val="50000"/>
                </a:srgbClr>
              </a:gs>
              <a:gs pos="89000">
                <a:srgbClr val="EAEBEB">
                  <a:alpha val="0"/>
                </a:srgbClr>
              </a:gs>
            </a:gsLst>
            <a:lin ang="10800000" scaled="1"/>
          </a:gradFill>
          <a:ln>
            <a:noFill/>
          </a:ln>
        </p:spPr>
        <p:txBody>
          <a:bodyPr spcFirstLastPara="1" wrap="square" lIns="0" tIns="34275" rIns="548640" bIns="34275" anchor="t" anchorCtr="0">
            <a:noAutofit/>
          </a:bodyPr>
          <a:lstStyle/>
          <a:p>
            <a:pPr marL="228600" marR="0" lvl="0" indent="-139192" algn="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8"/>
              <a:buFont typeface="Arial"/>
              <a:buNone/>
            </a:pPr>
            <a:endParaRPr sz="1600" b="0" i="0" u="none" strike="noStrike" cap="none">
              <a:solidFill>
                <a:schemeClr val="tx1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69AC5C3B-A6EE-3CF3-0108-A5CCC8DEE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03" y="3789043"/>
            <a:ext cx="7309899" cy="590891"/>
          </a:xfrm>
          <a:prstGeom prst="rect">
            <a:avLst/>
          </a:prstGeom>
          <a:gradFill>
            <a:gsLst>
              <a:gs pos="50000">
                <a:srgbClr val="EAEBEB">
                  <a:alpha val="50000"/>
                </a:srgbClr>
              </a:gs>
              <a:gs pos="100000">
                <a:srgbClr val="EAEBEB">
                  <a:alpha val="0"/>
                </a:srgbClr>
              </a:gs>
            </a:gsLst>
            <a:lin ang="10800000" scaled="1"/>
          </a:gradFill>
        </p:spPr>
        <p:txBody>
          <a:bodyPr vert="horz" wrap="square" rIns="54864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E25A47F4-6C9D-7B58-F367-408E1B6D4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582" y="4472009"/>
            <a:ext cx="7309899" cy="369332"/>
          </a:xfrm>
          <a:prstGeom prst="rect">
            <a:avLst/>
          </a:prstGeom>
          <a:gradFill>
            <a:gsLst>
              <a:gs pos="50000">
                <a:srgbClr val="EAEBEB">
                  <a:alpha val="50000"/>
                </a:srgbClr>
              </a:gs>
              <a:gs pos="100000">
                <a:srgbClr val="EAEBEB">
                  <a:alpha val="0"/>
                </a:srgbClr>
              </a:gs>
            </a:gsLst>
            <a:lin ang="10800000" scaled="1"/>
          </a:gradFill>
        </p:spPr>
        <p:txBody>
          <a:bodyPr rIns="54864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787C8C20-6632-DDC5-3D45-8BF3E586E4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582" y="5205751"/>
            <a:ext cx="7309899" cy="301752"/>
          </a:xfrm>
          <a:prstGeom prst="rect">
            <a:avLst/>
          </a:prstGeom>
          <a:gradFill>
            <a:gsLst>
              <a:gs pos="50000">
                <a:srgbClr val="EAEBEB">
                  <a:alpha val="50000"/>
                </a:srgbClr>
              </a:gs>
              <a:gs pos="100000">
                <a:srgbClr val="EAEBEB">
                  <a:alpha val="0"/>
                </a:srgbClr>
              </a:gs>
            </a:gsLst>
            <a:lin ang="10800000" scaled="1"/>
          </a:gradFill>
        </p:spPr>
        <p:txBody>
          <a:bodyPr rIns="548640" anchor="t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6453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A26F5D3B-1269-36D5-755D-15715B34F2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000646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26F5D3B-1269-36D5-755D-15715B34F2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o not remove" hidden="1">
            <a:extLst>
              <a:ext uri="{FF2B5EF4-FFF2-40B4-BE49-F238E27FC236}">
                <a16:creationId xmlns:a16="http://schemas.microsoft.com/office/drawing/2014/main" id="{DE857A50-950E-8AB8-E86B-5484FC33990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4" name="Google Shape;13;p34">
            <a:extLst>
              <a:ext uri="{FF2B5EF4-FFF2-40B4-BE49-F238E27FC236}">
                <a16:creationId xmlns:a16="http://schemas.microsoft.com/office/drawing/2014/main" id="{42F29EBC-632D-9863-13BD-33BC5AC8DDDF}"/>
              </a:ext>
            </a:extLst>
          </p:cNvPr>
          <p:cNvSpPr txBox="1">
            <a:spLocks/>
          </p:cNvSpPr>
          <p:nvPr userDrawn="1"/>
        </p:nvSpPr>
        <p:spPr>
          <a:xfrm>
            <a:off x="11615928" y="6282856"/>
            <a:ext cx="576072" cy="57514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t>‹#›</a:t>
            </a:fld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1C4D5B-C116-CA5F-D144-AD9D4FAECF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0"/>
            <a:ext cx="11045952" cy="996696"/>
          </a:xfrm>
          <a:prstGeom prst="rect">
            <a:avLst/>
          </a:prstGeom>
        </p:spPr>
        <p:txBody>
          <a:bodyPr vert="horz" lIns="91440" rIns="91440">
            <a:normAutofit/>
          </a:bodyPr>
          <a:lstStyle>
            <a:lvl1pPr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D66505-9622-9B67-C931-1416A50965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52525" y="6372116"/>
            <a:ext cx="10434828" cy="215899"/>
          </a:xfrm>
        </p:spPr>
        <p:txBody>
          <a:bodyPr tIns="0" bIns="0" anchor="t"/>
          <a:lstStyle>
            <a:lvl1pPr algn="l">
              <a:defRPr sz="1000"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731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03E0CA42-43EC-C5A7-D439-216C6B200C1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133805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3E0CA42-43EC-C5A7-D439-216C6B200C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o not remove" hidden="1">
            <a:extLst>
              <a:ext uri="{FF2B5EF4-FFF2-40B4-BE49-F238E27FC236}">
                <a16:creationId xmlns:a16="http://schemas.microsoft.com/office/drawing/2014/main" id="{5EF2254C-FA27-314B-548D-39F817A8153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92D581-A0D8-F447-5ACA-D877B9580CC8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615928" y="6282856"/>
            <a:ext cx="576072" cy="57514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F679F23-3852-63C2-DA2A-39EC07AD9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0"/>
            <a:ext cx="11045952" cy="996696"/>
          </a:xfrm>
          <a:prstGeom prst="rect">
            <a:avLst/>
          </a:prstGeom>
        </p:spPr>
        <p:txBody>
          <a:bodyPr vert="horz" rIns="0">
            <a:normAutofit/>
          </a:bodyPr>
          <a:lstStyle>
            <a:lvl1pPr>
              <a:defRPr sz="2200"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1314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ext Layout" userDrawn="1">
  <p:cSld name="Main Text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0F4AAC8C-AC09-B97E-6F57-14E262746C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455142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F4AAC8C-AC09-B97E-6F57-14E262746C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o not remove" hidden="1">
            <a:extLst>
              <a:ext uri="{FF2B5EF4-FFF2-40B4-BE49-F238E27FC236}">
                <a16:creationId xmlns:a16="http://schemas.microsoft.com/office/drawing/2014/main" id="{C74900DB-9267-1093-8D35-0E6981C2DED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6" name="Google Shape;26;p36"/>
          <p:cNvSpPr txBox="1">
            <a:spLocks noGrp="1"/>
          </p:cNvSpPr>
          <p:nvPr>
            <p:ph type="body" idx="1"/>
          </p:nvPr>
        </p:nvSpPr>
        <p:spPr>
          <a:xfrm>
            <a:off x="576943" y="1335767"/>
            <a:ext cx="110077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285750" lvl="0" indent="-15716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EAEE2"/>
              </a:buClr>
              <a:buSzPct val="100000"/>
              <a:buFont typeface="Wingdings" panose="05000000000000000000" pitchFamily="2" charset="2"/>
              <a:buChar char="§"/>
              <a:defRPr sz="1200">
                <a:latin typeface="+mn-lt"/>
                <a:ea typeface="+mn-ea"/>
                <a:cs typeface="+mn-cs"/>
              </a:defRPr>
            </a:lvl1pPr>
            <a:lvl2pPr marL="914400" lvl="1" indent="-32918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84"/>
              <a:buChar char="o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98D21FA-3FB2-4D66-AF97-4C3CD0CCC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0"/>
            <a:ext cx="11045952" cy="996696"/>
          </a:xfrm>
          <a:prstGeom prst="rect">
            <a:avLst/>
          </a:prstGeom>
        </p:spPr>
        <p:txBody>
          <a:bodyPr vert="horz" lIns="91440" rIns="0">
            <a:normAutofit/>
          </a:bodyPr>
          <a:lstStyle>
            <a:lvl1pPr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694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1E82ED9C-314C-A893-1BC8-B98FE29803D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75210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E82ED9C-314C-A893-1BC8-B98FE29803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Do not remove" hidden="1">
            <a:extLst>
              <a:ext uri="{FF2B5EF4-FFF2-40B4-BE49-F238E27FC236}">
                <a16:creationId xmlns:a16="http://schemas.microsoft.com/office/drawing/2014/main" id="{A033FEC0-9A89-01C1-E05E-727B0C331A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78D42F-89E9-8FA3-D138-AC2EC7ECC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37410"/>
            <a:ext cx="11429999" cy="487181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400"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8CC00D-6198-E736-270E-FAA109ADB2DB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381000" y="914400"/>
            <a:ext cx="11430000" cy="50292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Google Shape;13;p34">
            <a:extLst>
              <a:ext uri="{FF2B5EF4-FFF2-40B4-BE49-F238E27FC236}">
                <a16:creationId xmlns:a16="http://schemas.microsoft.com/office/drawing/2014/main" id="{4BAF50F5-D21D-43E3-8662-CC815624DC9B}"/>
              </a:ext>
            </a:extLst>
          </p:cNvPr>
          <p:cNvSpPr txBox="1">
            <a:spLocks/>
          </p:cNvSpPr>
          <p:nvPr userDrawn="1"/>
        </p:nvSpPr>
        <p:spPr>
          <a:xfrm>
            <a:off x="11615928" y="6282856"/>
            <a:ext cx="576072" cy="57514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t>‹#›</a:t>
            </a:fld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8076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ext Layout 1" userDrawn="1">
  <p:cSld name="Main Text Layout 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CA9561A1-7131-BA2D-A68F-DD580B06F6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183726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A9561A1-7131-BA2D-A68F-DD580B06F6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Google Shape;29;p37"/>
          <p:cNvSpPr txBox="1">
            <a:spLocks noGrp="1"/>
          </p:cNvSpPr>
          <p:nvPr>
            <p:ph type="body" idx="1"/>
          </p:nvPr>
        </p:nvSpPr>
        <p:spPr>
          <a:xfrm>
            <a:off x="562708" y="1654855"/>
            <a:ext cx="5519057" cy="4374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291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85000"/>
              <a:buChar char="•"/>
              <a:defRPr b="0" i="0">
                <a:latin typeface="+mn-lt"/>
                <a:ea typeface="+mn-ea"/>
                <a:cs typeface="+mn-cs"/>
              </a:defRPr>
            </a:lvl1pPr>
            <a:lvl2pPr marL="914400" lvl="1" indent="-32918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84"/>
              <a:buChar char="o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7"/>
          <p:cNvSpPr txBox="1">
            <a:spLocks noGrp="1"/>
          </p:cNvSpPr>
          <p:nvPr>
            <p:ph type="ftr" idx="11"/>
          </p:nvPr>
        </p:nvSpPr>
        <p:spPr>
          <a:xfrm>
            <a:off x="1171713" y="6459787"/>
            <a:ext cx="4924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31" name="Google Shape;31;p37"/>
          <p:cNvSpPr txBox="1">
            <a:spLocks noGrp="1"/>
          </p:cNvSpPr>
          <p:nvPr>
            <p:ph type="sldNum" idx="12"/>
          </p:nvPr>
        </p:nvSpPr>
        <p:spPr>
          <a:xfrm>
            <a:off x="11076521" y="6462995"/>
            <a:ext cx="50840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Google Shape;32;p37"/>
          <p:cNvSpPr txBox="1">
            <a:spLocks noGrp="1"/>
          </p:cNvSpPr>
          <p:nvPr>
            <p:ph type="title"/>
          </p:nvPr>
        </p:nvSpPr>
        <p:spPr>
          <a:xfrm>
            <a:off x="562708" y="552473"/>
            <a:ext cx="5533292" cy="63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800">
                <a:latin typeface="+mj-lt"/>
                <a:ea typeface="+mj-ea"/>
                <a:cs typeface="+mj-c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EBA2343-D1B7-E2A5-9620-80C1903A0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82691" y="1"/>
            <a:ext cx="5209309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000492-3C36-E75E-D2CB-9EBF460E2D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1976" y="1186542"/>
            <a:ext cx="5548262" cy="468313"/>
          </a:xfrm>
        </p:spPr>
        <p:txBody>
          <a:bodyPr>
            <a:normAutofit/>
          </a:bodyPr>
          <a:lstStyle>
            <a:lvl1pPr marL="139192" indent="0">
              <a:buNone/>
              <a:defRPr sz="2000" b="0" i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96392" indent="0">
              <a:buNone/>
              <a:defRPr>
                <a:solidFill>
                  <a:schemeClr val="accent1"/>
                </a:solidFill>
              </a:defRPr>
            </a:lvl2pPr>
            <a:lvl3pPr marL="1016000" indent="0">
              <a:buNone/>
              <a:defRPr>
                <a:solidFill>
                  <a:schemeClr val="accent1"/>
                </a:solidFill>
              </a:defRPr>
            </a:lvl3pPr>
            <a:lvl4pPr marL="1485900" indent="0">
              <a:buNone/>
              <a:defRPr>
                <a:solidFill>
                  <a:schemeClr val="accent1"/>
                </a:solidFill>
              </a:defRPr>
            </a:lvl4pPr>
            <a:lvl5pPr marL="19431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251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11BE6830-3307-C80E-BFB8-FBC984CAC13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591789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21" imgH="423" progId="TCLayout.ActiveDocument.1">
                  <p:embed/>
                </p:oleObj>
              </mc:Choice>
              <mc:Fallback>
                <p:oleObj name="think-cell Slide" r:id="rId9" imgW="421" imgH="423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1BE6830-3307-C80E-BFB8-FBC984CAC1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" name="Group 54">
            <a:extLst>
              <a:ext uri="{FF2B5EF4-FFF2-40B4-BE49-F238E27FC236}">
                <a16:creationId xmlns:a16="http://schemas.microsoft.com/office/drawing/2014/main" id="{848FA683-DCB5-49BB-E7A6-E87F3DC7864A}"/>
              </a:ext>
            </a:extLst>
          </p:cNvPr>
          <p:cNvGrpSpPr/>
          <p:nvPr userDrawn="1"/>
        </p:nvGrpSpPr>
        <p:grpSpPr>
          <a:xfrm>
            <a:off x="-1040335" y="845857"/>
            <a:ext cx="758952" cy="5633696"/>
            <a:chOff x="-1040335" y="845857"/>
            <a:chExt cx="758952" cy="5633696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BFD617A-9653-4008-5B34-FD3E80CFD27A}"/>
                </a:ext>
              </a:extLst>
            </p:cNvPr>
            <p:cNvSpPr/>
            <p:nvPr userDrawn="1"/>
          </p:nvSpPr>
          <p:spPr>
            <a:xfrm>
              <a:off x="-1040335" y="845857"/>
              <a:ext cx="758952" cy="539496"/>
            </a:xfrm>
            <a:prstGeom prst="rect">
              <a:avLst/>
            </a:prstGeom>
            <a:solidFill>
              <a:srgbClr val="21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CA" sz="800">
                  <a:solidFill>
                    <a:prstClr val="white"/>
                  </a:solidFill>
                  <a:latin typeface="+mn-lt"/>
                  <a:ea typeface="+mn-ea"/>
                  <a:cs typeface="+mn-cs"/>
                </a:rPr>
                <a:t>33, 31, 32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A4812FE-2834-0203-1BE6-BFED7AD31724}"/>
                </a:ext>
              </a:extLst>
            </p:cNvPr>
            <p:cNvSpPr/>
            <p:nvPr userDrawn="1"/>
          </p:nvSpPr>
          <p:spPr>
            <a:xfrm>
              <a:off x="-1040335" y="1482254"/>
              <a:ext cx="758952" cy="539496"/>
            </a:xfrm>
            <a:prstGeom prst="rect">
              <a:avLst/>
            </a:prstGeom>
            <a:solidFill>
              <a:srgbClr val="37AF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CA" sz="800">
                  <a:solidFill>
                    <a:prstClr val="white"/>
                  </a:solidFill>
                  <a:latin typeface="+mn-lt"/>
                  <a:ea typeface="+mn-ea"/>
                  <a:cs typeface="+mn-cs"/>
                </a:rPr>
                <a:t>55, 179, 229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F4C6D49-6BD7-B420-EC81-6979D5682E97}"/>
                </a:ext>
              </a:extLst>
            </p:cNvPr>
            <p:cNvSpPr/>
            <p:nvPr userDrawn="1"/>
          </p:nvSpPr>
          <p:spPr>
            <a:xfrm>
              <a:off x="-1040335" y="2118651"/>
              <a:ext cx="758952" cy="539496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CA" sz="800">
                  <a:solidFill>
                    <a:prstClr val="white"/>
                  </a:solidFill>
                  <a:latin typeface="+mn-lt"/>
                  <a:ea typeface="+mn-ea"/>
                  <a:cs typeface="+mn-cs"/>
                </a:rPr>
                <a:t>6, 75, 103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6467E6F-F38F-F7E9-F020-C97EAC682BD0}"/>
                </a:ext>
              </a:extLst>
            </p:cNvPr>
            <p:cNvSpPr/>
            <p:nvPr userDrawn="1"/>
          </p:nvSpPr>
          <p:spPr>
            <a:xfrm>
              <a:off x="-1040335" y="5939553"/>
              <a:ext cx="756085" cy="540000"/>
            </a:xfrm>
            <a:prstGeom prst="rect">
              <a:avLst/>
            </a:prstGeom>
            <a:solidFill>
              <a:srgbClr val="136F63"/>
            </a:solidFill>
            <a:ln w="63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800">
                  <a:solidFill>
                    <a:srgbClr val="FFFFFF"/>
                  </a:solidFill>
                  <a:latin typeface="+mn-lt"/>
                  <a:ea typeface="+mn-ea"/>
                  <a:cs typeface="+mn-cs"/>
                </a:rPr>
                <a:t>19, 111,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800">
                  <a:solidFill>
                    <a:srgbClr val="FFFFFF"/>
                  </a:solidFill>
                  <a:latin typeface="+mn-lt"/>
                  <a:ea typeface="+mn-ea"/>
                  <a:cs typeface="+mn-cs"/>
                </a:rPr>
                <a:t>99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71EE84E-53AC-CA0D-72CB-476363122FF2}"/>
                </a:ext>
              </a:extLst>
            </p:cNvPr>
            <p:cNvSpPr/>
            <p:nvPr userDrawn="1"/>
          </p:nvSpPr>
          <p:spPr>
            <a:xfrm>
              <a:off x="-1040335" y="4665751"/>
              <a:ext cx="756085" cy="540000"/>
            </a:xfrm>
            <a:prstGeom prst="rect">
              <a:avLst/>
            </a:prstGeom>
            <a:solidFill>
              <a:srgbClr val="5C2A52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8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92, 42, 82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77ACA54-2848-CB5C-C270-71B5E1170373}"/>
                </a:ext>
              </a:extLst>
            </p:cNvPr>
            <p:cNvSpPr/>
            <p:nvPr userDrawn="1"/>
          </p:nvSpPr>
          <p:spPr>
            <a:xfrm>
              <a:off x="-1040335" y="5302652"/>
              <a:ext cx="756085" cy="540000"/>
            </a:xfrm>
            <a:prstGeom prst="rect">
              <a:avLst/>
            </a:prstGeom>
            <a:solidFill>
              <a:srgbClr val="00000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8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Text Color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8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0, 0, 0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2ABE6CE-7629-3F02-FA92-F875343C6FA6}"/>
                </a:ext>
              </a:extLst>
            </p:cNvPr>
            <p:cNvSpPr/>
            <p:nvPr userDrawn="1"/>
          </p:nvSpPr>
          <p:spPr>
            <a:xfrm>
              <a:off x="-1040335" y="2755048"/>
              <a:ext cx="756085" cy="540000"/>
            </a:xfrm>
            <a:prstGeom prst="rect">
              <a:avLst/>
            </a:prstGeom>
            <a:solidFill>
              <a:srgbClr val="BBE9FB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8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186, 232, 251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C97437E-8B18-71B3-7D0F-1C40EFD01D59}"/>
                </a:ext>
              </a:extLst>
            </p:cNvPr>
            <p:cNvSpPr/>
            <p:nvPr userDrawn="1"/>
          </p:nvSpPr>
          <p:spPr>
            <a:xfrm>
              <a:off x="-1040335" y="3391949"/>
              <a:ext cx="756085" cy="540000"/>
            </a:xfrm>
            <a:prstGeom prst="rect">
              <a:avLst/>
            </a:prstGeom>
            <a:solidFill>
              <a:schemeClr val="accent6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8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191, 144, 0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E426307-7C26-700B-927B-C9D40A7324A2}"/>
                </a:ext>
              </a:extLst>
            </p:cNvPr>
            <p:cNvSpPr/>
            <p:nvPr userDrawn="1"/>
          </p:nvSpPr>
          <p:spPr>
            <a:xfrm>
              <a:off x="-1040335" y="4028850"/>
              <a:ext cx="756085" cy="540000"/>
            </a:xfrm>
            <a:prstGeom prst="rect">
              <a:avLst/>
            </a:prstGeom>
            <a:solidFill>
              <a:srgbClr val="9D1D68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CA" sz="8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157, 29, 104</a:t>
              </a:r>
            </a:p>
          </p:txBody>
        </p:sp>
      </p:grpSp>
      <p:sp>
        <p:nvSpPr>
          <p:cNvPr id="2" name="Google Shape;10;p34">
            <a:extLst>
              <a:ext uri="{FF2B5EF4-FFF2-40B4-BE49-F238E27FC236}">
                <a16:creationId xmlns:a16="http://schemas.microsoft.com/office/drawing/2014/main" id="{803F4834-4273-8426-785D-AFB35A6344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0" y="911225"/>
            <a:ext cx="1097532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1800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8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800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8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15;p34">
            <a:extLst>
              <a:ext uri="{FF2B5EF4-FFF2-40B4-BE49-F238E27FC236}">
                <a16:creationId xmlns:a16="http://schemas.microsoft.com/office/drawing/2014/main" id="{F388388D-C842-8325-F2CB-2FFBCD1FF3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159028"/>
            <a:ext cx="10975327" cy="681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47728B-B810-7DD1-82B0-AC7193BEE2CD}"/>
              </a:ext>
            </a:extLst>
          </p:cNvPr>
          <p:cNvSpPr/>
          <p:nvPr userDrawn="1"/>
        </p:nvSpPr>
        <p:spPr>
          <a:xfrm>
            <a:off x="332184" y="301228"/>
            <a:ext cx="141524" cy="145256"/>
          </a:xfrm>
          <a:prstGeom prst="rect">
            <a:avLst/>
          </a:prstGeom>
          <a:solidFill>
            <a:srgbClr val="3EAE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DDFE07-B4DC-24C6-14E2-9E375F1D87F4}"/>
              </a:ext>
            </a:extLst>
          </p:cNvPr>
          <p:cNvSpPr/>
          <p:nvPr userDrawn="1"/>
        </p:nvSpPr>
        <p:spPr>
          <a:xfrm>
            <a:off x="117123" y="267148"/>
            <a:ext cx="141524" cy="179336"/>
          </a:xfrm>
          <a:prstGeom prst="rect">
            <a:avLst/>
          </a:prstGeom>
          <a:solidFill>
            <a:srgbClr val="3EAE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8DC32D-55B5-A283-6F8F-63DCEA679A6B}"/>
              </a:ext>
            </a:extLst>
          </p:cNvPr>
          <p:cNvSpPr/>
          <p:nvPr userDrawn="1"/>
        </p:nvSpPr>
        <p:spPr>
          <a:xfrm>
            <a:off x="332184" y="530276"/>
            <a:ext cx="141524" cy="17933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AE90BD-DC0C-D289-DDBC-E8445BDCD20A}"/>
              </a:ext>
            </a:extLst>
          </p:cNvPr>
          <p:cNvSpPr/>
          <p:nvPr userDrawn="1"/>
        </p:nvSpPr>
        <p:spPr>
          <a:xfrm>
            <a:off x="117123" y="530276"/>
            <a:ext cx="141524" cy="14525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077F1B-8D53-C1F7-A6A5-8D4F6EF4A7C4}"/>
              </a:ext>
            </a:extLst>
          </p:cNvPr>
          <p:cNvCxnSpPr/>
          <p:nvPr userDrawn="1"/>
        </p:nvCxnSpPr>
        <p:spPr>
          <a:xfrm>
            <a:off x="572543" y="159028"/>
            <a:ext cx="0" cy="681036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2ACD12-9181-237B-0D3B-E4C3A0697E33}"/>
              </a:ext>
            </a:extLst>
          </p:cNvPr>
          <p:cNvCxnSpPr/>
          <p:nvPr userDrawn="1"/>
        </p:nvCxnSpPr>
        <p:spPr>
          <a:xfrm>
            <a:off x="0" y="6282856"/>
            <a:ext cx="12192000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ue and black text&#10;&#10;Description automatically generated">
            <a:extLst>
              <a:ext uri="{FF2B5EF4-FFF2-40B4-BE49-F238E27FC236}">
                <a16:creationId xmlns:a16="http://schemas.microsoft.com/office/drawing/2014/main" id="{451B61D3-4897-F8FA-6BB3-E7C00177CE0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9" y="6257193"/>
            <a:ext cx="1117601" cy="664178"/>
          </a:xfrm>
          <a:prstGeom prst="rect">
            <a:avLst/>
          </a:prstGeom>
        </p:spPr>
      </p:pic>
      <p:sp>
        <p:nvSpPr>
          <p:cNvPr id="3" name="Google Shape;13;p34">
            <a:extLst>
              <a:ext uri="{FF2B5EF4-FFF2-40B4-BE49-F238E27FC236}">
                <a16:creationId xmlns:a16="http://schemas.microsoft.com/office/drawing/2014/main" id="{32ED1C6B-A70E-0BD9-4E4D-5E5C4DF314E8}"/>
              </a:ext>
            </a:extLst>
          </p:cNvPr>
          <p:cNvSpPr txBox="1">
            <a:spLocks/>
          </p:cNvSpPr>
          <p:nvPr userDrawn="1"/>
        </p:nvSpPr>
        <p:spPr>
          <a:xfrm>
            <a:off x="11615928" y="6282856"/>
            <a:ext cx="576072" cy="57514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t>‹#›</a:t>
            </a:fld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D3D2AE9A-98B8-780E-112A-482774A35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84" r:id="rId3"/>
    <p:sldLayoutId id="2147483685" r:id="rId4"/>
    <p:sldLayoutId id="2147483686" r:id="rId5"/>
    <p:sldLayoutId id="214748368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+mj-lt"/>
          <a:ea typeface="+mj-ea"/>
          <a:cs typeface="+mj-cs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57200" marR="0" lvl="0" indent="-318008" algn="l" rtl="0">
        <a:lnSpc>
          <a:spcPct val="100000"/>
        </a:lnSpc>
        <a:spcBef>
          <a:spcPts val="0"/>
        </a:spcBef>
        <a:spcAft>
          <a:spcPts val="0"/>
        </a:spcAft>
        <a:buClr>
          <a:srgbClr val="3EAEE2"/>
        </a:buClr>
        <a:buSzPct val="100000"/>
        <a:buFont typeface="Wingdings" panose="05000000000000000000" pitchFamily="2" charset="2"/>
        <a:buChar char="§"/>
        <a:defRPr sz="1400" b="0" i="0" u="none" strike="noStrike" cap="none">
          <a:solidFill>
            <a:srgbClr val="000000"/>
          </a:solidFill>
          <a:latin typeface="+mn-lt"/>
          <a:ea typeface="+mn-ea"/>
          <a:cs typeface="+mn-cs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1.jpe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2.png"/><Relationship Id="rId18" Type="http://schemas.openxmlformats.org/officeDocument/2006/relationships/image" Target="../media/image27.sv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12" Type="http://schemas.openxmlformats.org/officeDocument/2006/relationships/image" Target="../media/image21.svg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5.svg"/><Relationship Id="rId1" Type="http://schemas.openxmlformats.org/officeDocument/2006/relationships/tags" Target="../tags/tag17.xml"/><Relationship Id="rId6" Type="http://schemas.openxmlformats.org/officeDocument/2006/relationships/image" Target="../media/image10.emf"/><Relationship Id="rId11" Type="http://schemas.openxmlformats.org/officeDocument/2006/relationships/image" Target="../media/image20.png"/><Relationship Id="rId5" Type="http://schemas.openxmlformats.org/officeDocument/2006/relationships/oleObject" Target="../embeddings/oleObject9.bin"/><Relationship Id="rId15" Type="http://schemas.openxmlformats.org/officeDocument/2006/relationships/image" Target="../media/image24.png"/><Relationship Id="rId10" Type="http://schemas.openxmlformats.org/officeDocument/2006/relationships/image" Target="../media/image19.svg"/><Relationship Id="rId4" Type="http://schemas.openxmlformats.org/officeDocument/2006/relationships/image" Target="../media/image17.jpe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2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6" Type="http://schemas.openxmlformats.org/officeDocument/2006/relationships/image" Target="../media/image7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1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Relationship Id="rId9" Type="http://schemas.openxmlformats.org/officeDocument/2006/relationships/hyperlink" Target="chrome-extension://efaidnbmnnnibpcajpcglclefindmkaj/https:/www.agora-energiewende.org/fileadmin/Projekte/2023/2023-32_EU_System_stability/P14738_Agora_Stabilit%C3%A4t_V7_Report_Poeller_Final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0DF6648A-24C0-D048-4E11-37455EBEFE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255572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DF6648A-24C0-D048-4E11-37455EBEFE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Google Shape;192;p6">
            <a:extLst>
              <a:ext uri="{FF2B5EF4-FFF2-40B4-BE49-F238E27FC236}">
                <a16:creationId xmlns:a16="http://schemas.microsoft.com/office/drawing/2014/main" id="{412A0817-F5F9-98CC-C78E-D149F572DCA2}"/>
              </a:ext>
            </a:extLst>
          </p:cNvPr>
          <p:cNvSpPr/>
          <p:nvPr/>
        </p:nvSpPr>
        <p:spPr>
          <a:xfrm>
            <a:off x="6136690" y="0"/>
            <a:ext cx="1062300" cy="1097400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Google Shape;193;p6">
            <a:extLst>
              <a:ext uri="{FF2B5EF4-FFF2-40B4-BE49-F238E27FC236}">
                <a16:creationId xmlns:a16="http://schemas.microsoft.com/office/drawing/2014/main" id="{22CB244D-7F24-FAF3-6DC1-E4069ABDDD6B}"/>
              </a:ext>
            </a:extLst>
          </p:cNvPr>
          <p:cNvSpPr/>
          <p:nvPr/>
        </p:nvSpPr>
        <p:spPr>
          <a:xfrm>
            <a:off x="1274568" y="1097280"/>
            <a:ext cx="4873214" cy="5760720"/>
          </a:xfrm>
          <a:prstGeom prst="rect">
            <a:avLst/>
          </a:prstGeom>
          <a:solidFill>
            <a:srgbClr val="3AAF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DBA169C-9830-6EED-7C68-899A5BF72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9232" y="3738093"/>
            <a:ext cx="5466404" cy="1131038"/>
          </a:xfrm>
          <a:noFill/>
        </p:spPr>
        <p:txBody>
          <a:bodyPr vert="horz" wrap="square">
            <a:spAutoFit/>
          </a:bodyPr>
          <a:lstStyle/>
          <a:p>
            <a:pPr algn="l"/>
            <a:r>
              <a:rPr lang="en-US" sz="2500" dirty="0">
                <a:solidFill>
                  <a:schemeClr val="tx1"/>
                </a:solidFill>
                <a:latin typeface="+mn-lt"/>
              </a:rPr>
              <a:t>ADVANCED GRID SERVICES – CONSIDERATIONS FOR NPRR 1278 AND NOGRR 272</a:t>
            </a:r>
            <a:endParaRPr lang="en-US" sz="25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B5280E-AD7F-24B8-FBC8-413B602AF33B}"/>
              </a:ext>
            </a:extLst>
          </p:cNvPr>
          <p:cNvSpPr txBox="1">
            <a:spLocks/>
          </p:cNvSpPr>
          <p:nvPr/>
        </p:nvSpPr>
        <p:spPr>
          <a:xfrm>
            <a:off x="6379233" y="5584241"/>
            <a:ext cx="50164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54864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8"/>
              <a:buFont typeface="Arial"/>
              <a:buNone/>
              <a:defRPr sz="2400" b="0" i="0" u="none" strike="noStrike" cap="none">
                <a:solidFill>
                  <a:schemeClr val="bg1"/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8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JUNE </a:t>
            </a:r>
            <a:r>
              <a:rPr lang="en-US" sz="23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6169EA-F5E1-9E85-4EF8-D07BED7F92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9233" y="1465601"/>
            <a:ext cx="2367867" cy="1266533"/>
          </a:xfrm>
          <a:prstGeom prst="rect">
            <a:avLst/>
          </a:prstGeom>
        </p:spPr>
      </p:pic>
      <p:pic>
        <p:nvPicPr>
          <p:cNvPr id="6" name="Picture 5" descr="A group of white trailers&#10;&#10;Description automatically generated">
            <a:extLst>
              <a:ext uri="{FF2B5EF4-FFF2-40B4-BE49-F238E27FC236}">
                <a16:creationId xmlns:a16="http://schemas.microsoft.com/office/drawing/2014/main" id="{A99AD877-3BC6-728A-9669-F0A706DA0E4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328" y="301722"/>
            <a:ext cx="4731602" cy="614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51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A8B48-64BA-1305-A894-B591B7201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137410"/>
            <a:ext cx="11109959" cy="487181"/>
          </a:xfrm>
        </p:spPr>
        <p:txBody>
          <a:bodyPr>
            <a:normAutofit fontScale="90000"/>
          </a:bodyPr>
          <a:lstStyle/>
          <a:p>
            <a:r>
              <a:rPr lang="en-US" dirty="0"/>
              <a:t>REVISED NOGGR </a:t>
            </a:r>
            <a:r>
              <a:rPr lang="en-US" sz="3400" dirty="0"/>
              <a:t>272</a:t>
            </a:r>
            <a:r>
              <a:rPr lang="en-US" dirty="0"/>
              <a:t> + NPRR </a:t>
            </a:r>
            <a:r>
              <a:rPr lang="en-US" sz="3600" dirty="0"/>
              <a:t>1278</a:t>
            </a:r>
            <a:r>
              <a:rPr lang="en-US" dirty="0"/>
              <a:t> = RELIABLE SOLUTION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DCCEDD5-76B5-66A4-1B8D-037F9F47CB5D}"/>
              </a:ext>
            </a:extLst>
          </p:cNvPr>
          <p:cNvGraphicFramePr>
            <a:graphicFrameLocks noGrp="1"/>
          </p:cNvGraphicFramePr>
          <p:nvPr>
            <p:ph sz="quarter" idx="31"/>
            <p:extLst>
              <p:ext uri="{D42A27DB-BD31-4B8C-83A1-F6EECF244321}">
                <p14:modId xmlns:p14="http://schemas.microsoft.com/office/powerpoint/2010/main" val="2992834770"/>
              </p:ext>
            </p:extLst>
          </p:nvPr>
        </p:nvGraphicFramePr>
        <p:xfrm>
          <a:off x="274319" y="1202267"/>
          <a:ext cx="11430000" cy="5064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CF5031FD-BBD5-7242-C18F-489FF6931FF3}"/>
              </a:ext>
            </a:extLst>
          </p:cNvPr>
          <p:cNvSpPr txBox="1">
            <a:spLocks/>
          </p:cNvSpPr>
          <p:nvPr/>
        </p:nvSpPr>
        <p:spPr>
          <a:xfrm>
            <a:off x="701040" y="591173"/>
            <a:ext cx="11109959" cy="4871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700" rIns="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dk1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accent1"/>
                </a:solidFill>
                <a:latin typeface="+mn-lt"/>
              </a:rPr>
              <a:t>This process would follow the </a:t>
            </a:r>
            <a:r>
              <a:rPr lang="en-US" sz="1600">
                <a:solidFill>
                  <a:schemeClr val="accent1"/>
                </a:solidFill>
                <a:latin typeface="+mn-lt"/>
              </a:rPr>
              <a:t>well-established Black </a:t>
            </a:r>
            <a:r>
              <a:rPr lang="en-US" sz="1600" dirty="0">
                <a:solidFill>
                  <a:schemeClr val="accent1"/>
                </a:solidFill>
                <a:latin typeface="+mn-lt"/>
              </a:rPr>
              <a:t>Start market initiative. </a:t>
            </a:r>
          </a:p>
        </p:txBody>
      </p:sp>
    </p:spTree>
    <p:extLst>
      <p:ext uri="{BB962C8B-B14F-4D97-AF65-F5344CB8AC3E}">
        <p14:creationId xmlns:p14="http://schemas.microsoft.com/office/powerpoint/2010/main" val="2816364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1A2364BE-3CDA-D866-1D80-F32488A376E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61880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A2364BE-3CDA-D866-1D80-F32488A376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n aerial view of a factory&#10;&#10;Description automatically generated">
            <a:extLst>
              <a:ext uri="{FF2B5EF4-FFF2-40B4-BE49-F238E27FC236}">
                <a16:creationId xmlns:a16="http://schemas.microsoft.com/office/drawing/2014/main" id="{9BED69EF-6958-C167-B5A4-18FD29F1B93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3089" y="0"/>
            <a:ext cx="7658911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31D1EDC-E8D3-2067-B003-1C47C589E50A}"/>
              </a:ext>
            </a:extLst>
          </p:cNvPr>
          <p:cNvSpPr/>
          <p:nvPr/>
        </p:nvSpPr>
        <p:spPr>
          <a:xfrm flipH="1">
            <a:off x="2330406" y="1"/>
            <a:ext cx="4405366" cy="3426442"/>
          </a:xfrm>
          <a:prstGeom prst="rect">
            <a:avLst/>
          </a:prstGeom>
          <a:solidFill>
            <a:srgbClr val="3AAF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C94D7A5F-DF62-FE3C-F248-88B2CA291BC5}"/>
              </a:ext>
            </a:extLst>
          </p:cNvPr>
          <p:cNvSpPr txBox="1">
            <a:spLocks/>
          </p:cNvSpPr>
          <p:nvPr/>
        </p:nvSpPr>
        <p:spPr>
          <a:xfrm>
            <a:off x="135924" y="4869765"/>
            <a:ext cx="4038819" cy="99669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00" rIns="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800" b="1" i="0" u="none" strike="noStrike" cap="none">
                <a:solidFill>
                  <a:schemeClr val="dk1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4600">
                <a:solidFill>
                  <a:schemeClr val="bg1"/>
                </a:solidFill>
              </a:rPr>
              <a:t>CONTACT US</a:t>
            </a:r>
          </a:p>
        </p:txBody>
      </p:sp>
      <p:sp>
        <p:nvSpPr>
          <p:cNvPr id="17" name="Google Shape;280;p16">
            <a:extLst>
              <a:ext uri="{FF2B5EF4-FFF2-40B4-BE49-F238E27FC236}">
                <a16:creationId xmlns:a16="http://schemas.microsoft.com/office/drawing/2014/main" id="{544584F4-817E-D3AA-5329-13F178464A28}"/>
              </a:ext>
            </a:extLst>
          </p:cNvPr>
          <p:cNvSpPr txBox="1"/>
          <p:nvPr/>
        </p:nvSpPr>
        <p:spPr>
          <a:xfrm>
            <a:off x="3578227" y="423647"/>
            <a:ext cx="2595771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1780 Hughes Landing Boulevard, Suite 675</a:t>
            </a:r>
            <a:endParaRPr>
              <a:latin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The Woodlands, TX 77380</a:t>
            </a:r>
            <a:endParaRPr>
              <a:latin typeface="+mn-lt"/>
            </a:endParaRPr>
          </a:p>
        </p:txBody>
      </p:sp>
      <p:sp>
        <p:nvSpPr>
          <p:cNvPr id="19" name="Google Shape;280;p16">
            <a:extLst>
              <a:ext uri="{FF2B5EF4-FFF2-40B4-BE49-F238E27FC236}">
                <a16:creationId xmlns:a16="http://schemas.microsoft.com/office/drawing/2014/main" id="{D528D0AA-1460-84A4-F0A9-F8F336EC2CC2}"/>
              </a:ext>
            </a:extLst>
          </p:cNvPr>
          <p:cNvSpPr txBox="1"/>
          <p:nvPr/>
        </p:nvSpPr>
        <p:spPr>
          <a:xfrm>
            <a:off x="3578227" y="1725932"/>
            <a:ext cx="2595771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910.465.1370</a:t>
            </a:r>
          </a:p>
        </p:txBody>
      </p:sp>
      <p:sp>
        <p:nvSpPr>
          <p:cNvPr id="20" name="Google Shape;280;p16">
            <a:extLst>
              <a:ext uri="{FF2B5EF4-FFF2-40B4-BE49-F238E27FC236}">
                <a16:creationId xmlns:a16="http://schemas.microsoft.com/office/drawing/2014/main" id="{FA8AFA26-A164-AD12-DCB5-DFF3E8CD6CB1}"/>
              </a:ext>
            </a:extLst>
          </p:cNvPr>
          <p:cNvSpPr txBox="1"/>
          <p:nvPr/>
        </p:nvSpPr>
        <p:spPr>
          <a:xfrm>
            <a:off x="3578227" y="2555443"/>
            <a:ext cx="2722561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dirty="0" err="1">
                <a:latin typeface="+mn-lt"/>
                <a:ea typeface="Calibri"/>
                <a:cs typeface="Calibri"/>
                <a:sym typeface="Calibri"/>
              </a:rPr>
              <a:t>mmeadors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@</a:t>
            </a:r>
            <a:r>
              <a:rPr lang="en-US" sz="1600" dirty="0" err="1">
                <a:latin typeface="+mn-lt"/>
                <a:ea typeface="Calibri"/>
                <a:cs typeface="Calibri"/>
                <a:sym typeface="Calibri"/>
              </a:rPr>
              <a:t>pluspower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.com</a:t>
            </a:r>
            <a:endParaRPr lang="en-US" sz="1600" b="0" i="0" u="none" strike="noStrike" cap="none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78A27FE-D7AC-2F5B-6FAA-B5F73A191CE8}"/>
              </a:ext>
            </a:extLst>
          </p:cNvPr>
          <p:cNvGrpSpPr/>
          <p:nvPr/>
        </p:nvGrpSpPr>
        <p:grpSpPr>
          <a:xfrm>
            <a:off x="2992806" y="544405"/>
            <a:ext cx="253314" cy="354698"/>
            <a:chOff x="14229874" y="1754947"/>
            <a:chExt cx="611647" cy="856449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4AC0662-0E25-48CA-1030-16C2336D9859}"/>
                </a:ext>
              </a:extLst>
            </p:cNvPr>
            <p:cNvSpPr/>
            <p:nvPr/>
          </p:nvSpPr>
          <p:spPr>
            <a:xfrm>
              <a:off x="14229874" y="1754947"/>
              <a:ext cx="611647" cy="856449"/>
            </a:xfrm>
            <a:custGeom>
              <a:avLst/>
              <a:gdLst>
                <a:gd name="connsiteX0" fmla="*/ 0 w 611647"/>
                <a:gd name="connsiteY0" fmla="*/ 305819 h 856449"/>
                <a:gd name="connsiteX1" fmla="*/ 35890 w 611647"/>
                <a:gd name="connsiteY1" fmla="*/ 449599 h 856449"/>
                <a:gd name="connsiteX2" fmla="*/ 37433 w 611647"/>
                <a:gd name="connsiteY2" fmla="*/ 453495 h 856449"/>
                <a:gd name="connsiteX3" fmla="*/ 252212 w 611647"/>
                <a:gd name="connsiteY3" fmla="*/ 825494 h 856449"/>
                <a:gd name="connsiteX4" fmla="*/ 305838 w 611647"/>
                <a:gd name="connsiteY4" fmla="*/ 856450 h 856449"/>
                <a:gd name="connsiteX5" fmla="*/ 359445 w 611647"/>
                <a:gd name="connsiteY5" fmla="*/ 825494 h 856449"/>
                <a:gd name="connsiteX6" fmla="*/ 574224 w 611647"/>
                <a:gd name="connsiteY6" fmla="*/ 453495 h 856449"/>
                <a:gd name="connsiteX7" fmla="*/ 575662 w 611647"/>
                <a:gd name="connsiteY7" fmla="*/ 449799 h 856449"/>
                <a:gd name="connsiteX8" fmla="*/ 611648 w 611647"/>
                <a:gd name="connsiteY8" fmla="*/ 305819 h 856449"/>
                <a:gd name="connsiteX9" fmla="*/ 305829 w 611647"/>
                <a:gd name="connsiteY9" fmla="*/ 0 h 856449"/>
                <a:gd name="connsiteX10" fmla="*/ 0 w 611647"/>
                <a:gd name="connsiteY10" fmla="*/ 305819 h 856449"/>
                <a:gd name="connsiteX11" fmla="*/ 583073 w 611647"/>
                <a:gd name="connsiteY11" fmla="*/ 305819 h 856449"/>
                <a:gd name="connsiteX12" fmla="*/ 548764 w 611647"/>
                <a:gd name="connsiteY12" fmla="*/ 439455 h 856449"/>
                <a:gd name="connsiteX13" fmla="*/ 547535 w 611647"/>
                <a:gd name="connsiteY13" fmla="*/ 442551 h 856449"/>
                <a:gd name="connsiteX14" fmla="*/ 334689 w 611647"/>
                <a:gd name="connsiteY14" fmla="*/ 811206 h 856449"/>
                <a:gd name="connsiteX15" fmla="*/ 305829 w 611647"/>
                <a:gd name="connsiteY15" fmla="*/ 827875 h 856449"/>
                <a:gd name="connsiteX16" fmla="*/ 276949 w 611647"/>
                <a:gd name="connsiteY16" fmla="*/ 811206 h 856449"/>
                <a:gd name="connsiteX17" fmla="*/ 64189 w 611647"/>
                <a:gd name="connsiteY17" fmla="*/ 442703 h 856449"/>
                <a:gd name="connsiteX18" fmla="*/ 62884 w 611647"/>
                <a:gd name="connsiteY18" fmla="*/ 439455 h 856449"/>
                <a:gd name="connsiteX19" fmla="*/ 28565 w 611647"/>
                <a:gd name="connsiteY19" fmla="*/ 305819 h 856449"/>
                <a:gd name="connsiteX20" fmla="*/ 305810 w 611647"/>
                <a:gd name="connsiteY20" fmla="*/ 28575 h 856449"/>
                <a:gd name="connsiteX21" fmla="*/ 583054 w 611647"/>
                <a:gd name="connsiteY21" fmla="*/ 305819 h 85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11647" h="856449">
                  <a:moveTo>
                    <a:pt x="0" y="305819"/>
                  </a:moveTo>
                  <a:cubicBezTo>
                    <a:pt x="0" y="355959"/>
                    <a:pt x="12402" y="405575"/>
                    <a:pt x="35890" y="449599"/>
                  </a:cubicBezTo>
                  <a:cubicBezTo>
                    <a:pt x="36205" y="450952"/>
                    <a:pt x="36719" y="452257"/>
                    <a:pt x="37433" y="453495"/>
                  </a:cubicBezTo>
                  <a:lnTo>
                    <a:pt x="252212" y="825494"/>
                  </a:lnTo>
                  <a:cubicBezTo>
                    <a:pt x="263404" y="844887"/>
                    <a:pt x="283454" y="856450"/>
                    <a:pt x="305838" y="856450"/>
                  </a:cubicBezTo>
                  <a:cubicBezTo>
                    <a:pt x="328222" y="856450"/>
                    <a:pt x="348263" y="844877"/>
                    <a:pt x="359445" y="825494"/>
                  </a:cubicBezTo>
                  <a:lnTo>
                    <a:pt x="574224" y="453495"/>
                  </a:lnTo>
                  <a:cubicBezTo>
                    <a:pt x="574900" y="452323"/>
                    <a:pt x="575377" y="451085"/>
                    <a:pt x="575662" y="449799"/>
                  </a:cubicBezTo>
                  <a:cubicBezTo>
                    <a:pt x="599218" y="405717"/>
                    <a:pt x="611648" y="356025"/>
                    <a:pt x="611648" y="305819"/>
                  </a:cubicBezTo>
                  <a:cubicBezTo>
                    <a:pt x="611648" y="137189"/>
                    <a:pt x="474459" y="0"/>
                    <a:pt x="305829" y="0"/>
                  </a:cubicBezTo>
                  <a:cubicBezTo>
                    <a:pt x="137198" y="0"/>
                    <a:pt x="0" y="137189"/>
                    <a:pt x="0" y="305819"/>
                  </a:cubicBezTo>
                  <a:close/>
                  <a:moveTo>
                    <a:pt x="583073" y="305819"/>
                  </a:moveTo>
                  <a:cubicBezTo>
                    <a:pt x="583073" y="352530"/>
                    <a:pt x="571214" y="398736"/>
                    <a:pt x="548764" y="439455"/>
                  </a:cubicBezTo>
                  <a:cubicBezTo>
                    <a:pt x="548211" y="440446"/>
                    <a:pt x="547802" y="441484"/>
                    <a:pt x="547535" y="442551"/>
                  </a:cubicBezTo>
                  <a:lnTo>
                    <a:pt x="334689" y="811206"/>
                  </a:lnTo>
                  <a:cubicBezTo>
                    <a:pt x="328660" y="821646"/>
                    <a:pt x="317868" y="827875"/>
                    <a:pt x="305829" y="827875"/>
                  </a:cubicBezTo>
                  <a:cubicBezTo>
                    <a:pt x="293770" y="827875"/>
                    <a:pt x="282978" y="821646"/>
                    <a:pt x="276949" y="811206"/>
                  </a:cubicBezTo>
                  <a:lnTo>
                    <a:pt x="64189" y="442703"/>
                  </a:lnTo>
                  <a:cubicBezTo>
                    <a:pt x="63894" y="441589"/>
                    <a:pt x="63465" y="440493"/>
                    <a:pt x="62884" y="439455"/>
                  </a:cubicBezTo>
                  <a:cubicBezTo>
                    <a:pt x="40443" y="398745"/>
                    <a:pt x="28565" y="352539"/>
                    <a:pt x="28565" y="305819"/>
                  </a:cubicBezTo>
                  <a:cubicBezTo>
                    <a:pt x="28565" y="152943"/>
                    <a:pt x="152943" y="28575"/>
                    <a:pt x="305810" y="28575"/>
                  </a:cubicBezTo>
                  <a:cubicBezTo>
                    <a:pt x="458676" y="28575"/>
                    <a:pt x="583054" y="152952"/>
                    <a:pt x="583054" y="30581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FA73119-C8F7-A312-7436-B79C44A16C68}"/>
                </a:ext>
              </a:extLst>
            </p:cNvPr>
            <p:cNvSpPr/>
            <p:nvPr/>
          </p:nvSpPr>
          <p:spPr>
            <a:xfrm>
              <a:off x="14375645" y="1900708"/>
              <a:ext cx="320116" cy="320116"/>
            </a:xfrm>
            <a:custGeom>
              <a:avLst/>
              <a:gdLst>
                <a:gd name="connsiteX0" fmla="*/ 0 w 320116"/>
                <a:gd name="connsiteY0" fmla="*/ 160058 h 320116"/>
                <a:gd name="connsiteX1" fmla="*/ 160058 w 320116"/>
                <a:gd name="connsiteY1" fmla="*/ 320116 h 320116"/>
                <a:gd name="connsiteX2" fmla="*/ 320116 w 320116"/>
                <a:gd name="connsiteY2" fmla="*/ 160058 h 320116"/>
                <a:gd name="connsiteX3" fmla="*/ 160058 w 320116"/>
                <a:gd name="connsiteY3" fmla="*/ 0 h 320116"/>
                <a:gd name="connsiteX4" fmla="*/ 0 w 320116"/>
                <a:gd name="connsiteY4" fmla="*/ 160058 h 320116"/>
                <a:gd name="connsiteX5" fmla="*/ 291532 w 320116"/>
                <a:gd name="connsiteY5" fmla="*/ 160058 h 320116"/>
                <a:gd name="connsiteX6" fmla="*/ 160049 w 320116"/>
                <a:gd name="connsiteY6" fmla="*/ 291541 h 320116"/>
                <a:gd name="connsiteX7" fmla="*/ 28565 w 320116"/>
                <a:gd name="connsiteY7" fmla="*/ 160058 h 320116"/>
                <a:gd name="connsiteX8" fmla="*/ 160049 w 320116"/>
                <a:gd name="connsiteY8" fmla="*/ 28575 h 320116"/>
                <a:gd name="connsiteX9" fmla="*/ 291532 w 320116"/>
                <a:gd name="connsiteY9" fmla="*/ 160058 h 32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0116" h="320116">
                  <a:moveTo>
                    <a:pt x="0" y="160058"/>
                  </a:moveTo>
                  <a:cubicBezTo>
                    <a:pt x="0" y="248317"/>
                    <a:pt x="71799" y="320116"/>
                    <a:pt x="160058" y="320116"/>
                  </a:cubicBezTo>
                  <a:cubicBezTo>
                    <a:pt x="248317" y="320116"/>
                    <a:pt x="320116" y="248317"/>
                    <a:pt x="320116" y="160058"/>
                  </a:cubicBezTo>
                  <a:cubicBezTo>
                    <a:pt x="320116" y="71799"/>
                    <a:pt x="248317" y="0"/>
                    <a:pt x="160058" y="0"/>
                  </a:cubicBezTo>
                  <a:cubicBezTo>
                    <a:pt x="71799" y="0"/>
                    <a:pt x="0" y="71809"/>
                    <a:pt x="0" y="160058"/>
                  </a:cubicBezTo>
                  <a:close/>
                  <a:moveTo>
                    <a:pt x="291532" y="160058"/>
                  </a:moveTo>
                  <a:cubicBezTo>
                    <a:pt x="291532" y="232553"/>
                    <a:pt x="232553" y="291541"/>
                    <a:pt x="160049" y="291541"/>
                  </a:cubicBezTo>
                  <a:cubicBezTo>
                    <a:pt x="87544" y="291541"/>
                    <a:pt x="28565" y="232562"/>
                    <a:pt x="28565" y="160058"/>
                  </a:cubicBezTo>
                  <a:cubicBezTo>
                    <a:pt x="28565" y="87554"/>
                    <a:pt x="87544" y="28575"/>
                    <a:pt x="160049" y="28575"/>
                  </a:cubicBezTo>
                  <a:cubicBezTo>
                    <a:pt x="232553" y="28575"/>
                    <a:pt x="291532" y="87554"/>
                    <a:pt x="291532" y="16005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AC74884-8E4B-97F7-7B6E-232DC8C5DD50}"/>
              </a:ext>
            </a:extLst>
          </p:cNvPr>
          <p:cNvSpPr/>
          <p:nvPr/>
        </p:nvSpPr>
        <p:spPr>
          <a:xfrm>
            <a:off x="2977566" y="1788070"/>
            <a:ext cx="283794" cy="283788"/>
          </a:xfrm>
          <a:custGeom>
            <a:avLst/>
            <a:gdLst>
              <a:gd name="connsiteX0" fmla="*/ 637830 w 740412"/>
              <a:gd name="connsiteY0" fmla="*/ 104069 h 740395"/>
              <a:gd name="connsiteX1" fmla="*/ 620901 w 740412"/>
              <a:gd name="connsiteY1" fmla="*/ 88144 h 740395"/>
              <a:gd name="connsiteX2" fmla="*/ 619934 w 740412"/>
              <a:gd name="connsiteY2" fmla="*/ 87288 h 740395"/>
              <a:gd name="connsiteX3" fmla="*/ 601963 w 740412"/>
              <a:gd name="connsiteY3" fmla="*/ 72554 h 740395"/>
              <a:gd name="connsiteX4" fmla="*/ 600921 w 740412"/>
              <a:gd name="connsiteY4" fmla="*/ 71773 h 740395"/>
              <a:gd name="connsiteX5" fmla="*/ 581945 w 740412"/>
              <a:gd name="connsiteY5" fmla="*/ 58341 h 740395"/>
              <a:gd name="connsiteX6" fmla="*/ 580866 w 740412"/>
              <a:gd name="connsiteY6" fmla="*/ 57634 h 740395"/>
              <a:gd name="connsiteX7" fmla="*/ 561035 w 740412"/>
              <a:gd name="connsiteY7" fmla="*/ 45542 h 740395"/>
              <a:gd name="connsiteX8" fmla="*/ 559882 w 740412"/>
              <a:gd name="connsiteY8" fmla="*/ 44909 h 740395"/>
              <a:gd name="connsiteX9" fmla="*/ 539269 w 740412"/>
              <a:gd name="connsiteY9" fmla="*/ 34231 h 740395"/>
              <a:gd name="connsiteX10" fmla="*/ 538078 w 740412"/>
              <a:gd name="connsiteY10" fmla="*/ 33672 h 740395"/>
              <a:gd name="connsiteX11" fmla="*/ 516758 w 740412"/>
              <a:gd name="connsiteY11" fmla="*/ 24445 h 740395"/>
              <a:gd name="connsiteX12" fmla="*/ 515568 w 740412"/>
              <a:gd name="connsiteY12" fmla="*/ 23999 h 740395"/>
              <a:gd name="connsiteX13" fmla="*/ 493653 w 740412"/>
              <a:gd name="connsiteY13" fmla="*/ 16260 h 740395"/>
              <a:gd name="connsiteX14" fmla="*/ 492388 w 740412"/>
              <a:gd name="connsiteY14" fmla="*/ 15888 h 740395"/>
              <a:gd name="connsiteX15" fmla="*/ 469989 w 740412"/>
              <a:gd name="connsiteY15" fmla="*/ 9711 h 740395"/>
              <a:gd name="connsiteX16" fmla="*/ 468761 w 740412"/>
              <a:gd name="connsiteY16" fmla="*/ 9413 h 740395"/>
              <a:gd name="connsiteX17" fmla="*/ 445990 w 740412"/>
              <a:gd name="connsiteY17" fmla="*/ 4800 h 740395"/>
              <a:gd name="connsiteX18" fmla="*/ 444688 w 740412"/>
              <a:gd name="connsiteY18" fmla="*/ 4577 h 740395"/>
              <a:gd name="connsiteX19" fmla="*/ 421657 w 740412"/>
              <a:gd name="connsiteY19" fmla="*/ 1563 h 740395"/>
              <a:gd name="connsiteX20" fmla="*/ 420354 w 740412"/>
              <a:gd name="connsiteY20" fmla="*/ 1451 h 740395"/>
              <a:gd name="connsiteX21" fmla="*/ 397174 w 740412"/>
              <a:gd name="connsiteY21" fmla="*/ 37 h 740395"/>
              <a:gd name="connsiteX22" fmla="*/ 395872 w 740412"/>
              <a:gd name="connsiteY22" fmla="*/ 0 h 740395"/>
              <a:gd name="connsiteX23" fmla="*/ 372655 w 740412"/>
              <a:gd name="connsiteY23" fmla="*/ 223 h 740395"/>
              <a:gd name="connsiteX24" fmla="*/ 371353 w 740412"/>
              <a:gd name="connsiteY24" fmla="*/ 260 h 740395"/>
              <a:gd name="connsiteX25" fmla="*/ 348173 w 740412"/>
              <a:gd name="connsiteY25" fmla="*/ 2084 h 740395"/>
              <a:gd name="connsiteX26" fmla="*/ 331020 w 740412"/>
              <a:gd name="connsiteY26" fmla="*/ 22176 h 740395"/>
              <a:gd name="connsiteX27" fmla="*/ 336415 w 740412"/>
              <a:gd name="connsiteY27" fmla="*/ 33933 h 740395"/>
              <a:gd name="connsiteX28" fmla="*/ 351112 w 740412"/>
              <a:gd name="connsiteY28" fmla="*/ 39366 h 740395"/>
              <a:gd name="connsiteX29" fmla="*/ 373623 w 740412"/>
              <a:gd name="connsiteY29" fmla="*/ 37580 h 740395"/>
              <a:gd name="connsiteX30" fmla="*/ 395575 w 740412"/>
              <a:gd name="connsiteY30" fmla="*/ 37394 h 740395"/>
              <a:gd name="connsiteX31" fmla="*/ 417453 w 740412"/>
              <a:gd name="connsiteY31" fmla="*/ 38733 h 740395"/>
              <a:gd name="connsiteX32" fmla="*/ 439219 w 740412"/>
              <a:gd name="connsiteY32" fmla="*/ 41561 h 740395"/>
              <a:gd name="connsiteX33" fmla="*/ 460688 w 740412"/>
              <a:gd name="connsiteY33" fmla="*/ 45914 h 740395"/>
              <a:gd name="connsiteX34" fmla="*/ 481859 w 740412"/>
              <a:gd name="connsiteY34" fmla="*/ 51755 h 740395"/>
              <a:gd name="connsiteX35" fmla="*/ 502546 w 740412"/>
              <a:gd name="connsiteY35" fmla="*/ 59011 h 740395"/>
              <a:gd name="connsiteX36" fmla="*/ 522675 w 740412"/>
              <a:gd name="connsiteY36" fmla="*/ 67717 h 740395"/>
              <a:gd name="connsiteX37" fmla="*/ 542135 w 740412"/>
              <a:gd name="connsiteY37" fmla="*/ 77800 h 740395"/>
              <a:gd name="connsiteX38" fmla="*/ 560888 w 740412"/>
              <a:gd name="connsiteY38" fmla="*/ 89223 h 740395"/>
              <a:gd name="connsiteX39" fmla="*/ 578784 w 740412"/>
              <a:gd name="connsiteY39" fmla="*/ 101910 h 740395"/>
              <a:gd name="connsiteX40" fmla="*/ 595750 w 740412"/>
              <a:gd name="connsiteY40" fmla="*/ 115788 h 740395"/>
              <a:gd name="connsiteX41" fmla="*/ 595750 w 740412"/>
              <a:gd name="connsiteY41" fmla="*/ 115825 h 740395"/>
              <a:gd name="connsiteX42" fmla="*/ 611712 w 740412"/>
              <a:gd name="connsiteY42" fmla="*/ 130819 h 740395"/>
              <a:gd name="connsiteX43" fmla="*/ 626447 w 740412"/>
              <a:gd name="connsiteY43" fmla="*/ 146744 h 740395"/>
              <a:gd name="connsiteX44" fmla="*/ 626447 w 740412"/>
              <a:gd name="connsiteY44" fmla="*/ 146782 h 740395"/>
              <a:gd name="connsiteX45" fmla="*/ 640027 w 740412"/>
              <a:gd name="connsiteY45" fmla="*/ 163636 h 740395"/>
              <a:gd name="connsiteX46" fmla="*/ 640027 w 740412"/>
              <a:gd name="connsiteY46" fmla="*/ 163673 h 740395"/>
              <a:gd name="connsiteX47" fmla="*/ 652455 w 740412"/>
              <a:gd name="connsiteY47" fmla="*/ 181458 h 740395"/>
              <a:gd name="connsiteX48" fmla="*/ 663617 w 740412"/>
              <a:gd name="connsiteY48" fmla="*/ 200062 h 740395"/>
              <a:gd name="connsiteX49" fmla="*/ 673439 w 740412"/>
              <a:gd name="connsiteY49" fmla="*/ 219372 h 740395"/>
              <a:gd name="connsiteX50" fmla="*/ 681959 w 740412"/>
              <a:gd name="connsiteY50" fmla="*/ 239352 h 740395"/>
              <a:gd name="connsiteX51" fmla="*/ 689066 w 740412"/>
              <a:gd name="connsiteY51" fmla="*/ 259853 h 740395"/>
              <a:gd name="connsiteX52" fmla="*/ 694759 w 740412"/>
              <a:gd name="connsiteY52" fmla="*/ 280763 h 740395"/>
              <a:gd name="connsiteX53" fmla="*/ 699000 w 740412"/>
              <a:gd name="connsiteY53" fmla="*/ 302046 h 740395"/>
              <a:gd name="connsiteX54" fmla="*/ 701754 w 740412"/>
              <a:gd name="connsiteY54" fmla="*/ 323588 h 740395"/>
              <a:gd name="connsiteX55" fmla="*/ 703019 w 740412"/>
              <a:gd name="connsiteY55" fmla="*/ 345243 h 740395"/>
              <a:gd name="connsiteX56" fmla="*/ 702795 w 740412"/>
              <a:gd name="connsiteY56" fmla="*/ 366934 h 740395"/>
              <a:gd name="connsiteX57" fmla="*/ 701047 w 740412"/>
              <a:gd name="connsiteY57" fmla="*/ 389183 h 740395"/>
              <a:gd name="connsiteX58" fmla="*/ 706479 w 740412"/>
              <a:gd name="connsiteY58" fmla="*/ 403880 h 740395"/>
              <a:gd name="connsiteX59" fmla="*/ 718236 w 740412"/>
              <a:gd name="connsiteY59" fmla="*/ 409275 h 740395"/>
              <a:gd name="connsiteX60" fmla="*/ 738329 w 740412"/>
              <a:gd name="connsiteY60" fmla="*/ 392123 h 740395"/>
              <a:gd name="connsiteX61" fmla="*/ 740114 w 740412"/>
              <a:gd name="connsiteY61" fmla="*/ 369204 h 740395"/>
              <a:gd name="connsiteX62" fmla="*/ 740189 w 740412"/>
              <a:gd name="connsiteY62" fmla="*/ 367939 h 740395"/>
              <a:gd name="connsiteX63" fmla="*/ 740412 w 740412"/>
              <a:gd name="connsiteY63" fmla="*/ 344944 h 740395"/>
              <a:gd name="connsiteX64" fmla="*/ 740375 w 740412"/>
              <a:gd name="connsiteY64" fmla="*/ 343679 h 740395"/>
              <a:gd name="connsiteX65" fmla="*/ 739036 w 740412"/>
              <a:gd name="connsiteY65" fmla="*/ 320722 h 740395"/>
              <a:gd name="connsiteX66" fmla="*/ 738887 w 740412"/>
              <a:gd name="connsiteY66" fmla="*/ 319457 h 740395"/>
              <a:gd name="connsiteX67" fmla="*/ 735984 w 740412"/>
              <a:gd name="connsiteY67" fmla="*/ 296650 h 740395"/>
              <a:gd name="connsiteX68" fmla="*/ 735761 w 740412"/>
              <a:gd name="connsiteY68" fmla="*/ 295385 h 740395"/>
              <a:gd name="connsiteX69" fmla="*/ 731296 w 740412"/>
              <a:gd name="connsiteY69" fmla="*/ 272837 h 740395"/>
              <a:gd name="connsiteX70" fmla="*/ 730999 w 740412"/>
              <a:gd name="connsiteY70" fmla="*/ 271609 h 740395"/>
              <a:gd name="connsiteX71" fmla="*/ 724971 w 740412"/>
              <a:gd name="connsiteY71" fmla="*/ 249434 h 740395"/>
              <a:gd name="connsiteX72" fmla="*/ 724599 w 740412"/>
              <a:gd name="connsiteY72" fmla="*/ 248206 h 740395"/>
              <a:gd name="connsiteX73" fmla="*/ 717046 w 740412"/>
              <a:gd name="connsiteY73" fmla="*/ 226478 h 740395"/>
              <a:gd name="connsiteX74" fmla="*/ 716600 w 740412"/>
              <a:gd name="connsiteY74" fmla="*/ 225287 h 740395"/>
              <a:gd name="connsiteX75" fmla="*/ 707596 w 740412"/>
              <a:gd name="connsiteY75" fmla="*/ 204153 h 740395"/>
              <a:gd name="connsiteX76" fmla="*/ 707037 w 740412"/>
              <a:gd name="connsiteY76" fmla="*/ 203000 h 740395"/>
              <a:gd name="connsiteX77" fmla="*/ 696619 w 740412"/>
              <a:gd name="connsiteY77" fmla="*/ 182499 h 740395"/>
              <a:gd name="connsiteX78" fmla="*/ 695986 w 740412"/>
              <a:gd name="connsiteY78" fmla="*/ 181383 h 740395"/>
              <a:gd name="connsiteX79" fmla="*/ 684192 w 740412"/>
              <a:gd name="connsiteY79" fmla="*/ 161700 h 740395"/>
              <a:gd name="connsiteX80" fmla="*/ 683485 w 740412"/>
              <a:gd name="connsiteY80" fmla="*/ 160621 h 740395"/>
              <a:gd name="connsiteX81" fmla="*/ 670351 w 740412"/>
              <a:gd name="connsiteY81" fmla="*/ 141757 h 740395"/>
              <a:gd name="connsiteX82" fmla="*/ 669569 w 740412"/>
              <a:gd name="connsiteY82" fmla="*/ 140715 h 740395"/>
              <a:gd name="connsiteX83" fmla="*/ 655170 w 740412"/>
              <a:gd name="connsiteY83" fmla="*/ 122819 h 740395"/>
              <a:gd name="connsiteX84" fmla="*/ 654315 w 740412"/>
              <a:gd name="connsiteY84" fmla="*/ 121851 h 740395"/>
              <a:gd name="connsiteX85" fmla="*/ 638725 w 740412"/>
              <a:gd name="connsiteY85" fmla="*/ 104997 h 740395"/>
              <a:gd name="connsiteX86" fmla="*/ 533950 w 740412"/>
              <a:gd name="connsiteY86" fmla="*/ 206986 h 740395"/>
              <a:gd name="connsiteX87" fmla="*/ 533950 w 740412"/>
              <a:gd name="connsiteY87" fmla="*/ 207024 h 740395"/>
              <a:gd name="connsiteX88" fmla="*/ 523830 w 740412"/>
              <a:gd name="connsiteY88" fmla="*/ 197462 h 740395"/>
              <a:gd name="connsiteX89" fmla="*/ 522825 w 740412"/>
              <a:gd name="connsiteY89" fmla="*/ 196606 h 740395"/>
              <a:gd name="connsiteX90" fmla="*/ 512072 w 740412"/>
              <a:gd name="connsiteY90" fmla="*/ 187788 h 740395"/>
              <a:gd name="connsiteX91" fmla="*/ 511031 w 740412"/>
              <a:gd name="connsiteY91" fmla="*/ 187006 h 740395"/>
              <a:gd name="connsiteX92" fmla="*/ 499683 w 740412"/>
              <a:gd name="connsiteY92" fmla="*/ 178970 h 740395"/>
              <a:gd name="connsiteX93" fmla="*/ 498604 w 740412"/>
              <a:gd name="connsiteY93" fmla="*/ 178225 h 740395"/>
              <a:gd name="connsiteX94" fmla="*/ 486697 w 740412"/>
              <a:gd name="connsiteY94" fmla="*/ 171007 h 740395"/>
              <a:gd name="connsiteX95" fmla="*/ 485581 w 740412"/>
              <a:gd name="connsiteY95" fmla="*/ 170375 h 740395"/>
              <a:gd name="connsiteX96" fmla="*/ 473228 w 740412"/>
              <a:gd name="connsiteY96" fmla="*/ 163975 h 740395"/>
              <a:gd name="connsiteX97" fmla="*/ 472037 w 740412"/>
              <a:gd name="connsiteY97" fmla="*/ 163417 h 740395"/>
              <a:gd name="connsiteX98" fmla="*/ 459276 w 740412"/>
              <a:gd name="connsiteY98" fmla="*/ 157873 h 740395"/>
              <a:gd name="connsiteX99" fmla="*/ 458048 w 740412"/>
              <a:gd name="connsiteY99" fmla="*/ 157427 h 740395"/>
              <a:gd name="connsiteX100" fmla="*/ 444914 w 740412"/>
              <a:gd name="connsiteY100" fmla="*/ 152776 h 740395"/>
              <a:gd name="connsiteX101" fmla="*/ 443686 w 740412"/>
              <a:gd name="connsiteY101" fmla="*/ 152404 h 740395"/>
              <a:gd name="connsiteX102" fmla="*/ 430254 w 740412"/>
              <a:gd name="connsiteY102" fmla="*/ 148720 h 740395"/>
              <a:gd name="connsiteX103" fmla="*/ 428989 w 740412"/>
              <a:gd name="connsiteY103" fmla="*/ 148385 h 740395"/>
              <a:gd name="connsiteX104" fmla="*/ 415371 w 740412"/>
              <a:gd name="connsiteY104" fmla="*/ 145632 h 740395"/>
              <a:gd name="connsiteX105" fmla="*/ 414069 w 740412"/>
              <a:gd name="connsiteY105" fmla="*/ 145446 h 740395"/>
              <a:gd name="connsiteX106" fmla="*/ 400265 w 740412"/>
              <a:gd name="connsiteY106" fmla="*/ 143623 h 740395"/>
              <a:gd name="connsiteX107" fmla="*/ 398963 w 740412"/>
              <a:gd name="connsiteY107" fmla="*/ 143511 h 740395"/>
              <a:gd name="connsiteX108" fmla="*/ 385085 w 740412"/>
              <a:gd name="connsiteY108" fmla="*/ 142656 h 740395"/>
              <a:gd name="connsiteX109" fmla="*/ 383783 w 740412"/>
              <a:gd name="connsiteY109" fmla="*/ 142618 h 740395"/>
              <a:gd name="connsiteX110" fmla="*/ 369868 w 740412"/>
              <a:gd name="connsiteY110" fmla="*/ 142767 h 740395"/>
              <a:gd name="connsiteX111" fmla="*/ 368565 w 740412"/>
              <a:gd name="connsiteY111" fmla="*/ 142804 h 740395"/>
              <a:gd name="connsiteX112" fmla="*/ 354687 w 740412"/>
              <a:gd name="connsiteY112" fmla="*/ 143883 h 740395"/>
              <a:gd name="connsiteX113" fmla="*/ 337386 w 740412"/>
              <a:gd name="connsiteY113" fmla="*/ 164198 h 740395"/>
              <a:gd name="connsiteX114" fmla="*/ 342818 w 740412"/>
              <a:gd name="connsiteY114" fmla="*/ 176030 h 740395"/>
              <a:gd name="connsiteX115" fmla="*/ 357664 w 740412"/>
              <a:gd name="connsiteY115" fmla="*/ 181500 h 740395"/>
              <a:gd name="connsiteX116" fmla="*/ 370872 w 740412"/>
              <a:gd name="connsiteY116" fmla="*/ 180458 h 740395"/>
              <a:gd name="connsiteX117" fmla="*/ 383448 w 740412"/>
              <a:gd name="connsiteY117" fmla="*/ 180346 h 740395"/>
              <a:gd name="connsiteX118" fmla="*/ 396024 w 740412"/>
              <a:gd name="connsiteY118" fmla="*/ 181128 h 740395"/>
              <a:gd name="connsiteX119" fmla="*/ 408526 w 740412"/>
              <a:gd name="connsiteY119" fmla="*/ 182765 h 740395"/>
              <a:gd name="connsiteX120" fmla="*/ 420879 w 740412"/>
              <a:gd name="connsiteY120" fmla="*/ 185258 h 740395"/>
              <a:gd name="connsiteX121" fmla="*/ 433008 w 740412"/>
              <a:gd name="connsiteY121" fmla="*/ 188606 h 740395"/>
              <a:gd name="connsiteX122" fmla="*/ 444914 w 740412"/>
              <a:gd name="connsiteY122" fmla="*/ 192773 h 740395"/>
              <a:gd name="connsiteX123" fmla="*/ 456448 w 740412"/>
              <a:gd name="connsiteY123" fmla="*/ 197796 h 740395"/>
              <a:gd name="connsiteX124" fmla="*/ 467647 w 740412"/>
              <a:gd name="connsiteY124" fmla="*/ 203563 h 740395"/>
              <a:gd name="connsiteX125" fmla="*/ 478400 w 740412"/>
              <a:gd name="connsiteY125" fmla="*/ 210112 h 740395"/>
              <a:gd name="connsiteX126" fmla="*/ 488669 w 740412"/>
              <a:gd name="connsiteY126" fmla="*/ 217404 h 740395"/>
              <a:gd name="connsiteX127" fmla="*/ 498417 w 740412"/>
              <a:gd name="connsiteY127" fmla="*/ 225367 h 740395"/>
              <a:gd name="connsiteX128" fmla="*/ 498417 w 740412"/>
              <a:gd name="connsiteY128" fmla="*/ 225404 h 740395"/>
              <a:gd name="connsiteX129" fmla="*/ 507607 w 740412"/>
              <a:gd name="connsiteY129" fmla="*/ 234036 h 740395"/>
              <a:gd name="connsiteX130" fmla="*/ 516053 w 740412"/>
              <a:gd name="connsiteY130" fmla="*/ 243152 h 740395"/>
              <a:gd name="connsiteX131" fmla="*/ 516053 w 740412"/>
              <a:gd name="connsiteY131" fmla="*/ 243189 h 740395"/>
              <a:gd name="connsiteX132" fmla="*/ 523867 w 740412"/>
              <a:gd name="connsiteY132" fmla="*/ 252862 h 740395"/>
              <a:gd name="connsiteX133" fmla="*/ 523867 w 740412"/>
              <a:gd name="connsiteY133" fmla="*/ 252900 h 740395"/>
              <a:gd name="connsiteX134" fmla="*/ 531010 w 740412"/>
              <a:gd name="connsiteY134" fmla="*/ 263094 h 740395"/>
              <a:gd name="connsiteX135" fmla="*/ 537410 w 740412"/>
              <a:gd name="connsiteY135" fmla="*/ 273773 h 740395"/>
              <a:gd name="connsiteX136" fmla="*/ 537410 w 740412"/>
              <a:gd name="connsiteY136" fmla="*/ 273810 h 740395"/>
              <a:gd name="connsiteX137" fmla="*/ 543065 w 740412"/>
              <a:gd name="connsiteY137" fmla="*/ 284861 h 740395"/>
              <a:gd name="connsiteX138" fmla="*/ 547940 w 740412"/>
              <a:gd name="connsiteY138" fmla="*/ 296320 h 740395"/>
              <a:gd name="connsiteX139" fmla="*/ 552032 w 740412"/>
              <a:gd name="connsiteY139" fmla="*/ 308115 h 740395"/>
              <a:gd name="connsiteX140" fmla="*/ 555269 w 740412"/>
              <a:gd name="connsiteY140" fmla="*/ 320133 h 740395"/>
              <a:gd name="connsiteX141" fmla="*/ 557725 w 740412"/>
              <a:gd name="connsiteY141" fmla="*/ 332336 h 740395"/>
              <a:gd name="connsiteX142" fmla="*/ 559288 w 740412"/>
              <a:gd name="connsiteY142" fmla="*/ 344726 h 740395"/>
              <a:gd name="connsiteX143" fmla="*/ 560032 w 740412"/>
              <a:gd name="connsiteY143" fmla="*/ 357154 h 740395"/>
              <a:gd name="connsiteX144" fmla="*/ 559920 w 740412"/>
              <a:gd name="connsiteY144" fmla="*/ 369618 h 740395"/>
              <a:gd name="connsiteX145" fmla="*/ 558878 w 740412"/>
              <a:gd name="connsiteY145" fmla="*/ 382678 h 740395"/>
              <a:gd name="connsiteX146" fmla="*/ 564348 w 740412"/>
              <a:gd name="connsiteY146" fmla="*/ 397486 h 740395"/>
              <a:gd name="connsiteX147" fmla="*/ 576217 w 740412"/>
              <a:gd name="connsiteY147" fmla="*/ 402956 h 740395"/>
              <a:gd name="connsiteX148" fmla="*/ 596495 w 740412"/>
              <a:gd name="connsiteY148" fmla="*/ 385617 h 740395"/>
              <a:gd name="connsiteX149" fmla="*/ 597574 w 740412"/>
              <a:gd name="connsiteY149" fmla="*/ 371925 h 740395"/>
              <a:gd name="connsiteX150" fmla="*/ 597648 w 740412"/>
              <a:gd name="connsiteY150" fmla="*/ 370623 h 740395"/>
              <a:gd name="connsiteX151" fmla="*/ 597760 w 740412"/>
              <a:gd name="connsiteY151" fmla="*/ 356857 h 740395"/>
              <a:gd name="connsiteX152" fmla="*/ 597722 w 740412"/>
              <a:gd name="connsiteY152" fmla="*/ 355554 h 740395"/>
              <a:gd name="connsiteX153" fmla="*/ 596941 w 740412"/>
              <a:gd name="connsiteY153" fmla="*/ 341825 h 740395"/>
              <a:gd name="connsiteX154" fmla="*/ 596792 w 740412"/>
              <a:gd name="connsiteY154" fmla="*/ 340560 h 740395"/>
              <a:gd name="connsiteX155" fmla="*/ 595044 w 740412"/>
              <a:gd name="connsiteY155" fmla="*/ 326905 h 740395"/>
              <a:gd name="connsiteX156" fmla="*/ 594858 w 740412"/>
              <a:gd name="connsiteY156" fmla="*/ 325640 h 740395"/>
              <a:gd name="connsiteX157" fmla="*/ 592179 w 740412"/>
              <a:gd name="connsiteY157" fmla="*/ 312133 h 740395"/>
              <a:gd name="connsiteX158" fmla="*/ 591881 w 740412"/>
              <a:gd name="connsiteY158" fmla="*/ 310868 h 740395"/>
              <a:gd name="connsiteX159" fmla="*/ 588272 w 740412"/>
              <a:gd name="connsiteY159" fmla="*/ 297586 h 740395"/>
              <a:gd name="connsiteX160" fmla="*/ 587863 w 740412"/>
              <a:gd name="connsiteY160" fmla="*/ 296358 h 740395"/>
              <a:gd name="connsiteX161" fmla="*/ 583360 w 740412"/>
              <a:gd name="connsiteY161" fmla="*/ 283373 h 740395"/>
              <a:gd name="connsiteX162" fmla="*/ 582914 w 740412"/>
              <a:gd name="connsiteY162" fmla="*/ 282145 h 740395"/>
              <a:gd name="connsiteX163" fmla="*/ 577519 w 740412"/>
              <a:gd name="connsiteY163" fmla="*/ 269494 h 740395"/>
              <a:gd name="connsiteX164" fmla="*/ 576961 w 740412"/>
              <a:gd name="connsiteY164" fmla="*/ 268341 h 740395"/>
              <a:gd name="connsiteX165" fmla="*/ 570710 w 740412"/>
              <a:gd name="connsiteY165" fmla="*/ 256062 h 740395"/>
              <a:gd name="connsiteX166" fmla="*/ 570078 w 740412"/>
              <a:gd name="connsiteY166" fmla="*/ 254946 h 740395"/>
              <a:gd name="connsiteX167" fmla="*/ 563008 w 740412"/>
              <a:gd name="connsiteY167" fmla="*/ 243151 h 740395"/>
              <a:gd name="connsiteX168" fmla="*/ 562301 w 740412"/>
              <a:gd name="connsiteY168" fmla="*/ 242035 h 740395"/>
              <a:gd name="connsiteX169" fmla="*/ 554451 w 740412"/>
              <a:gd name="connsiteY169" fmla="*/ 230761 h 740395"/>
              <a:gd name="connsiteX170" fmla="*/ 553669 w 740412"/>
              <a:gd name="connsiteY170" fmla="*/ 229719 h 740395"/>
              <a:gd name="connsiteX171" fmla="*/ 545037 w 740412"/>
              <a:gd name="connsiteY171" fmla="*/ 219004 h 740395"/>
              <a:gd name="connsiteX172" fmla="*/ 544181 w 740412"/>
              <a:gd name="connsiteY172" fmla="*/ 218037 h 740395"/>
              <a:gd name="connsiteX173" fmla="*/ 534842 w 740412"/>
              <a:gd name="connsiteY173" fmla="*/ 207916 h 740395"/>
              <a:gd name="connsiteX174" fmla="*/ 533949 w 740412"/>
              <a:gd name="connsiteY174" fmla="*/ 206986 h 740395"/>
              <a:gd name="connsiteX175" fmla="*/ 533949 w 740412"/>
              <a:gd name="connsiteY175" fmla="*/ 207023 h 740395"/>
              <a:gd name="connsiteX176" fmla="*/ 449937 w 740412"/>
              <a:gd name="connsiteY176" fmla="*/ 732871 h 740395"/>
              <a:gd name="connsiteX177" fmla="*/ 449937 w 740412"/>
              <a:gd name="connsiteY177" fmla="*/ 732908 h 740395"/>
              <a:gd name="connsiteX178" fmla="*/ 634265 w 740412"/>
              <a:gd name="connsiteY178" fmla="*/ 598073 h 740395"/>
              <a:gd name="connsiteX179" fmla="*/ 634265 w 740412"/>
              <a:gd name="connsiteY179" fmla="*/ 598073 h 740395"/>
              <a:gd name="connsiteX180" fmla="*/ 633632 w 740412"/>
              <a:gd name="connsiteY180" fmla="*/ 626313 h 740395"/>
              <a:gd name="connsiteX181" fmla="*/ 593598 w 740412"/>
              <a:gd name="connsiteY181" fmla="*/ 665976 h 740395"/>
              <a:gd name="connsiteX182" fmla="*/ 504486 w 740412"/>
              <a:gd name="connsiteY182" fmla="*/ 702886 h 740395"/>
              <a:gd name="connsiteX183" fmla="*/ 484841 w 740412"/>
              <a:gd name="connsiteY183" fmla="*/ 701360 h 740395"/>
              <a:gd name="connsiteX184" fmla="*/ 457420 w 740412"/>
              <a:gd name="connsiteY184" fmla="*/ 696263 h 740395"/>
              <a:gd name="connsiteX185" fmla="*/ 457271 w 740412"/>
              <a:gd name="connsiteY185" fmla="*/ 696225 h 740395"/>
              <a:gd name="connsiteX186" fmla="*/ 424269 w 740412"/>
              <a:gd name="connsiteY186" fmla="*/ 687854 h 740395"/>
              <a:gd name="connsiteX187" fmla="*/ 424120 w 740412"/>
              <a:gd name="connsiteY187" fmla="*/ 687817 h 740395"/>
              <a:gd name="connsiteX188" fmla="*/ 391713 w 740412"/>
              <a:gd name="connsiteY188" fmla="*/ 677398 h 740395"/>
              <a:gd name="connsiteX189" fmla="*/ 391564 w 740412"/>
              <a:gd name="connsiteY189" fmla="*/ 677361 h 740395"/>
              <a:gd name="connsiteX190" fmla="*/ 359864 w 740412"/>
              <a:gd name="connsiteY190" fmla="*/ 664934 h 740395"/>
              <a:gd name="connsiteX191" fmla="*/ 359715 w 740412"/>
              <a:gd name="connsiteY191" fmla="*/ 664859 h 740395"/>
              <a:gd name="connsiteX192" fmla="*/ 328870 w 740412"/>
              <a:gd name="connsiteY192" fmla="*/ 650460 h 740395"/>
              <a:gd name="connsiteX193" fmla="*/ 328721 w 740412"/>
              <a:gd name="connsiteY193" fmla="*/ 650386 h 740395"/>
              <a:gd name="connsiteX194" fmla="*/ 298844 w 740412"/>
              <a:gd name="connsiteY194" fmla="*/ 634053 h 740395"/>
              <a:gd name="connsiteX195" fmla="*/ 298733 w 740412"/>
              <a:gd name="connsiteY195" fmla="*/ 633978 h 740395"/>
              <a:gd name="connsiteX196" fmla="*/ 298695 w 740412"/>
              <a:gd name="connsiteY196" fmla="*/ 633978 h 740395"/>
              <a:gd name="connsiteX197" fmla="*/ 269935 w 740412"/>
              <a:gd name="connsiteY197" fmla="*/ 615783 h 740395"/>
              <a:gd name="connsiteX198" fmla="*/ 269897 w 740412"/>
              <a:gd name="connsiteY198" fmla="*/ 615783 h 740395"/>
              <a:gd name="connsiteX199" fmla="*/ 269786 w 740412"/>
              <a:gd name="connsiteY199" fmla="*/ 615709 h 740395"/>
              <a:gd name="connsiteX200" fmla="*/ 242216 w 740412"/>
              <a:gd name="connsiteY200" fmla="*/ 595728 h 740395"/>
              <a:gd name="connsiteX201" fmla="*/ 242179 w 740412"/>
              <a:gd name="connsiteY201" fmla="*/ 595728 h 740395"/>
              <a:gd name="connsiteX202" fmla="*/ 242067 w 740412"/>
              <a:gd name="connsiteY202" fmla="*/ 595654 h 740395"/>
              <a:gd name="connsiteX203" fmla="*/ 215836 w 740412"/>
              <a:gd name="connsiteY203" fmla="*/ 574000 h 740395"/>
              <a:gd name="connsiteX204" fmla="*/ 215799 w 740412"/>
              <a:gd name="connsiteY204" fmla="*/ 574000 h 740395"/>
              <a:gd name="connsiteX205" fmla="*/ 215687 w 740412"/>
              <a:gd name="connsiteY205" fmla="*/ 573888 h 740395"/>
              <a:gd name="connsiteX206" fmla="*/ 190833 w 740412"/>
              <a:gd name="connsiteY206" fmla="*/ 550597 h 740395"/>
              <a:gd name="connsiteX207" fmla="*/ 190721 w 740412"/>
              <a:gd name="connsiteY207" fmla="*/ 550485 h 740395"/>
              <a:gd name="connsiteX208" fmla="*/ 167318 w 740412"/>
              <a:gd name="connsiteY208" fmla="*/ 525631 h 740395"/>
              <a:gd name="connsiteX209" fmla="*/ 167207 w 740412"/>
              <a:gd name="connsiteY209" fmla="*/ 525519 h 740395"/>
              <a:gd name="connsiteX210" fmla="*/ 145440 w 740412"/>
              <a:gd name="connsiteY210" fmla="*/ 499214 h 740395"/>
              <a:gd name="connsiteX211" fmla="*/ 145403 w 740412"/>
              <a:gd name="connsiteY211" fmla="*/ 499214 h 740395"/>
              <a:gd name="connsiteX212" fmla="*/ 145328 w 740412"/>
              <a:gd name="connsiteY212" fmla="*/ 499065 h 740395"/>
              <a:gd name="connsiteX213" fmla="*/ 125236 w 740412"/>
              <a:gd name="connsiteY213" fmla="*/ 471421 h 740395"/>
              <a:gd name="connsiteX214" fmla="*/ 125162 w 740412"/>
              <a:gd name="connsiteY214" fmla="*/ 471309 h 740395"/>
              <a:gd name="connsiteX215" fmla="*/ 106856 w 740412"/>
              <a:gd name="connsiteY215" fmla="*/ 442437 h 740395"/>
              <a:gd name="connsiteX216" fmla="*/ 106781 w 740412"/>
              <a:gd name="connsiteY216" fmla="*/ 442325 h 740395"/>
              <a:gd name="connsiteX217" fmla="*/ 90336 w 740412"/>
              <a:gd name="connsiteY217" fmla="*/ 412374 h 740395"/>
              <a:gd name="connsiteX218" fmla="*/ 90298 w 740412"/>
              <a:gd name="connsiteY218" fmla="*/ 412225 h 740395"/>
              <a:gd name="connsiteX219" fmla="*/ 75788 w 740412"/>
              <a:gd name="connsiteY219" fmla="*/ 381306 h 740395"/>
              <a:gd name="connsiteX220" fmla="*/ 75714 w 740412"/>
              <a:gd name="connsiteY220" fmla="*/ 381157 h 740395"/>
              <a:gd name="connsiteX221" fmla="*/ 63212 w 740412"/>
              <a:gd name="connsiteY221" fmla="*/ 349383 h 740395"/>
              <a:gd name="connsiteX222" fmla="*/ 63175 w 740412"/>
              <a:gd name="connsiteY222" fmla="*/ 349345 h 740395"/>
              <a:gd name="connsiteX223" fmla="*/ 63138 w 740412"/>
              <a:gd name="connsiteY223" fmla="*/ 349234 h 740395"/>
              <a:gd name="connsiteX224" fmla="*/ 52645 w 740412"/>
              <a:gd name="connsiteY224" fmla="*/ 316714 h 740395"/>
              <a:gd name="connsiteX225" fmla="*/ 52608 w 740412"/>
              <a:gd name="connsiteY225" fmla="*/ 316566 h 740395"/>
              <a:gd name="connsiteX226" fmla="*/ 44199 w 740412"/>
              <a:gd name="connsiteY226" fmla="*/ 283414 h 740395"/>
              <a:gd name="connsiteX227" fmla="*/ 44162 w 740412"/>
              <a:gd name="connsiteY227" fmla="*/ 283265 h 740395"/>
              <a:gd name="connsiteX228" fmla="*/ 39027 w 740412"/>
              <a:gd name="connsiteY228" fmla="*/ 255545 h 740395"/>
              <a:gd name="connsiteX229" fmla="*/ 74411 w 740412"/>
              <a:gd name="connsiteY229" fmla="*/ 146751 h 740395"/>
              <a:gd name="connsiteX230" fmla="*/ 114036 w 740412"/>
              <a:gd name="connsiteY230" fmla="*/ 106716 h 740395"/>
              <a:gd name="connsiteX231" fmla="*/ 128510 w 740412"/>
              <a:gd name="connsiteY231" fmla="*/ 100763 h 740395"/>
              <a:gd name="connsiteX232" fmla="*/ 128547 w 740412"/>
              <a:gd name="connsiteY232" fmla="*/ 100763 h 740395"/>
              <a:gd name="connsiteX233" fmla="*/ 142276 w 740412"/>
              <a:gd name="connsiteY233" fmla="*/ 106084 h 740395"/>
              <a:gd name="connsiteX234" fmla="*/ 252747 w 740412"/>
              <a:gd name="connsiteY234" fmla="*/ 216555 h 740395"/>
              <a:gd name="connsiteX235" fmla="*/ 252152 w 740412"/>
              <a:gd name="connsiteY235" fmla="*/ 244757 h 740395"/>
              <a:gd name="connsiteX236" fmla="*/ 179003 w 740412"/>
              <a:gd name="connsiteY236" fmla="*/ 317981 h 740395"/>
              <a:gd name="connsiteX237" fmla="*/ 178891 w 740412"/>
              <a:gd name="connsiteY237" fmla="*/ 318055 h 740395"/>
              <a:gd name="connsiteX238" fmla="*/ 177180 w 740412"/>
              <a:gd name="connsiteY238" fmla="*/ 341495 h 740395"/>
              <a:gd name="connsiteX239" fmla="*/ 191951 w 740412"/>
              <a:gd name="connsiteY239" fmla="*/ 362629 h 740395"/>
              <a:gd name="connsiteX240" fmla="*/ 192323 w 740412"/>
              <a:gd name="connsiteY240" fmla="*/ 363150 h 740395"/>
              <a:gd name="connsiteX241" fmla="*/ 207727 w 740412"/>
              <a:gd name="connsiteY241" fmla="*/ 383763 h 740395"/>
              <a:gd name="connsiteX242" fmla="*/ 207727 w 740412"/>
              <a:gd name="connsiteY242" fmla="*/ 383800 h 740395"/>
              <a:gd name="connsiteX243" fmla="*/ 207727 w 740412"/>
              <a:gd name="connsiteY243" fmla="*/ 383763 h 740395"/>
              <a:gd name="connsiteX244" fmla="*/ 207764 w 740412"/>
              <a:gd name="connsiteY244" fmla="*/ 383800 h 740395"/>
              <a:gd name="connsiteX245" fmla="*/ 208136 w 740412"/>
              <a:gd name="connsiteY245" fmla="*/ 384321 h 740395"/>
              <a:gd name="connsiteX246" fmla="*/ 224210 w 740412"/>
              <a:gd name="connsiteY246" fmla="*/ 404413 h 740395"/>
              <a:gd name="connsiteX247" fmla="*/ 224619 w 740412"/>
              <a:gd name="connsiteY247" fmla="*/ 404897 h 740395"/>
              <a:gd name="connsiteX248" fmla="*/ 241325 w 740412"/>
              <a:gd name="connsiteY248" fmla="*/ 424542 h 740395"/>
              <a:gd name="connsiteX249" fmla="*/ 241325 w 740412"/>
              <a:gd name="connsiteY249" fmla="*/ 424505 h 740395"/>
              <a:gd name="connsiteX250" fmla="*/ 241734 w 740412"/>
              <a:gd name="connsiteY250" fmla="*/ 425026 h 740395"/>
              <a:gd name="connsiteX251" fmla="*/ 259072 w 740412"/>
              <a:gd name="connsiteY251" fmla="*/ 444076 h 740395"/>
              <a:gd name="connsiteX252" fmla="*/ 259482 w 740412"/>
              <a:gd name="connsiteY252" fmla="*/ 444522 h 740395"/>
              <a:gd name="connsiteX253" fmla="*/ 277452 w 740412"/>
              <a:gd name="connsiteY253" fmla="*/ 463051 h 740395"/>
              <a:gd name="connsiteX254" fmla="*/ 277452 w 740412"/>
              <a:gd name="connsiteY254" fmla="*/ 463089 h 740395"/>
              <a:gd name="connsiteX255" fmla="*/ 277452 w 740412"/>
              <a:gd name="connsiteY255" fmla="*/ 463051 h 740395"/>
              <a:gd name="connsiteX256" fmla="*/ 277862 w 740412"/>
              <a:gd name="connsiteY256" fmla="*/ 463461 h 740395"/>
              <a:gd name="connsiteX257" fmla="*/ 296316 w 740412"/>
              <a:gd name="connsiteY257" fmla="*/ 481320 h 740395"/>
              <a:gd name="connsiteX258" fmla="*/ 296763 w 740412"/>
              <a:gd name="connsiteY258" fmla="*/ 481729 h 740395"/>
              <a:gd name="connsiteX259" fmla="*/ 296763 w 740412"/>
              <a:gd name="connsiteY259" fmla="*/ 481767 h 740395"/>
              <a:gd name="connsiteX260" fmla="*/ 315776 w 740412"/>
              <a:gd name="connsiteY260" fmla="*/ 498994 h 740395"/>
              <a:gd name="connsiteX261" fmla="*/ 316222 w 740412"/>
              <a:gd name="connsiteY261" fmla="*/ 499366 h 740395"/>
              <a:gd name="connsiteX262" fmla="*/ 335756 w 740412"/>
              <a:gd name="connsiteY262" fmla="*/ 515997 h 740395"/>
              <a:gd name="connsiteX263" fmla="*/ 335756 w 740412"/>
              <a:gd name="connsiteY263" fmla="*/ 516072 h 740395"/>
              <a:gd name="connsiteX264" fmla="*/ 335756 w 740412"/>
              <a:gd name="connsiteY264" fmla="*/ 516034 h 740395"/>
              <a:gd name="connsiteX265" fmla="*/ 336240 w 740412"/>
              <a:gd name="connsiteY265" fmla="*/ 516406 h 740395"/>
              <a:gd name="connsiteX266" fmla="*/ 356295 w 740412"/>
              <a:gd name="connsiteY266" fmla="*/ 532406 h 740395"/>
              <a:gd name="connsiteX267" fmla="*/ 356778 w 740412"/>
              <a:gd name="connsiteY267" fmla="*/ 532778 h 740395"/>
              <a:gd name="connsiteX268" fmla="*/ 377354 w 740412"/>
              <a:gd name="connsiteY268" fmla="*/ 548107 h 740395"/>
              <a:gd name="connsiteX269" fmla="*/ 377354 w 740412"/>
              <a:gd name="connsiteY269" fmla="*/ 548144 h 740395"/>
              <a:gd name="connsiteX270" fmla="*/ 377838 w 740412"/>
              <a:gd name="connsiteY270" fmla="*/ 548479 h 740395"/>
              <a:gd name="connsiteX271" fmla="*/ 398897 w 740412"/>
              <a:gd name="connsiteY271" fmla="*/ 563176 h 740395"/>
              <a:gd name="connsiteX272" fmla="*/ 409835 w 740412"/>
              <a:gd name="connsiteY272" fmla="*/ 566637 h 740395"/>
              <a:gd name="connsiteX273" fmla="*/ 421444 w 740412"/>
              <a:gd name="connsiteY273" fmla="*/ 562060 h 740395"/>
              <a:gd name="connsiteX274" fmla="*/ 495896 w 740412"/>
              <a:gd name="connsiteY274" fmla="*/ 487981 h 740395"/>
              <a:gd name="connsiteX275" fmla="*/ 510035 w 740412"/>
              <a:gd name="connsiteY275" fmla="*/ 482252 h 740395"/>
              <a:gd name="connsiteX276" fmla="*/ 523838 w 740412"/>
              <a:gd name="connsiteY276" fmla="*/ 487647 h 740395"/>
              <a:gd name="connsiteX277" fmla="*/ 168845 w 740412"/>
              <a:gd name="connsiteY277" fmla="*/ 80228 h 740395"/>
              <a:gd name="connsiteX278" fmla="*/ 128438 w 740412"/>
              <a:gd name="connsiteY278" fmla="*/ 63633 h 740395"/>
              <a:gd name="connsiteX279" fmla="*/ 128400 w 740412"/>
              <a:gd name="connsiteY279" fmla="*/ 63633 h 740395"/>
              <a:gd name="connsiteX280" fmla="*/ 87808 w 740412"/>
              <a:gd name="connsiteY280" fmla="*/ 80451 h 740395"/>
              <a:gd name="connsiteX281" fmla="*/ 47959 w 740412"/>
              <a:gd name="connsiteY281" fmla="*/ 120672 h 740395"/>
              <a:gd name="connsiteX282" fmla="*/ 1673 w 740412"/>
              <a:gd name="connsiteY282" fmla="*/ 259270 h 740395"/>
              <a:gd name="connsiteX283" fmla="*/ 7552 w 740412"/>
              <a:gd name="connsiteY283" fmla="*/ 290785 h 740395"/>
              <a:gd name="connsiteX284" fmla="*/ 7849 w 740412"/>
              <a:gd name="connsiteY284" fmla="*/ 292012 h 740395"/>
              <a:gd name="connsiteX285" fmla="*/ 16556 w 740412"/>
              <a:gd name="connsiteY285" fmla="*/ 326355 h 740395"/>
              <a:gd name="connsiteX286" fmla="*/ 16891 w 740412"/>
              <a:gd name="connsiteY286" fmla="*/ 327583 h 740395"/>
              <a:gd name="connsiteX287" fmla="*/ 27755 w 740412"/>
              <a:gd name="connsiteY287" fmla="*/ 361293 h 740395"/>
              <a:gd name="connsiteX288" fmla="*/ 28201 w 740412"/>
              <a:gd name="connsiteY288" fmla="*/ 362483 h 740395"/>
              <a:gd name="connsiteX289" fmla="*/ 28201 w 740412"/>
              <a:gd name="connsiteY289" fmla="*/ 362520 h 740395"/>
              <a:gd name="connsiteX290" fmla="*/ 41187 w 740412"/>
              <a:gd name="connsiteY290" fmla="*/ 395448 h 740395"/>
              <a:gd name="connsiteX291" fmla="*/ 41671 w 740412"/>
              <a:gd name="connsiteY291" fmla="*/ 396602 h 740395"/>
              <a:gd name="connsiteX292" fmla="*/ 56702 w 740412"/>
              <a:gd name="connsiteY292" fmla="*/ 428674 h 740395"/>
              <a:gd name="connsiteX293" fmla="*/ 57297 w 740412"/>
              <a:gd name="connsiteY293" fmla="*/ 429791 h 740395"/>
              <a:gd name="connsiteX294" fmla="*/ 74338 w 740412"/>
              <a:gd name="connsiteY294" fmla="*/ 460858 h 740395"/>
              <a:gd name="connsiteX295" fmla="*/ 74971 w 740412"/>
              <a:gd name="connsiteY295" fmla="*/ 461937 h 740395"/>
              <a:gd name="connsiteX296" fmla="*/ 93947 w 740412"/>
              <a:gd name="connsiteY296" fmla="*/ 491851 h 740395"/>
              <a:gd name="connsiteX297" fmla="*/ 94654 w 740412"/>
              <a:gd name="connsiteY297" fmla="*/ 492893 h 740395"/>
              <a:gd name="connsiteX298" fmla="*/ 94654 w 740412"/>
              <a:gd name="connsiteY298" fmla="*/ 492931 h 740395"/>
              <a:gd name="connsiteX299" fmla="*/ 115452 w 740412"/>
              <a:gd name="connsiteY299" fmla="*/ 521543 h 740395"/>
              <a:gd name="connsiteX300" fmla="*/ 116234 w 740412"/>
              <a:gd name="connsiteY300" fmla="*/ 522585 h 740395"/>
              <a:gd name="connsiteX301" fmla="*/ 138819 w 740412"/>
              <a:gd name="connsiteY301" fmla="*/ 549820 h 740395"/>
              <a:gd name="connsiteX302" fmla="*/ 139674 w 740412"/>
              <a:gd name="connsiteY302" fmla="*/ 550788 h 740395"/>
              <a:gd name="connsiteX303" fmla="*/ 163933 w 740412"/>
              <a:gd name="connsiteY303" fmla="*/ 576572 h 740395"/>
              <a:gd name="connsiteX304" fmla="*/ 164826 w 740412"/>
              <a:gd name="connsiteY304" fmla="*/ 577465 h 740395"/>
              <a:gd name="connsiteX305" fmla="*/ 190611 w 740412"/>
              <a:gd name="connsiteY305" fmla="*/ 601613 h 740395"/>
              <a:gd name="connsiteX306" fmla="*/ 191578 w 740412"/>
              <a:gd name="connsiteY306" fmla="*/ 602431 h 740395"/>
              <a:gd name="connsiteX307" fmla="*/ 191578 w 740412"/>
              <a:gd name="connsiteY307" fmla="*/ 602468 h 740395"/>
              <a:gd name="connsiteX308" fmla="*/ 218777 w 740412"/>
              <a:gd name="connsiteY308" fmla="*/ 624867 h 740395"/>
              <a:gd name="connsiteX309" fmla="*/ 219818 w 740412"/>
              <a:gd name="connsiteY309" fmla="*/ 625649 h 740395"/>
              <a:gd name="connsiteX310" fmla="*/ 219781 w 740412"/>
              <a:gd name="connsiteY310" fmla="*/ 625686 h 740395"/>
              <a:gd name="connsiteX311" fmla="*/ 248393 w 740412"/>
              <a:gd name="connsiteY311" fmla="*/ 646336 h 740395"/>
              <a:gd name="connsiteX312" fmla="*/ 249435 w 740412"/>
              <a:gd name="connsiteY312" fmla="*/ 647043 h 740395"/>
              <a:gd name="connsiteX313" fmla="*/ 279275 w 740412"/>
              <a:gd name="connsiteY313" fmla="*/ 665907 h 740395"/>
              <a:gd name="connsiteX314" fmla="*/ 280391 w 740412"/>
              <a:gd name="connsiteY314" fmla="*/ 666540 h 740395"/>
              <a:gd name="connsiteX315" fmla="*/ 311348 w 740412"/>
              <a:gd name="connsiteY315" fmla="*/ 683469 h 740395"/>
              <a:gd name="connsiteX316" fmla="*/ 312501 w 740412"/>
              <a:gd name="connsiteY316" fmla="*/ 684027 h 740395"/>
              <a:gd name="connsiteX317" fmla="*/ 312464 w 740412"/>
              <a:gd name="connsiteY317" fmla="*/ 684027 h 740395"/>
              <a:gd name="connsiteX318" fmla="*/ 344462 w 740412"/>
              <a:gd name="connsiteY318" fmla="*/ 698984 h 740395"/>
              <a:gd name="connsiteX319" fmla="*/ 345616 w 740412"/>
              <a:gd name="connsiteY319" fmla="*/ 699467 h 740395"/>
              <a:gd name="connsiteX320" fmla="*/ 378469 w 740412"/>
              <a:gd name="connsiteY320" fmla="*/ 712379 h 740395"/>
              <a:gd name="connsiteX321" fmla="*/ 379697 w 740412"/>
              <a:gd name="connsiteY321" fmla="*/ 712825 h 740395"/>
              <a:gd name="connsiteX322" fmla="*/ 379697 w 740412"/>
              <a:gd name="connsiteY322" fmla="*/ 712788 h 740395"/>
              <a:gd name="connsiteX323" fmla="*/ 379697 w 740412"/>
              <a:gd name="connsiteY323" fmla="*/ 712825 h 740395"/>
              <a:gd name="connsiteX324" fmla="*/ 413257 w 740412"/>
              <a:gd name="connsiteY324" fmla="*/ 723578 h 740395"/>
              <a:gd name="connsiteX325" fmla="*/ 413257 w 740412"/>
              <a:gd name="connsiteY325" fmla="*/ 723615 h 740395"/>
              <a:gd name="connsiteX326" fmla="*/ 414522 w 740412"/>
              <a:gd name="connsiteY326" fmla="*/ 723950 h 740395"/>
              <a:gd name="connsiteX327" fmla="*/ 448753 w 740412"/>
              <a:gd name="connsiteY327" fmla="*/ 732619 h 740395"/>
              <a:gd name="connsiteX328" fmla="*/ 448716 w 740412"/>
              <a:gd name="connsiteY328" fmla="*/ 732619 h 740395"/>
              <a:gd name="connsiteX329" fmla="*/ 449944 w 740412"/>
              <a:gd name="connsiteY329" fmla="*/ 732880 h 740395"/>
              <a:gd name="connsiteX330" fmla="*/ 482128 w 740412"/>
              <a:gd name="connsiteY330" fmla="*/ 738907 h 740395"/>
              <a:gd name="connsiteX331" fmla="*/ 504080 w 740412"/>
              <a:gd name="connsiteY331" fmla="*/ 740396 h 740395"/>
              <a:gd name="connsiteX332" fmla="*/ 619828 w 740412"/>
              <a:gd name="connsiteY332" fmla="*/ 692212 h 740395"/>
              <a:gd name="connsiteX333" fmla="*/ 659900 w 740412"/>
              <a:gd name="connsiteY333" fmla="*/ 652586 h 740395"/>
              <a:gd name="connsiteX334" fmla="*/ 660197 w 740412"/>
              <a:gd name="connsiteY334" fmla="*/ 571550 h 740395"/>
              <a:gd name="connsiteX335" fmla="*/ 550365 w 740412"/>
              <a:gd name="connsiteY335" fmla="*/ 461755 h 740395"/>
              <a:gd name="connsiteX336" fmla="*/ 509995 w 740412"/>
              <a:gd name="connsiteY336" fmla="*/ 445160 h 740395"/>
              <a:gd name="connsiteX337" fmla="*/ 469328 w 740412"/>
              <a:gd name="connsiteY337" fmla="*/ 462015 h 740395"/>
              <a:gd name="connsiteX338" fmla="*/ 409016 w 740412"/>
              <a:gd name="connsiteY338" fmla="*/ 522327 h 740395"/>
              <a:gd name="connsiteX339" fmla="*/ 407230 w 740412"/>
              <a:gd name="connsiteY339" fmla="*/ 523071 h 740395"/>
              <a:gd name="connsiteX340" fmla="*/ 405741 w 740412"/>
              <a:gd name="connsiteY340" fmla="*/ 522625 h 740395"/>
              <a:gd name="connsiteX341" fmla="*/ 399416 w 740412"/>
              <a:gd name="connsiteY341" fmla="*/ 518160 h 740395"/>
              <a:gd name="connsiteX342" fmla="*/ 399379 w 740412"/>
              <a:gd name="connsiteY342" fmla="*/ 518160 h 740395"/>
              <a:gd name="connsiteX343" fmla="*/ 399342 w 740412"/>
              <a:gd name="connsiteY343" fmla="*/ 518123 h 740395"/>
              <a:gd name="connsiteX344" fmla="*/ 379361 w 740412"/>
              <a:gd name="connsiteY344" fmla="*/ 503203 h 740395"/>
              <a:gd name="connsiteX345" fmla="*/ 379324 w 740412"/>
              <a:gd name="connsiteY345" fmla="*/ 503203 h 740395"/>
              <a:gd name="connsiteX346" fmla="*/ 379287 w 740412"/>
              <a:gd name="connsiteY346" fmla="*/ 503129 h 740395"/>
              <a:gd name="connsiteX347" fmla="*/ 379287 w 740412"/>
              <a:gd name="connsiteY347" fmla="*/ 503166 h 740395"/>
              <a:gd name="connsiteX348" fmla="*/ 359679 w 740412"/>
              <a:gd name="connsiteY348" fmla="*/ 487502 h 740395"/>
              <a:gd name="connsiteX349" fmla="*/ 359604 w 740412"/>
              <a:gd name="connsiteY349" fmla="*/ 487465 h 740395"/>
              <a:gd name="connsiteX350" fmla="*/ 340591 w 740412"/>
              <a:gd name="connsiteY350" fmla="*/ 471280 h 740395"/>
              <a:gd name="connsiteX351" fmla="*/ 340517 w 740412"/>
              <a:gd name="connsiteY351" fmla="*/ 471205 h 740395"/>
              <a:gd name="connsiteX352" fmla="*/ 340517 w 740412"/>
              <a:gd name="connsiteY352" fmla="*/ 471243 h 740395"/>
              <a:gd name="connsiteX353" fmla="*/ 322025 w 740412"/>
              <a:gd name="connsiteY353" fmla="*/ 454425 h 740395"/>
              <a:gd name="connsiteX354" fmla="*/ 321988 w 740412"/>
              <a:gd name="connsiteY354" fmla="*/ 454425 h 740395"/>
              <a:gd name="connsiteX355" fmla="*/ 321951 w 740412"/>
              <a:gd name="connsiteY355" fmla="*/ 454351 h 740395"/>
              <a:gd name="connsiteX356" fmla="*/ 303943 w 740412"/>
              <a:gd name="connsiteY356" fmla="*/ 436938 h 740395"/>
              <a:gd name="connsiteX357" fmla="*/ 303943 w 740412"/>
              <a:gd name="connsiteY357" fmla="*/ 436901 h 740395"/>
              <a:gd name="connsiteX358" fmla="*/ 303868 w 740412"/>
              <a:gd name="connsiteY358" fmla="*/ 436864 h 740395"/>
              <a:gd name="connsiteX359" fmla="*/ 286456 w 740412"/>
              <a:gd name="connsiteY359" fmla="*/ 418893 h 740395"/>
              <a:gd name="connsiteX360" fmla="*/ 286418 w 740412"/>
              <a:gd name="connsiteY360" fmla="*/ 418819 h 740395"/>
              <a:gd name="connsiteX361" fmla="*/ 269490 w 740412"/>
              <a:gd name="connsiteY361" fmla="*/ 400215 h 740395"/>
              <a:gd name="connsiteX362" fmla="*/ 269415 w 740412"/>
              <a:gd name="connsiteY362" fmla="*/ 400141 h 740395"/>
              <a:gd name="connsiteX363" fmla="*/ 253156 w 740412"/>
              <a:gd name="connsiteY363" fmla="*/ 381054 h 740395"/>
              <a:gd name="connsiteX364" fmla="*/ 253119 w 740412"/>
              <a:gd name="connsiteY364" fmla="*/ 381054 h 740395"/>
              <a:gd name="connsiteX365" fmla="*/ 253082 w 740412"/>
              <a:gd name="connsiteY365" fmla="*/ 380979 h 740395"/>
              <a:gd name="connsiteX366" fmla="*/ 237418 w 740412"/>
              <a:gd name="connsiteY366" fmla="*/ 361334 h 740395"/>
              <a:gd name="connsiteX367" fmla="*/ 237343 w 740412"/>
              <a:gd name="connsiteY367" fmla="*/ 361260 h 740395"/>
              <a:gd name="connsiteX368" fmla="*/ 222312 w 740412"/>
              <a:gd name="connsiteY368" fmla="*/ 341130 h 740395"/>
              <a:gd name="connsiteX369" fmla="*/ 222312 w 740412"/>
              <a:gd name="connsiteY369" fmla="*/ 341168 h 740395"/>
              <a:gd name="connsiteX370" fmla="*/ 222275 w 740412"/>
              <a:gd name="connsiteY370" fmla="*/ 341093 h 740395"/>
              <a:gd name="connsiteX371" fmla="*/ 217773 w 740412"/>
              <a:gd name="connsiteY371" fmla="*/ 334582 h 740395"/>
              <a:gd name="connsiteX372" fmla="*/ 218033 w 740412"/>
              <a:gd name="connsiteY372" fmla="*/ 331345 h 740395"/>
              <a:gd name="connsiteX373" fmla="*/ 278383 w 740412"/>
              <a:gd name="connsiteY373" fmla="*/ 271033 h 740395"/>
              <a:gd name="connsiteX374" fmla="*/ 278792 w 740412"/>
              <a:gd name="connsiteY374" fmla="*/ 190144 h 74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740412" h="740395">
                <a:moveTo>
                  <a:pt x="637830" y="104069"/>
                </a:moveTo>
                <a:lnTo>
                  <a:pt x="620901" y="88144"/>
                </a:lnTo>
                <a:lnTo>
                  <a:pt x="619934" y="87288"/>
                </a:lnTo>
                <a:lnTo>
                  <a:pt x="601963" y="72554"/>
                </a:lnTo>
                <a:lnTo>
                  <a:pt x="600921" y="71773"/>
                </a:lnTo>
                <a:lnTo>
                  <a:pt x="581945" y="58341"/>
                </a:lnTo>
                <a:lnTo>
                  <a:pt x="580866" y="57634"/>
                </a:lnTo>
                <a:lnTo>
                  <a:pt x="561035" y="45542"/>
                </a:lnTo>
                <a:lnTo>
                  <a:pt x="559882" y="44909"/>
                </a:lnTo>
                <a:lnTo>
                  <a:pt x="539269" y="34231"/>
                </a:lnTo>
                <a:lnTo>
                  <a:pt x="538078" y="33672"/>
                </a:lnTo>
                <a:lnTo>
                  <a:pt x="516758" y="24445"/>
                </a:lnTo>
                <a:lnTo>
                  <a:pt x="515568" y="23999"/>
                </a:lnTo>
                <a:lnTo>
                  <a:pt x="493653" y="16260"/>
                </a:lnTo>
                <a:lnTo>
                  <a:pt x="492388" y="15888"/>
                </a:lnTo>
                <a:lnTo>
                  <a:pt x="469989" y="9711"/>
                </a:lnTo>
                <a:lnTo>
                  <a:pt x="468761" y="9413"/>
                </a:lnTo>
                <a:lnTo>
                  <a:pt x="445990" y="4800"/>
                </a:lnTo>
                <a:lnTo>
                  <a:pt x="444688" y="4577"/>
                </a:lnTo>
                <a:lnTo>
                  <a:pt x="421657" y="1563"/>
                </a:lnTo>
                <a:lnTo>
                  <a:pt x="420354" y="1451"/>
                </a:lnTo>
                <a:lnTo>
                  <a:pt x="397174" y="37"/>
                </a:lnTo>
                <a:lnTo>
                  <a:pt x="395872" y="0"/>
                </a:lnTo>
                <a:lnTo>
                  <a:pt x="372655" y="223"/>
                </a:lnTo>
                <a:lnTo>
                  <a:pt x="371353" y="260"/>
                </a:lnTo>
                <a:lnTo>
                  <a:pt x="348173" y="2084"/>
                </a:lnTo>
                <a:cubicBezTo>
                  <a:pt x="337904" y="2902"/>
                  <a:pt x="330202" y="11906"/>
                  <a:pt x="331020" y="22176"/>
                </a:cubicBezTo>
                <a:cubicBezTo>
                  <a:pt x="331392" y="26789"/>
                  <a:pt x="333401" y="30882"/>
                  <a:pt x="336415" y="33933"/>
                </a:cubicBezTo>
                <a:cubicBezTo>
                  <a:pt x="340173" y="37654"/>
                  <a:pt x="345419" y="39812"/>
                  <a:pt x="351112" y="39366"/>
                </a:cubicBezTo>
                <a:lnTo>
                  <a:pt x="373623" y="37580"/>
                </a:lnTo>
                <a:lnTo>
                  <a:pt x="395575" y="37394"/>
                </a:lnTo>
                <a:lnTo>
                  <a:pt x="417453" y="38733"/>
                </a:lnTo>
                <a:lnTo>
                  <a:pt x="439219" y="41561"/>
                </a:lnTo>
                <a:lnTo>
                  <a:pt x="460688" y="45914"/>
                </a:lnTo>
                <a:lnTo>
                  <a:pt x="481859" y="51755"/>
                </a:lnTo>
                <a:lnTo>
                  <a:pt x="502546" y="59011"/>
                </a:lnTo>
                <a:lnTo>
                  <a:pt x="522675" y="67717"/>
                </a:lnTo>
                <a:lnTo>
                  <a:pt x="542135" y="77800"/>
                </a:lnTo>
                <a:lnTo>
                  <a:pt x="560888" y="89223"/>
                </a:lnTo>
                <a:lnTo>
                  <a:pt x="578784" y="101910"/>
                </a:lnTo>
                <a:lnTo>
                  <a:pt x="595750" y="115788"/>
                </a:lnTo>
                <a:lnTo>
                  <a:pt x="595750" y="115825"/>
                </a:lnTo>
                <a:lnTo>
                  <a:pt x="611712" y="130819"/>
                </a:lnTo>
                <a:lnTo>
                  <a:pt x="626447" y="146744"/>
                </a:lnTo>
                <a:lnTo>
                  <a:pt x="626447" y="146782"/>
                </a:lnTo>
                <a:lnTo>
                  <a:pt x="640027" y="163636"/>
                </a:lnTo>
                <a:lnTo>
                  <a:pt x="640027" y="163673"/>
                </a:lnTo>
                <a:lnTo>
                  <a:pt x="652455" y="181458"/>
                </a:lnTo>
                <a:lnTo>
                  <a:pt x="663617" y="200062"/>
                </a:lnTo>
                <a:lnTo>
                  <a:pt x="673439" y="219372"/>
                </a:lnTo>
                <a:lnTo>
                  <a:pt x="681959" y="239352"/>
                </a:lnTo>
                <a:lnTo>
                  <a:pt x="689066" y="259853"/>
                </a:lnTo>
                <a:lnTo>
                  <a:pt x="694759" y="280763"/>
                </a:lnTo>
                <a:lnTo>
                  <a:pt x="699000" y="302046"/>
                </a:lnTo>
                <a:lnTo>
                  <a:pt x="701754" y="323588"/>
                </a:lnTo>
                <a:lnTo>
                  <a:pt x="703019" y="345243"/>
                </a:lnTo>
                <a:lnTo>
                  <a:pt x="702795" y="366934"/>
                </a:lnTo>
                <a:lnTo>
                  <a:pt x="701047" y="389183"/>
                </a:lnTo>
                <a:cubicBezTo>
                  <a:pt x="700600" y="394876"/>
                  <a:pt x="702758" y="400159"/>
                  <a:pt x="706479" y="403880"/>
                </a:cubicBezTo>
                <a:cubicBezTo>
                  <a:pt x="709530" y="406894"/>
                  <a:pt x="713623" y="408903"/>
                  <a:pt x="718236" y="409275"/>
                </a:cubicBezTo>
                <a:cubicBezTo>
                  <a:pt x="728505" y="410094"/>
                  <a:pt x="737509" y="402392"/>
                  <a:pt x="738329" y="392123"/>
                </a:cubicBezTo>
                <a:lnTo>
                  <a:pt x="740114" y="369204"/>
                </a:lnTo>
                <a:lnTo>
                  <a:pt x="740189" y="367939"/>
                </a:lnTo>
                <a:lnTo>
                  <a:pt x="740412" y="344944"/>
                </a:lnTo>
                <a:lnTo>
                  <a:pt x="740375" y="343679"/>
                </a:lnTo>
                <a:lnTo>
                  <a:pt x="739036" y="320722"/>
                </a:lnTo>
                <a:lnTo>
                  <a:pt x="738887" y="319457"/>
                </a:lnTo>
                <a:lnTo>
                  <a:pt x="735984" y="296650"/>
                </a:lnTo>
                <a:lnTo>
                  <a:pt x="735761" y="295385"/>
                </a:lnTo>
                <a:lnTo>
                  <a:pt x="731296" y="272837"/>
                </a:lnTo>
                <a:lnTo>
                  <a:pt x="730999" y="271609"/>
                </a:lnTo>
                <a:lnTo>
                  <a:pt x="724971" y="249434"/>
                </a:lnTo>
                <a:lnTo>
                  <a:pt x="724599" y="248206"/>
                </a:lnTo>
                <a:lnTo>
                  <a:pt x="717046" y="226478"/>
                </a:lnTo>
                <a:lnTo>
                  <a:pt x="716600" y="225287"/>
                </a:lnTo>
                <a:lnTo>
                  <a:pt x="707596" y="204153"/>
                </a:lnTo>
                <a:lnTo>
                  <a:pt x="707037" y="203000"/>
                </a:lnTo>
                <a:lnTo>
                  <a:pt x="696619" y="182499"/>
                </a:lnTo>
                <a:lnTo>
                  <a:pt x="695986" y="181383"/>
                </a:lnTo>
                <a:lnTo>
                  <a:pt x="684192" y="161700"/>
                </a:lnTo>
                <a:lnTo>
                  <a:pt x="683485" y="160621"/>
                </a:lnTo>
                <a:lnTo>
                  <a:pt x="670351" y="141757"/>
                </a:lnTo>
                <a:lnTo>
                  <a:pt x="669569" y="140715"/>
                </a:lnTo>
                <a:lnTo>
                  <a:pt x="655170" y="122819"/>
                </a:lnTo>
                <a:lnTo>
                  <a:pt x="654315" y="121851"/>
                </a:lnTo>
                <a:lnTo>
                  <a:pt x="638725" y="104997"/>
                </a:lnTo>
                <a:close/>
                <a:moveTo>
                  <a:pt x="533950" y="206986"/>
                </a:moveTo>
                <a:lnTo>
                  <a:pt x="533950" y="207024"/>
                </a:lnTo>
                <a:lnTo>
                  <a:pt x="523830" y="197462"/>
                </a:lnTo>
                <a:lnTo>
                  <a:pt x="522825" y="196606"/>
                </a:lnTo>
                <a:lnTo>
                  <a:pt x="512072" y="187788"/>
                </a:lnTo>
                <a:lnTo>
                  <a:pt x="511031" y="187006"/>
                </a:lnTo>
                <a:lnTo>
                  <a:pt x="499683" y="178970"/>
                </a:lnTo>
                <a:lnTo>
                  <a:pt x="498604" y="178225"/>
                </a:lnTo>
                <a:lnTo>
                  <a:pt x="486697" y="171007"/>
                </a:lnTo>
                <a:lnTo>
                  <a:pt x="485581" y="170375"/>
                </a:lnTo>
                <a:lnTo>
                  <a:pt x="473228" y="163975"/>
                </a:lnTo>
                <a:lnTo>
                  <a:pt x="472037" y="163417"/>
                </a:lnTo>
                <a:lnTo>
                  <a:pt x="459276" y="157873"/>
                </a:lnTo>
                <a:lnTo>
                  <a:pt x="458048" y="157427"/>
                </a:lnTo>
                <a:lnTo>
                  <a:pt x="444914" y="152776"/>
                </a:lnTo>
                <a:lnTo>
                  <a:pt x="443686" y="152404"/>
                </a:lnTo>
                <a:lnTo>
                  <a:pt x="430254" y="148720"/>
                </a:lnTo>
                <a:lnTo>
                  <a:pt x="428989" y="148385"/>
                </a:lnTo>
                <a:lnTo>
                  <a:pt x="415371" y="145632"/>
                </a:lnTo>
                <a:lnTo>
                  <a:pt x="414069" y="145446"/>
                </a:lnTo>
                <a:lnTo>
                  <a:pt x="400265" y="143623"/>
                </a:lnTo>
                <a:lnTo>
                  <a:pt x="398963" y="143511"/>
                </a:lnTo>
                <a:lnTo>
                  <a:pt x="385085" y="142656"/>
                </a:lnTo>
                <a:lnTo>
                  <a:pt x="383783" y="142618"/>
                </a:lnTo>
                <a:lnTo>
                  <a:pt x="369868" y="142767"/>
                </a:lnTo>
                <a:lnTo>
                  <a:pt x="368565" y="142804"/>
                </a:lnTo>
                <a:lnTo>
                  <a:pt x="354687" y="143883"/>
                </a:lnTo>
                <a:cubicBezTo>
                  <a:pt x="344307" y="144702"/>
                  <a:pt x="336568" y="153781"/>
                  <a:pt x="337386" y="164198"/>
                </a:cubicBezTo>
                <a:cubicBezTo>
                  <a:pt x="337721" y="168849"/>
                  <a:pt x="339767" y="172979"/>
                  <a:pt x="342818" y="176030"/>
                </a:cubicBezTo>
                <a:cubicBezTo>
                  <a:pt x="346614" y="179788"/>
                  <a:pt x="351934" y="181946"/>
                  <a:pt x="357664" y="181500"/>
                </a:cubicBezTo>
                <a:lnTo>
                  <a:pt x="370872" y="180458"/>
                </a:lnTo>
                <a:lnTo>
                  <a:pt x="383448" y="180346"/>
                </a:lnTo>
                <a:lnTo>
                  <a:pt x="396024" y="181128"/>
                </a:lnTo>
                <a:lnTo>
                  <a:pt x="408526" y="182765"/>
                </a:lnTo>
                <a:lnTo>
                  <a:pt x="420879" y="185258"/>
                </a:lnTo>
                <a:lnTo>
                  <a:pt x="433008" y="188606"/>
                </a:lnTo>
                <a:lnTo>
                  <a:pt x="444914" y="192773"/>
                </a:lnTo>
                <a:lnTo>
                  <a:pt x="456448" y="197796"/>
                </a:lnTo>
                <a:lnTo>
                  <a:pt x="467647" y="203563"/>
                </a:lnTo>
                <a:lnTo>
                  <a:pt x="478400" y="210112"/>
                </a:lnTo>
                <a:lnTo>
                  <a:pt x="488669" y="217404"/>
                </a:lnTo>
                <a:lnTo>
                  <a:pt x="498417" y="225367"/>
                </a:lnTo>
                <a:lnTo>
                  <a:pt x="498417" y="225404"/>
                </a:lnTo>
                <a:lnTo>
                  <a:pt x="507607" y="234036"/>
                </a:lnTo>
                <a:lnTo>
                  <a:pt x="516053" y="243152"/>
                </a:lnTo>
                <a:lnTo>
                  <a:pt x="516053" y="243189"/>
                </a:lnTo>
                <a:lnTo>
                  <a:pt x="523867" y="252862"/>
                </a:lnTo>
                <a:lnTo>
                  <a:pt x="523867" y="252900"/>
                </a:lnTo>
                <a:lnTo>
                  <a:pt x="531010" y="263094"/>
                </a:lnTo>
                <a:lnTo>
                  <a:pt x="537410" y="273773"/>
                </a:lnTo>
                <a:lnTo>
                  <a:pt x="537410" y="273810"/>
                </a:lnTo>
                <a:lnTo>
                  <a:pt x="543065" y="284861"/>
                </a:lnTo>
                <a:lnTo>
                  <a:pt x="547940" y="296320"/>
                </a:lnTo>
                <a:lnTo>
                  <a:pt x="552032" y="308115"/>
                </a:lnTo>
                <a:lnTo>
                  <a:pt x="555269" y="320133"/>
                </a:lnTo>
                <a:lnTo>
                  <a:pt x="557725" y="332336"/>
                </a:lnTo>
                <a:lnTo>
                  <a:pt x="559288" y="344726"/>
                </a:lnTo>
                <a:lnTo>
                  <a:pt x="560032" y="357154"/>
                </a:lnTo>
                <a:lnTo>
                  <a:pt x="559920" y="369618"/>
                </a:lnTo>
                <a:lnTo>
                  <a:pt x="558878" y="382678"/>
                </a:lnTo>
                <a:cubicBezTo>
                  <a:pt x="558432" y="388408"/>
                  <a:pt x="560590" y="393729"/>
                  <a:pt x="564348" y="397486"/>
                </a:cubicBezTo>
                <a:cubicBezTo>
                  <a:pt x="567436" y="400575"/>
                  <a:pt x="571566" y="402584"/>
                  <a:pt x="576217" y="402956"/>
                </a:cubicBezTo>
                <a:cubicBezTo>
                  <a:pt x="586597" y="403774"/>
                  <a:pt x="595676" y="396035"/>
                  <a:pt x="596495" y="385617"/>
                </a:cubicBezTo>
                <a:lnTo>
                  <a:pt x="597574" y="371925"/>
                </a:lnTo>
                <a:lnTo>
                  <a:pt x="597648" y="370623"/>
                </a:lnTo>
                <a:lnTo>
                  <a:pt x="597760" y="356857"/>
                </a:lnTo>
                <a:lnTo>
                  <a:pt x="597722" y="355554"/>
                </a:lnTo>
                <a:lnTo>
                  <a:pt x="596941" y="341825"/>
                </a:lnTo>
                <a:lnTo>
                  <a:pt x="596792" y="340560"/>
                </a:lnTo>
                <a:lnTo>
                  <a:pt x="595044" y="326905"/>
                </a:lnTo>
                <a:lnTo>
                  <a:pt x="594858" y="325640"/>
                </a:lnTo>
                <a:lnTo>
                  <a:pt x="592179" y="312133"/>
                </a:lnTo>
                <a:lnTo>
                  <a:pt x="591881" y="310868"/>
                </a:lnTo>
                <a:lnTo>
                  <a:pt x="588272" y="297586"/>
                </a:lnTo>
                <a:lnTo>
                  <a:pt x="587863" y="296358"/>
                </a:lnTo>
                <a:lnTo>
                  <a:pt x="583360" y="283373"/>
                </a:lnTo>
                <a:lnTo>
                  <a:pt x="582914" y="282145"/>
                </a:lnTo>
                <a:lnTo>
                  <a:pt x="577519" y="269494"/>
                </a:lnTo>
                <a:lnTo>
                  <a:pt x="576961" y="268341"/>
                </a:lnTo>
                <a:lnTo>
                  <a:pt x="570710" y="256062"/>
                </a:lnTo>
                <a:lnTo>
                  <a:pt x="570078" y="254946"/>
                </a:lnTo>
                <a:lnTo>
                  <a:pt x="563008" y="243151"/>
                </a:lnTo>
                <a:lnTo>
                  <a:pt x="562301" y="242035"/>
                </a:lnTo>
                <a:lnTo>
                  <a:pt x="554451" y="230761"/>
                </a:lnTo>
                <a:lnTo>
                  <a:pt x="553669" y="229719"/>
                </a:lnTo>
                <a:lnTo>
                  <a:pt x="545037" y="219004"/>
                </a:lnTo>
                <a:lnTo>
                  <a:pt x="544181" y="218037"/>
                </a:lnTo>
                <a:lnTo>
                  <a:pt x="534842" y="207916"/>
                </a:lnTo>
                <a:lnTo>
                  <a:pt x="533949" y="206986"/>
                </a:lnTo>
                <a:lnTo>
                  <a:pt x="533949" y="207023"/>
                </a:lnTo>
                <a:close/>
                <a:moveTo>
                  <a:pt x="449937" y="732871"/>
                </a:moveTo>
                <a:lnTo>
                  <a:pt x="449937" y="732908"/>
                </a:lnTo>
                <a:close/>
                <a:moveTo>
                  <a:pt x="634265" y="598073"/>
                </a:moveTo>
                <a:cubicBezTo>
                  <a:pt x="523832" y="487641"/>
                  <a:pt x="634265" y="598073"/>
                  <a:pt x="634265" y="598073"/>
                </a:cubicBezTo>
                <a:cubicBezTo>
                  <a:pt x="641594" y="606110"/>
                  <a:pt x="641408" y="618537"/>
                  <a:pt x="633632" y="626313"/>
                </a:cubicBezTo>
                <a:lnTo>
                  <a:pt x="593598" y="665976"/>
                </a:lnTo>
                <a:cubicBezTo>
                  <a:pt x="568967" y="690570"/>
                  <a:pt x="536745" y="702886"/>
                  <a:pt x="504486" y="702886"/>
                </a:cubicBezTo>
                <a:cubicBezTo>
                  <a:pt x="497864" y="702886"/>
                  <a:pt x="491390" y="702402"/>
                  <a:pt x="484841" y="701360"/>
                </a:cubicBezTo>
                <a:lnTo>
                  <a:pt x="457420" y="696263"/>
                </a:lnTo>
                <a:lnTo>
                  <a:pt x="457271" y="696225"/>
                </a:lnTo>
                <a:lnTo>
                  <a:pt x="424269" y="687854"/>
                </a:lnTo>
                <a:lnTo>
                  <a:pt x="424120" y="687817"/>
                </a:lnTo>
                <a:lnTo>
                  <a:pt x="391713" y="677398"/>
                </a:lnTo>
                <a:lnTo>
                  <a:pt x="391564" y="677361"/>
                </a:lnTo>
                <a:lnTo>
                  <a:pt x="359864" y="664934"/>
                </a:lnTo>
                <a:lnTo>
                  <a:pt x="359715" y="664859"/>
                </a:lnTo>
                <a:lnTo>
                  <a:pt x="328870" y="650460"/>
                </a:lnTo>
                <a:lnTo>
                  <a:pt x="328721" y="650386"/>
                </a:lnTo>
                <a:lnTo>
                  <a:pt x="298844" y="634053"/>
                </a:lnTo>
                <a:lnTo>
                  <a:pt x="298733" y="633978"/>
                </a:lnTo>
                <a:lnTo>
                  <a:pt x="298695" y="633978"/>
                </a:lnTo>
                <a:lnTo>
                  <a:pt x="269935" y="615783"/>
                </a:lnTo>
                <a:lnTo>
                  <a:pt x="269897" y="615783"/>
                </a:lnTo>
                <a:lnTo>
                  <a:pt x="269786" y="615709"/>
                </a:lnTo>
                <a:lnTo>
                  <a:pt x="242216" y="595728"/>
                </a:lnTo>
                <a:lnTo>
                  <a:pt x="242179" y="595728"/>
                </a:lnTo>
                <a:lnTo>
                  <a:pt x="242067" y="595654"/>
                </a:lnTo>
                <a:lnTo>
                  <a:pt x="215836" y="574000"/>
                </a:lnTo>
                <a:lnTo>
                  <a:pt x="215799" y="574000"/>
                </a:lnTo>
                <a:lnTo>
                  <a:pt x="215687" y="573888"/>
                </a:lnTo>
                <a:lnTo>
                  <a:pt x="190833" y="550597"/>
                </a:lnTo>
                <a:lnTo>
                  <a:pt x="190721" y="550485"/>
                </a:lnTo>
                <a:lnTo>
                  <a:pt x="167318" y="525631"/>
                </a:lnTo>
                <a:lnTo>
                  <a:pt x="167207" y="525519"/>
                </a:lnTo>
                <a:lnTo>
                  <a:pt x="145440" y="499214"/>
                </a:lnTo>
                <a:lnTo>
                  <a:pt x="145403" y="499214"/>
                </a:lnTo>
                <a:lnTo>
                  <a:pt x="145328" y="499065"/>
                </a:lnTo>
                <a:lnTo>
                  <a:pt x="125236" y="471421"/>
                </a:lnTo>
                <a:lnTo>
                  <a:pt x="125162" y="471309"/>
                </a:lnTo>
                <a:lnTo>
                  <a:pt x="106856" y="442437"/>
                </a:lnTo>
                <a:lnTo>
                  <a:pt x="106781" y="442325"/>
                </a:lnTo>
                <a:lnTo>
                  <a:pt x="90336" y="412374"/>
                </a:lnTo>
                <a:lnTo>
                  <a:pt x="90298" y="412225"/>
                </a:lnTo>
                <a:lnTo>
                  <a:pt x="75788" y="381306"/>
                </a:lnTo>
                <a:lnTo>
                  <a:pt x="75714" y="381157"/>
                </a:lnTo>
                <a:lnTo>
                  <a:pt x="63212" y="349383"/>
                </a:lnTo>
                <a:lnTo>
                  <a:pt x="63175" y="349345"/>
                </a:lnTo>
                <a:lnTo>
                  <a:pt x="63138" y="349234"/>
                </a:lnTo>
                <a:lnTo>
                  <a:pt x="52645" y="316714"/>
                </a:lnTo>
                <a:lnTo>
                  <a:pt x="52608" y="316566"/>
                </a:lnTo>
                <a:lnTo>
                  <a:pt x="44199" y="283414"/>
                </a:lnTo>
                <a:lnTo>
                  <a:pt x="44162" y="283265"/>
                </a:lnTo>
                <a:lnTo>
                  <a:pt x="39027" y="255545"/>
                </a:lnTo>
                <a:cubicBezTo>
                  <a:pt x="33000" y="217110"/>
                  <a:pt x="44794" y="176406"/>
                  <a:pt x="74411" y="146751"/>
                </a:cubicBezTo>
                <a:lnTo>
                  <a:pt x="114036" y="106716"/>
                </a:lnTo>
                <a:cubicBezTo>
                  <a:pt x="118055" y="102735"/>
                  <a:pt x="123301" y="100763"/>
                  <a:pt x="128510" y="100763"/>
                </a:cubicBezTo>
                <a:lnTo>
                  <a:pt x="128547" y="100763"/>
                </a:lnTo>
                <a:cubicBezTo>
                  <a:pt x="133458" y="100726"/>
                  <a:pt x="138407" y="102549"/>
                  <a:pt x="142276" y="106084"/>
                </a:cubicBezTo>
                <a:lnTo>
                  <a:pt x="252747" y="216555"/>
                </a:lnTo>
                <a:cubicBezTo>
                  <a:pt x="260077" y="224554"/>
                  <a:pt x="259891" y="236981"/>
                  <a:pt x="252152" y="244757"/>
                </a:cubicBezTo>
                <a:cubicBezTo>
                  <a:pt x="179821" y="317162"/>
                  <a:pt x="179003" y="317981"/>
                  <a:pt x="179003" y="317981"/>
                </a:cubicBezTo>
                <a:lnTo>
                  <a:pt x="178891" y="318055"/>
                </a:lnTo>
                <a:cubicBezTo>
                  <a:pt x="172975" y="324343"/>
                  <a:pt x="172045" y="334129"/>
                  <a:pt x="177180" y="341495"/>
                </a:cubicBezTo>
                <a:lnTo>
                  <a:pt x="191951" y="362629"/>
                </a:lnTo>
                <a:lnTo>
                  <a:pt x="192323" y="363150"/>
                </a:lnTo>
                <a:lnTo>
                  <a:pt x="207727" y="383763"/>
                </a:lnTo>
                <a:lnTo>
                  <a:pt x="207727" y="383800"/>
                </a:lnTo>
                <a:lnTo>
                  <a:pt x="207727" y="383763"/>
                </a:lnTo>
                <a:lnTo>
                  <a:pt x="207764" y="383800"/>
                </a:lnTo>
                <a:lnTo>
                  <a:pt x="208136" y="384321"/>
                </a:lnTo>
                <a:lnTo>
                  <a:pt x="224210" y="404413"/>
                </a:lnTo>
                <a:lnTo>
                  <a:pt x="224619" y="404897"/>
                </a:lnTo>
                <a:lnTo>
                  <a:pt x="241325" y="424542"/>
                </a:lnTo>
                <a:lnTo>
                  <a:pt x="241325" y="424505"/>
                </a:lnTo>
                <a:lnTo>
                  <a:pt x="241734" y="425026"/>
                </a:lnTo>
                <a:lnTo>
                  <a:pt x="259072" y="444076"/>
                </a:lnTo>
                <a:lnTo>
                  <a:pt x="259482" y="444522"/>
                </a:lnTo>
                <a:lnTo>
                  <a:pt x="277452" y="463051"/>
                </a:lnTo>
                <a:lnTo>
                  <a:pt x="277452" y="463089"/>
                </a:lnTo>
                <a:lnTo>
                  <a:pt x="277452" y="463051"/>
                </a:lnTo>
                <a:lnTo>
                  <a:pt x="277862" y="463461"/>
                </a:lnTo>
                <a:lnTo>
                  <a:pt x="296316" y="481320"/>
                </a:lnTo>
                <a:lnTo>
                  <a:pt x="296763" y="481729"/>
                </a:lnTo>
                <a:lnTo>
                  <a:pt x="296763" y="481767"/>
                </a:lnTo>
                <a:lnTo>
                  <a:pt x="315776" y="498994"/>
                </a:lnTo>
                <a:lnTo>
                  <a:pt x="316222" y="499366"/>
                </a:lnTo>
                <a:lnTo>
                  <a:pt x="335756" y="515997"/>
                </a:lnTo>
                <a:lnTo>
                  <a:pt x="335756" y="516072"/>
                </a:lnTo>
                <a:lnTo>
                  <a:pt x="335756" y="516034"/>
                </a:lnTo>
                <a:lnTo>
                  <a:pt x="336240" y="516406"/>
                </a:lnTo>
                <a:lnTo>
                  <a:pt x="356295" y="532406"/>
                </a:lnTo>
                <a:lnTo>
                  <a:pt x="356778" y="532778"/>
                </a:lnTo>
                <a:lnTo>
                  <a:pt x="377354" y="548107"/>
                </a:lnTo>
                <a:lnTo>
                  <a:pt x="377354" y="548144"/>
                </a:lnTo>
                <a:lnTo>
                  <a:pt x="377838" y="548479"/>
                </a:lnTo>
                <a:lnTo>
                  <a:pt x="398897" y="563176"/>
                </a:lnTo>
                <a:cubicBezTo>
                  <a:pt x="402208" y="565483"/>
                  <a:pt x="406078" y="566637"/>
                  <a:pt x="409835" y="566637"/>
                </a:cubicBezTo>
                <a:cubicBezTo>
                  <a:pt x="414188" y="566637"/>
                  <a:pt x="418356" y="565111"/>
                  <a:pt x="421444" y="562060"/>
                </a:cubicBezTo>
                <a:lnTo>
                  <a:pt x="495896" y="487981"/>
                </a:lnTo>
                <a:cubicBezTo>
                  <a:pt x="499839" y="484186"/>
                  <a:pt x="504937" y="482252"/>
                  <a:pt x="510035" y="482252"/>
                </a:cubicBezTo>
                <a:cubicBezTo>
                  <a:pt x="514983" y="482252"/>
                  <a:pt x="519932" y="484037"/>
                  <a:pt x="523838" y="487647"/>
                </a:cubicBezTo>
                <a:close/>
                <a:moveTo>
                  <a:pt x="168845" y="80228"/>
                </a:moveTo>
                <a:cubicBezTo>
                  <a:pt x="157645" y="69140"/>
                  <a:pt x="143060" y="63633"/>
                  <a:pt x="128438" y="63633"/>
                </a:cubicBezTo>
                <a:lnTo>
                  <a:pt x="128400" y="63633"/>
                </a:lnTo>
                <a:cubicBezTo>
                  <a:pt x="113703" y="63633"/>
                  <a:pt x="99007" y="69252"/>
                  <a:pt x="87808" y="80451"/>
                </a:cubicBezTo>
                <a:lnTo>
                  <a:pt x="47959" y="120672"/>
                </a:lnTo>
                <a:cubicBezTo>
                  <a:pt x="10119" y="158512"/>
                  <a:pt x="-5434" y="210117"/>
                  <a:pt x="1673" y="259270"/>
                </a:cubicBezTo>
                <a:lnTo>
                  <a:pt x="7552" y="290785"/>
                </a:lnTo>
                <a:lnTo>
                  <a:pt x="7849" y="292012"/>
                </a:lnTo>
                <a:lnTo>
                  <a:pt x="16556" y="326355"/>
                </a:lnTo>
                <a:lnTo>
                  <a:pt x="16891" y="327583"/>
                </a:lnTo>
                <a:lnTo>
                  <a:pt x="27755" y="361293"/>
                </a:lnTo>
                <a:lnTo>
                  <a:pt x="28201" y="362483"/>
                </a:lnTo>
                <a:lnTo>
                  <a:pt x="28201" y="362520"/>
                </a:lnTo>
                <a:lnTo>
                  <a:pt x="41187" y="395448"/>
                </a:lnTo>
                <a:lnTo>
                  <a:pt x="41671" y="396602"/>
                </a:lnTo>
                <a:lnTo>
                  <a:pt x="56702" y="428674"/>
                </a:lnTo>
                <a:lnTo>
                  <a:pt x="57297" y="429791"/>
                </a:lnTo>
                <a:lnTo>
                  <a:pt x="74338" y="460858"/>
                </a:lnTo>
                <a:lnTo>
                  <a:pt x="74971" y="461937"/>
                </a:lnTo>
                <a:lnTo>
                  <a:pt x="93947" y="491851"/>
                </a:lnTo>
                <a:lnTo>
                  <a:pt x="94654" y="492893"/>
                </a:lnTo>
                <a:lnTo>
                  <a:pt x="94654" y="492931"/>
                </a:lnTo>
                <a:lnTo>
                  <a:pt x="115452" y="521543"/>
                </a:lnTo>
                <a:lnTo>
                  <a:pt x="116234" y="522585"/>
                </a:lnTo>
                <a:lnTo>
                  <a:pt x="138819" y="549820"/>
                </a:lnTo>
                <a:lnTo>
                  <a:pt x="139674" y="550788"/>
                </a:lnTo>
                <a:lnTo>
                  <a:pt x="163933" y="576572"/>
                </a:lnTo>
                <a:lnTo>
                  <a:pt x="164826" y="577465"/>
                </a:lnTo>
                <a:lnTo>
                  <a:pt x="190611" y="601613"/>
                </a:lnTo>
                <a:lnTo>
                  <a:pt x="191578" y="602431"/>
                </a:lnTo>
                <a:lnTo>
                  <a:pt x="191578" y="602468"/>
                </a:lnTo>
                <a:lnTo>
                  <a:pt x="218777" y="624867"/>
                </a:lnTo>
                <a:lnTo>
                  <a:pt x="219818" y="625649"/>
                </a:lnTo>
                <a:lnTo>
                  <a:pt x="219781" y="625686"/>
                </a:lnTo>
                <a:lnTo>
                  <a:pt x="248393" y="646336"/>
                </a:lnTo>
                <a:lnTo>
                  <a:pt x="249435" y="647043"/>
                </a:lnTo>
                <a:lnTo>
                  <a:pt x="279275" y="665907"/>
                </a:lnTo>
                <a:lnTo>
                  <a:pt x="280391" y="666540"/>
                </a:lnTo>
                <a:lnTo>
                  <a:pt x="311348" y="683469"/>
                </a:lnTo>
                <a:lnTo>
                  <a:pt x="312501" y="684027"/>
                </a:lnTo>
                <a:lnTo>
                  <a:pt x="312464" y="684027"/>
                </a:lnTo>
                <a:lnTo>
                  <a:pt x="344462" y="698984"/>
                </a:lnTo>
                <a:lnTo>
                  <a:pt x="345616" y="699467"/>
                </a:lnTo>
                <a:lnTo>
                  <a:pt x="378469" y="712379"/>
                </a:lnTo>
                <a:lnTo>
                  <a:pt x="379697" y="712825"/>
                </a:lnTo>
                <a:lnTo>
                  <a:pt x="379697" y="712788"/>
                </a:lnTo>
                <a:lnTo>
                  <a:pt x="379697" y="712825"/>
                </a:lnTo>
                <a:lnTo>
                  <a:pt x="413257" y="723578"/>
                </a:lnTo>
                <a:lnTo>
                  <a:pt x="413257" y="723615"/>
                </a:lnTo>
                <a:lnTo>
                  <a:pt x="414522" y="723950"/>
                </a:lnTo>
                <a:lnTo>
                  <a:pt x="448753" y="732619"/>
                </a:lnTo>
                <a:lnTo>
                  <a:pt x="448716" y="732619"/>
                </a:lnTo>
                <a:lnTo>
                  <a:pt x="449944" y="732880"/>
                </a:lnTo>
                <a:lnTo>
                  <a:pt x="482128" y="738907"/>
                </a:lnTo>
                <a:cubicBezTo>
                  <a:pt x="489458" y="739912"/>
                  <a:pt x="496713" y="740396"/>
                  <a:pt x="504080" y="740396"/>
                </a:cubicBezTo>
                <a:cubicBezTo>
                  <a:pt x="545938" y="740396"/>
                  <a:pt x="587759" y="724099"/>
                  <a:pt x="619828" y="692212"/>
                </a:cubicBezTo>
                <a:cubicBezTo>
                  <a:pt x="620014" y="692026"/>
                  <a:pt x="659900" y="652586"/>
                  <a:pt x="659900" y="652586"/>
                </a:cubicBezTo>
                <a:cubicBezTo>
                  <a:pt x="682262" y="630225"/>
                  <a:pt x="682373" y="594023"/>
                  <a:pt x="660197" y="571550"/>
                </a:cubicBezTo>
                <a:lnTo>
                  <a:pt x="550365" y="461755"/>
                </a:lnTo>
                <a:cubicBezTo>
                  <a:pt x="539202" y="450704"/>
                  <a:pt x="524618" y="445160"/>
                  <a:pt x="509995" y="445160"/>
                </a:cubicBezTo>
                <a:cubicBezTo>
                  <a:pt x="495261" y="445160"/>
                  <a:pt x="480565" y="450779"/>
                  <a:pt x="469328" y="462015"/>
                </a:cubicBezTo>
                <a:lnTo>
                  <a:pt x="409016" y="522327"/>
                </a:lnTo>
                <a:cubicBezTo>
                  <a:pt x="408532" y="522811"/>
                  <a:pt x="407862" y="523071"/>
                  <a:pt x="407230" y="523071"/>
                </a:cubicBezTo>
                <a:cubicBezTo>
                  <a:pt x="406709" y="523071"/>
                  <a:pt x="406188" y="522923"/>
                  <a:pt x="405741" y="522625"/>
                </a:cubicBezTo>
                <a:lnTo>
                  <a:pt x="399416" y="518160"/>
                </a:lnTo>
                <a:lnTo>
                  <a:pt x="399379" y="518160"/>
                </a:lnTo>
                <a:lnTo>
                  <a:pt x="399342" y="518123"/>
                </a:lnTo>
                <a:lnTo>
                  <a:pt x="379361" y="503203"/>
                </a:lnTo>
                <a:lnTo>
                  <a:pt x="379324" y="503203"/>
                </a:lnTo>
                <a:lnTo>
                  <a:pt x="379287" y="503129"/>
                </a:lnTo>
                <a:lnTo>
                  <a:pt x="379287" y="503166"/>
                </a:lnTo>
                <a:lnTo>
                  <a:pt x="359679" y="487502"/>
                </a:lnTo>
                <a:lnTo>
                  <a:pt x="359604" y="487465"/>
                </a:lnTo>
                <a:lnTo>
                  <a:pt x="340591" y="471280"/>
                </a:lnTo>
                <a:lnTo>
                  <a:pt x="340517" y="471205"/>
                </a:lnTo>
                <a:lnTo>
                  <a:pt x="340517" y="471243"/>
                </a:lnTo>
                <a:lnTo>
                  <a:pt x="322025" y="454425"/>
                </a:lnTo>
                <a:lnTo>
                  <a:pt x="321988" y="454425"/>
                </a:lnTo>
                <a:lnTo>
                  <a:pt x="321951" y="454351"/>
                </a:lnTo>
                <a:lnTo>
                  <a:pt x="303943" y="436938"/>
                </a:lnTo>
                <a:lnTo>
                  <a:pt x="303943" y="436901"/>
                </a:lnTo>
                <a:lnTo>
                  <a:pt x="303868" y="436864"/>
                </a:lnTo>
                <a:lnTo>
                  <a:pt x="286456" y="418893"/>
                </a:lnTo>
                <a:lnTo>
                  <a:pt x="286418" y="418819"/>
                </a:lnTo>
                <a:lnTo>
                  <a:pt x="269490" y="400215"/>
                </a:lnTo>
                <a:lnTo>
                  <a:pt x="269415" y="400141"/>
                </a:lnTo>
                <a:lnTo>
                  <a:pt x="253156" y="381054"/>
                </a:lnTo>
                <a:lnTo>
                  <a:pt x="253119" y="381054"/>
                </a:lnTo>
                <a:lnTo>
                  <a:pt x="253082" y="380979"/>
                </a:lnTo>
                <a:lnTo>
                  <a:pt x="237418" y="361334"/>
                </a:lnTo>
                <a:lnTo>
                  <a:pt x="237343" y="361260"/>
                </a:lnTo>
                <a:lnTo>
                  <a:pt x="222312" y="341130"/>
                </a:lnTo>
                <a:lnTo>
                  <a:pt x="222312" y="341168"/>
                </a:lnTo>
                <a:lnTo>
                  <a:pt x="222275" y="341093"/>
                </a:lnTo>
                <a:lnTo>
                  <a:pt x="217773" y="334582"/>
                </a:lnTo>
                <a:cubicBezTo>
                  <a:pt x="217066" y="333577"/>
                  <a:pt x="217177" y="332238"/>
                  <a:pt x="218033" y="331345"/>
                </a:cubicBezTo>
                <a:lnTo>
                  <a:pt x="278383" y="271033"/>
                </a:lnTo>
                <a:cubicBezTo>
                  <a:pt x="300707" y="248671"/>
                  <a:pt x="300893" y="212618"/>
                  <a:pt x="278792" y="190144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CD4F43F-9D31-4D2B-BE95-1B7F717C1C03}"/>
              </a:ext>
            </a:extLst>
          </p:cNvPr>
          <p:cNvGrpSpPr/>
          <p:nvPr/>
        </p:nvGrpSpPr>
        <p:grpSpPr>
          <a:xfrm>
            <a:off x="2954708" y="2601300"/>
            <a:ext cx="329512" cy="323406"/>
            <a:chOff x="-2992659" y="2602944"/>
            <a:chExt cx="833514" cy="818067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5B4F76B-D998-3128-A7CA-C7C2BAB3DAD1}"/>
                </a:ext>
              </a:extLst>
            </p:cNvPr>
            <p:cNvSpPr/>
            <p:nvPr/>
          </p:nvSpPr>
          <p:spPr>
            <a:xfrm>
              <a:off x="-2738207" y="2759307"/>
              <a:ext cx="324708" cy="324253"/>
            </a:xfrm>
            <a:custGeom>
              <a:avLst/>
              <a:gdLst>
                <a:gd name="connsiteX0" fmla="*/ 202367 w 324708"/>
                <a:gd name="connsiteY0" fmla="*/ 102661 h 324253"/>
                <a:gd name="connsiteX1" fmla="*/ 95506 w 324708"/>
                <a:gd name="connsiteY1" fmla="*/ 211788 h 324253"/>
                <a:gd name="connsiteX2" fmla="*/ 204006 w 324708"/>
                <a:gd name="connsiteY2" fmla="*/ 231322 h 324253"/>
                <a:gd name="connsiteX3" fmla="*/ 241325 w 324708"/>
                <a:gd name="connsiteY3" fmla="*/ 260157 h 324253"/>
                <a:gd name="connsiteX4" fmla="*/ 311162 w 324708"/>
                <a:gd name="connsiteY4" fmla="*/ 101690 h 324253"/>
                <a:gd name="connsiteX5" fmla="*/ 165534 w 324708"/>
                <a:gd name="connsiteY5" fmla="*/ 39 h 324253"/>
                <a:gd name="connsiteX6" fmla="*/ 371 w 324708"/>
                <a:gd name="connsiteY6" fmla="*/ 152849 h 324253"/>
                <a:gd name="connsiteX7" fmla="*/ 174983 w 324708"/>
                <a:gd name="connsiteY7" fmla="*/ 322070 h 324253"/>
                <a:gd name="connsiteX8" fmla="*/ 170109 w 324708"/>
                <a:gd name="connsiteY8" fmla="*/ 292714 h 324253"/>
                <a:gd name="connsiteX9" fmla="*/ 59600 w 324708"/>
                <a:gd name="connsiteY9" fmla="*/ 80040 h 324253"/>
                <a:gd name="connsiteX10" fmla="*/ 166270 w 324708"/>
                <a:gd name="connsiteY10" fmla="*/ 29848 h 324253"/>
                <a:gd name="connsiteX11" fmla="*/ 292848 w 324708"/>
                <a:gd name="connsiteY11" fmla="*/ 180943 h 324253"/>
                <a:gd name="connsiteX12" fmla="*/ 239754 w 324708"/>
                <a:gd name="connsiteY12" fmla="*/ 230502 h 324253"/>
                <a:gd name="connsiteX13" fmla="*/ 233131 w 324708"/>
                <a:gd name="connsiteY13" fmla="*/ 224437 h 324253"/>
                <a:gd name="connsiteX14" fmla="*/ 233131 w 324708"/>
                <a:gd name="connsiteY14" fmla="*/ 161594 h 324253"/>
                <a:gd name="connsiteX15" fmla="*/ 202435 w 324708"/>
                <a:gd name="connsiteY15" fmla="*/ 102733 h 324253"/>
                <a:gd name="connsiteX16" fmla="*/ 203297 w 324708"/>
                <a:gd name="connsiteY16" fmla="*/ 195418 h 324253"/>
                <a:gd name="connsiteX17" fmla="*/ 142464 w 324708"/>
                <a:gd name="connsiteY17" fmla="*/ 219082 h 324253"/>
                <a:gd name="connsiteX18" fmla="*/ 151878 w 324708"/>
                <a:gd name="connsiteY18" fmla="*/ 122079 h 324253"/>
                <a:gd name="connsiteX19" fmla="*/ 203297 w 324708"/>
                <a:gd name="connsiteY19" fmla="*/ 161481 h 324253"/>
                <a:gd name="connsiteX20" fmla="*/ 203297 w 324708"/>
                <a:gd name="connsiteY20" fmla="*/ 195377 h 324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4708" h="324253">
                  <a:moveTo>
                    <a:pt x="202367" y="102661"/>
                  </a:moveTo>
                  <a:cubicBezTo>
                    <a:pt x="135395" y="56300"/>
                    <a:pt x="65560" y="145858"/>
                    <a:pt x="95506" y="211788"/>
                  </a:cubicBezTo>
                  <a:cubicBezTo>
                    <a:pt x="118612" y="264697"/>
                    <a:pt x="170813" y="252567"/>
                    <a:pt x="204006" y="231322"/>
                  </a:cubicBezTo>
                  <a:cubicBezTo>
                    <a:pt x="206982" y="248364"/>
                    <a:pt x="223949" y="261572"/>
                    <a:pt x="241325" y="260157"/>
                  </a:cubicBezTo>
                  <a:cubicBezTo>
                    <a:pt x="309711" y="260009"/>
                    <a:pt x="346252" y="175474"/>
                    <a:pt x="311162" y="101690"/>
                  </a:cubicBezTo>
                  <a:cubicBezTo>
                    <a:pt x="293488" y="62846"/>
                    <a:pt x="251593" y="-1818"/>
                    <a:pt x="165534" y="39"/>
                  </a:cubicBezTo>
                  <a:cubicBezTo>
                    <a:pt x="79772" y="1044"/>
                    <a:pt x="4914" y="67198"/>
                    <a:pt x="371" y="152849"/>
                  </a:cubicBezTo>
                  <a:cubicBezTo>
                    <a:pt x="-5843" y="250813"/>
                    <a:pt x="66636" y="339405"/>
                    <a:pt x="174983" y="322070"/>
                  </a:cubicBezTo>
                  <a:cubicBezTo>
                    <a:pt x="194256" y="318498"/>
                    <a:pt x="189419" y="289774"/>
                    <a:pt x="170109" y="292714"/>
                  </a:cubicBezTo>
                  <a:cubicBezTo>
                    <a:pt x="52904" y="315559"/>
                    <a:pt x="-12133" y="164164"/>
                    <a:pt x="59600" y="80040"/>
                  </a:cubicBezTo>
                  <a:cubicBezTo>
                    <a:pt x="85050" y="49158"/>
                    <a:pt x="123931" y="30852"/>
                    <a:pt x="166270" y="29848"/>
                  </a:cubicBezTo>
                  <a:cubicBezTo>
                    <a:pt x="249688" y="26611"/>
                    <a:pt x="304792" y="116875"/>
                    <a:pt x="292848" y="180943"/>
                  </a:cubicBezTo>
                  <a:cubicBezTo>
                    <a:pt x="286188" y="212271"/>
                    <a:pt x="268329" y="228940"/>
                    <a:pt x="239754" y="230502"/>
                  </a:cubicBezTo>
                  <a:cubicBezTo>
                    <a:pt x="235475" y="230539"/>
                    <a:pt x="233503" y="228270"/>
                    <a:pt x="233131" y="224437"/>
                  </a:cubicBezTo>
                  <a:lnTo>
                    <a:pt x="233131" y="161594"/>
                  </a:lnTo>
                  <a:cubicBezTo>
                    <a:pt x="233131" y="138229"/>
                    <a:pt x="221634" y="116239"/>
                    <a:pt x="202435" y="102733"/>
                  </a:cubicBezTo>
                  <a:close/>
                  <a:moveTo>
                    <a:pt x="203297" y="195418"/>
                  </a:moveTo>
                  <a:cubicBezTo>
                    <a:pt x="192172" y="203938"/>
                    <a:pt x="164602" y="223807"/>
                    <a:pt x="142464" y="219082"/>
                  </a:cubicBezTo>
                  <a:cubicBezTo>
                    <a:pt x="103843" y="204683"/>
                    <a:pt x="114820" y="136519"/>
                    <a:pt x="151878" y="122079"/>
                  </a:cubicBezTo>
                  <a:cubicBezTo>
                    <a:pt x="176732" y="112554"/>
                    <a:pt x="204116" y="135920"/>
                    <a:pt x="203297" y="161481"/>
                  </a:cubicBezTo>
                  <a:lnTo>
                    <a:pt x="203297" y="19537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12A3D3E-D5DF-4673-9A7A-21892AB57C37}"/>
                </a:ext>
              </a:extLst>
            </p:cNvPr>
            <p:cNvSpPr/>
            <p:nvPr/>
          </p:nvSpPr>
          <p:spPr>
            <a:xfrm>
              <a:off x="-2992659" y="2602944"/>
              <a:ext cx="833514" cy="818067"/>
            </a:xfrm>
            <a:custGeom>
              <a:avLst/>
              <a:gdLst>
                <a:gd name="connsiteX0" fmla="*/ 788632 w 833514"/>
                <a:gd name="connsiteY0" fmla="*/ 256347 h 818067"/>
                <a:gd name="connsiteX1" fmla="*/ 689068 w 833514"/>
                <a:gd name="connsiteY1" fmla="*/ 179551 h 818067"/>
                <a:gd name="connsiteX2" fmla="*/ 670911 w 833514"/>
                <a:gd name="connsiteY2" fmla="*/ 203141 h 818067"/>
                <a:gd name="connsiteX3" fmla="*/ 770438 w 833514"/>
                <a:gd name="connsiteY3" fmla="*/ 279899 h 818067"/>
                <a:gd name="connsiteX4" fmla="*/ 795255 w 833514"/>
                <a:gd name="connsiteY4" fmla="*/ 310930 h 818067"/>
                <a:gd name="connsiteX5" fmla="*/ 465528 w 833514"/>
                <a:gd name="connsiteY5" fmla="*/ 616511 h 818067"/>
                <a:gd name="connsiteX6" fmla="*/ 367897 w 833514"/>
                <a:gd name="connsiteY6" fmla="*/ 616511 h 818067"/>
                <a:gd name="connsiteX7" fmla="*/ 38170 w 833514"/>
                <a:gd name="connsiteY7" fmla="*/ 310930 h 818067"/>
                <a:gd name="connsiteX8" fmla="*/ 62950 w 833514"/>
                <a:gd name="connsiteY8" fmla="*/ 279936 h 818067"/>
                <a:gd name="connsiteX9" fmla="*/ 364626 w 833514"/>
                <a:gd name="connsiteY9" fmla="*/ 47574 h 818067"/>
                <a:gd name="connsiteX10" fmla="*/ 468811 w 833514"/>
                <a:gd name="connsiteY10" fmla="*/ 47574 h 818067"/>
                <a:gd name="connsiteX11" fmla="*/ 623297 w 833514"/>
                <a:gd name="connsiteY11" fmla="*/ 166484 h 818067"/>
                <a:gd name="connsiteX12" fmla="*/ 644170 w 833514"/>
                <a:gd name="connsiteY12" fmla="*/ 163768 h 818067"/>
                <a:gd name="connsiteX13" fmla="*/ 641454 w 833514"/>
                <a:gd name="connsiteY13" fmla="*/ 142895 h 818067"/>
                <a:gd name="connsiteX14" fmla="*/ 486968 w 833514"/>
                <a:gd name="connsiteY14" fmla="*/ 23985 h 818067"/>
                <a:gd name="connsiteX15" fmla="*/ 346436 w 833514"/>
                <a:gd name="connsiteY15" fmla="*/ 23985 h 818067"/>
                <a:gd name="connsiteX16" fmla="*/ 44760 w 833514"/>
                <a:gd name="connsiteY16" fmla="*/ 256376 h 818067"/>
                <a:gd name="connsiteX17" fmla="*/ 0 w 833514"/>
                <a:gd name="connsiteY17" fmla="*/ 347607 h 818067"/>
                <a:gd name="connsiteX18" fmla="*/ 0 w 833514"/>
                <a:gd name="connsiteY18" fmla="*/ 545699 h 818067"/>
                <a:gd name="connsiteX19" fmla="*/ 29766 w 833514"/>
                <a:gd name="connsiteY19" fmla="*/ 545699 h 818067"/>
                <a:gd name="connsiteX20" fmla="*/ 29766 w 833514"/>
                <a:gd name="connsiteY20" fmla="*/ 347607 h 818067"/>
                <a:gd name="connsiteX21" fmla="*/ 271167 w 833514"/>
                <a:gd name="connsiteY21" fmla="*/ 567425 h 818067"/>
                <a:gd name="connsiteX22" fmla="*/ 57226 w 833514"/>
                <a:gd name="connsiteY22" fmla="*/ 765517 h 818067"/>
                <a:gd name="connsiteX23" fmla="*/ 29805 w 833514"/>
                <a:gd name="connsiteY23" fmla="*/ 703009 h 818067"/>
                <a:gd name="connsiteX24" fmla="*/ 29805 w 833514"/>
                <a:gd name="connsiteY24" fmla="*/ 605225 h 818067"/>
                <a:gd name="connsiteX25" fmla="*/ 39 w 833514"/>
                <a:gd name="connsiteY25" fmla="*/ 605225 h 818067"/>
                <a:gd name="connsiteX26" fmla="*/ 39 w 833514"/>
                <a:gd name="connsiteY26" fmla="*/ 703009 h 818067"/>
                <a:gd name="connsiteX27" fmla="*/ 115082 w 833514"/>
                <a:gd name="connsiteY27" fmla="*/ 818052 h 818067"/>
                <a:gd name="connsiteX28" fmla="*/ 718434 w 833514"/>
                <a:gd name="connsiteY28" fmla="*/ 818052 h 818067"/>
                <a:gd name="connsiteX29" fmla="*/ 784067 w 833514"/>
                <a:gd name="connsiteY29" fmla="*/ 797401 h 818067"/>
                <a:gd name="connsiteX30" fmla="*/ 833515 w 833514"/>
                <a:gd name="connsiteY30" fmla="*/ 703007 h 818067"/>
                <a:gd name="connsiteX31" fmla="*/ 833515 w 833514"/>
                <a:gd name="connsiteY31" fmla="*/ 347610 h 818067"/>
                <a:gd name="connsiteX32" fmla="*/ 788718 w 833514"/>
                <a:gd name="connsiteY32" fmla="*/ 256341 h 818067"/>
                <a:gd name="connsiteX33" fmla="*/ 115034 w 833514"/>
                <a:gd name="connsiteY33" fmla="*/ 788299 h 818067"/>
                <a:gd name="connsiteX34" fmla="*/ 83297 w 833514"/>
                <a:gd name="connsiteY34" fmla="*/ 781899 h 818067"/>
                <a:gd name="connsiteX35" fmla="*/ 293037 w 833514"/>
                <a:gd name="connsiteY35" fmla="*/ 587713 h 818067"/>
                <a:gd name="connsiteX36" fmla="*/ 347657 w 833514"/>
                <a:gd name="connsiteY36" fmla="*/ 638352 h 818067"/>
                <a:gd name="connsiteX37" fmla="*/ 485770 w 833514"/>
                <a:gd name="connsiteY37" fmla="*/ 638352 h 818067"/>
                <a:gd name="connsiteX38" fmla="*/ 540390 w 833514"/>
                <a:gd name="connsiteY38" fmla="*/ 587713 h 818067"/>
                <a:gd name="connsiteX39" fmla="*/ 750131 w 833514"/>
                <a:gd name="connsiteY39" fmla="*/ 781937 h 818067"/>
                <a:gd name="connsiteX40" fmla="*/ 718356 w 833514"/>
                <a:gd name="connsiteY40" fmla="*/ 788300 h 818067"/>
                <a:gd name="connsiteX41" fmla="*/ 803663 w 833514"/>
                <a:gd name="connsiteY41" fmla="*/ 703021 h 818067"/>
                <a:gd name="connsiteX42" fmla="*/ 776204 w 833514"/>
                <a:gd name="connsiteY42" fmla="*/ 765491 h 818067"/>
                <a:gd name="connsiteX43" fmla="*/ 562263 w 833514"/>
                <a:gd name="connsiteY43" fmla="*/ 567400 h 818067"/>
                <a:gd name="connsiteX44" fmla="*/ 803436 w 833514"/>
                <a:gd name="connsiteY44" fmla="*/ 343896 h 818067"/>
                <a:gd name="connsiteX45" fmla="*/ 803660 w 833514"/>
                <a:gd name="connsiteY45" fmla="*/ 347579 h 818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33514" h="818067">
                  <a:moveTo>
                    <a:pt x="788632" y="256347"/>
                  </a:moveTo>
                  <a:lnTo>
                    <a:pt x="689068" y="179551"/>
                  </a:lnTo>
                  <a:cubicBezTo>
                    <a:pt x="673404" y="167794"/>
                    <a:pt x="655656" y="191122"/>
                    <a:pt x="670911" y="203141"/>
                  </a:cubicBezTo>
                  <a:lnTo>
                    <a:pt x="770438" y="279899"/>
                  </a:lnTo>
                  <a:cubicBezTo>
                    <a:pt x="781116" y="288196"/>
                    <a:pt x="789562" y="298912"/>
                    <a:pt x="795255" y="310930"/>
                  </a:cubicBezTo>
                  <a:lnTo>
                    <a:pt x="465528" y="616511"/>
                  </a:lnTo>
                  <a:cubicBezTo>
                    <a:pt x="438144" y="641886"/>
                    <a:pt x="395281" y="641849"/>
                    <a:pt x="367897" y="616511"/>
                  </a:cubicBezTo>
                  <a:lnTo>
                    <a:pt x="38170" y="310930"/>
                  </a:lnTo>
                  <a:cubicBezTo>
                    <a:pt x="43900" y="298912"/>
                    <a:pt x="52309" y="288196"/>
                    <a:pt x="62950" y="279936"/>
                  </a:cubicBezTo>
                  <a:lnTo>
                    <a:pt x="364626" y="47574"/>
                  </a:lnTo>
                  <a:cubicBezTo>
                    <a:pt x="395285" y="23910"/>
                    <a:pt x="438110" y="23873"/>
                    <a:pt x="468811" y="47574"/>
                  </a:cubicBezTo>
                  <a:lnTo>
                    <a:pt x="623297" y="166484"/>
                  </a:lnTo>
                  <a:cubicBezTo>
                    <a:pt x="629845" y="171507"/>
                    <a:pt x="639184" y="170279"/>
                    <a:pt x="644170" y="163768"/>
                  </a:cubicBezTo>
                  <a:cubicBezTo>
                    <a:pt x="649193" y="157257"/>
                    <a:pt x="647965" y="147917"/>
                    <a:pt x="641454" y="142895"/>
                  </a:cubicBezTo>
                  <a:lnTo>
                    <a:pt x="486968" y="23985"/>
                  </a:lnTo>
                  <a:cubicBezTo>
                    <a:pt x="445593" y="-8013"/>
                    <a:pt x="387774" y="-7976"/>
                    <a:pt x="346436" y="23985"/>
                  </a:cubicBezTo>
                  <a:lnTo>
                    <a:pt x="44760" y="256376"/>
                  </a:lnTo>
                  <a:cubicBezTo>
                    <a:pt x="16706" y="278104"/>
                    <a:pt x="0" y="312187"/>
                    <a:pt x="0" y="347607"/>
                  </a:cubicBezTo>
                  <a:lnTo>
                    <a:pt x="0" y="545699"/>
                  </a:lnTo>
                  <a:cubicBezTo>
                    <a:pt x="446" y="565270"/>
                    <a:pt x="29356" y="565307"/>
                    <a:pt x="29766" y="545699"/>
                  </a:cubicBezTo>
                  <a:lnTo>
                    <a:pt x="29766" y="347607"/>
                  </a:lnTo>
                  <a:cubicBezTo>
                    <a:pt x="23180" y="331459"/>
                    <a:pt x="272205" y="571330"/>
                    <a:pt x="271167" y="567425"/>
                  </a:cubicBezTo>
                  <a:lnTo>
                    <a:pt x="57226" y="765517"/>
                  </a:lnTo>
                  <a:cubicBezTo>
                    <a:pt x="39925" y="749555"/>
                    <a:pt x="29805" y="726970"/>
                    <a:pt x="29805" y="703009"/>
                  </a:cubicBezTo>
                  <a:lnTo>
                    <a:pt x="29805" y="605225"/>
                  </a:lnTo>
                  <a:cubicBezTo>
                    <a:pt x="29581" y="585617"/>
                    <a:pt x="262" y="585728"/>
                    <a:pt x="39" y="605225"/>
                  </a:cubicBezTo>
                  <a:lnTo>
                    <a:pt x="39" y="703009"/>
                  </a:lnTo>
                  <a:cubicBezTo>
                    <a:pt x="-1003" y="765033"/>
                    <a:pt x="53096" y="819128"/>
                    <a:pt x="115082" y="818052"/>
                  </a:cubicBezTo>
                  <a:lnTo>
                    <a:pt x="718434" y="818052"/>
                  </a:lnTo>
                  <a:cubicBezTo>
                    <a:pt x="742209" y="818052"/>
                    <a:pt x="764979" y="810871"/>
                    <a:pt x="784067" y="797401"/>
                  </a:cubicBezTo>
                  <a:cubicBezTo>
                    <a:pt x="815023" y="776007"/>
                    <a:pt x="833515" y="740735"/>
                    <a:pt x="833515" y="703007"/>
                  </a:cubicBezTo>
                  <a:lnTo>
                    <a:pt x="833515" y="347610"/>
                  </a:lnTo>
                  <a:cubicBezTo>
                    <a:pt x="833515" y="312188"/>
                    <a:pt x="816772" y="278107"/>
                    <a:pt x="788718" y="256341"/>
                  </a:cubicBezTo>
                  <a:close/>
                  <a:moveTo>
                    <a:pt x="115034" y="788299"/>
                  </a:moveTo>
                  <a:cubicBezTo>
                    <a:pt x="103946" y="788299"/>
                    <a:pt x="93306" y="785992"/>
                    <a:pt x="83297" y="781899"/>
                  </a:cubicBezTo>
                  <a:lnTo>
                    <a:pt x="293037" y="587713"/>
                  </a:lnTo>
                  <a:lnTo>
                    <a:pt x="347657" y="638352"/>
                  </a:lnTo>
                  <a:cubicBezTo>
                    <a:pt x="386390" y="674219"/>
                    <a:pt x="447041" y="674219"/>
                    <a:pt x="485770" y="638352"/>
                  </a:cubicBezTo>
                  <a:lnTo>
                    <a:pt x="540390" y="587713"/>
                  </a:lnTo>
                  <a:lnTo>
                    <a:pt x="750131" y="781937"/>
                  </a:lnTo>
                  <a:cubicBezTo>
                    <a:pt x="740159" y="785993"/>
                    <a:pt x="729480" y="788300"/>
                    <a:pt x="718356" y="788300"/>
                  </a:cubicBezTo>
                  <a:close/>
                  <a:moveTo>
                    <a:pt x="803663" y="703021"/>
                  </a:moveTo>
                  <a:cubicBezTo>
                    <a:pt x="803663" y="726945"/>
                    <a:pt x="793580" y="749492"/>
                    <a:pt x="776204" y="765491"/>
                  </a:cubicBezTo>
                  <a:lnTo>
                    <a:pt x="562263" y="567400"/>
                  </a:lnTo>
                  <a:lnTo>
                    <a:pt x="803436" y="343896"/>
                  </a:lnTo>
                  <a:cubicBezTo>
                    <a:pt x="803474" y="345124"/>
                    <a:pt x="803660" y="346351"/>
                    <a:pt x="803660" y="34757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85F1BA5-BE09-EBEE-7487-1353D83D85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476" y="4255413"/>
            <a:ext cx="1157726" cy="61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27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A5F9A3B-2D02-4088-9FFB-B411AACFF88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45298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A5F9A3B-2D02-4088-9FFB-B411AACFF8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A9FD7F6F-E2AF-AA23-174E-4FF7FE795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98" y="0"/>
            <a:ext cx="11007853" cy="996696"/>
          </a:xfrm>
        </p:spPr>
        <p:txBody>
          <a:bodyPr vert="horz"/>
          <a:lstStyle/>
          <a:p>
            <a:r>
              <a:rPr lang="en-US" dirty="0"/>
              <a:t>WE SHARE THE SAME GOAL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7" name="Footer Placeholder 22">
            <a:extLst>
              <a:ext uri="{FF2B5EF4-FFF2-40B4-BE49-F238E27FC236}">
                <a16:creationId xmlns:a16="http://schemas.microsoft.com/office/drawing/2014/main" id="{E7167336-53F9-4DD7-C145-4E4EB2FA23F2}"/>
              </a:ext>
            </a:extLst>
          </p:cNvPr>
          <p:cNvSpPr txBox="1">
            <a:spLocks/>
          </p:cNvSpPr>
          <p:nvPr/>
        </p:nvSpPr>
        <p:spPr>
          <a:xfrm>
            <a:off x="1142999" y="6462478"/>
            <a:ext cx="10434828" cy="21589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 sz="1000" dirty="0">
              <a:solidFill>
                <a:srgbClr val="000000">
                  <a:tint val="82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8F06D6-2589-6EED-CBCF-C9C7613F6E29}"/>
              </a:ext>
            </a:extLst>
          </p:cNvPr>
          <p:cNvSpPr/>
          <p:nvPr/>
        </p:nvSpPr>
        <p:spPr>
          <a:xfrm>
            <a:off x="609600" y="1020021"/>
            <a:ext cx="5404248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accent1"/>
                </a:solidFill>
              </a:rPr>
              <a:t>TO MAKE THE ERCOT GRID MORE RESILIENT </a:t>
            </a:r>
            <a:br>
              <a:rPr lang="en-US" sz="1600" b="1" dirty="0">
                <a:solidFill>
                  <a:schemeClr val="accent1"/>
                </a:solidFill>
              </a:rPr>
            </a:br>
            <a:r>
              <a:rPr lang="en-US" sz="1600" b="1" dirty="0">
                <a:solidFill>
                  <a:schemeClr val="accent1"/>
                </a:solidFill>
              </a:rPr>
              <a:t>AND RELIABLE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FBCF372-09D7-5F10-0BAB-81F4E4054786}"/>
              </a:ext>
            </a:extLst>
          </p:cNvPr>
          <p:cNvSpPr/>
          <p:nvPr/>
        </p:nvSpPr>
        <p:spPr>
          <a:xfrm>
            <a:off x="1247459" y="2917391"/>
            <a:ext cx="464216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>
                <a:solidFill>
                  <a:schemeClr val="tx1"/>
                </a:solidFill>
              </a:rPr>
              <a:t>This isn’t a debate about reliability.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It’s about how to implement grid-forming capabilities.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A8B1454-3063-00CC-073C-80ABA71AEA25}"/>
              </a:ext>
            </a:extLst>
          </p:cNvPr>
          <p:cNvGrpSpPr/>
          <p:nvPr/>
        </p:nvGrpSpPr>
        <p:grpSpPr>
          <a:xfrm>
            <a:off x="961891" y="4235930"/>
            <a:ext cx="5134109" cy="1384995"/>
            <a:chOff x="961494" y="4735519"/>
            <a:chExt cx="5134109" cy="138499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0CC7FFC-261D-3B07-5F1D-A721D4C6435B}"/>
                </a:ext>
              </a:extLst>
            </p:cNvPr>
            <p:cNvSpPr/>
            <p:nvPr/>
          </p:nvSpPr>
          <p:spPr>
            <a:xfrm>
              <a:off x="1247061" y="4735519"/>
              <a:ext cx="4110355" cy="13849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r>
                <a:rPr lang="en-US" sz="1800" b="1" dirty="0">
                  <a:solidFill>
                    <a:schemeClr val="tx1"/>
                  </a:solidFill>
                </a:rPr>
                <a:t>Our assets already support ERCOT’s reliability needs through</a:t>
              </a:r>
              <a:r>
                <a:rPr lang="en-US" sz="1800" dirty="0">
                  <a:solidFill>
                    <a:schemeClr val="tx1"/>
                  </a:solidFill>
                </a:rPr>
                <a:t>:</a:t>
              </a:r>
            </a:p>
            <a:p>
              <a:r>
                <a:rPr lang="en-US" sz="1800" dirty="0">
                  <a:solidFill>
                    <a:schemeClr val="tx1"/>
                  </a:solidFill>
                </a:rPr>
                <a:t>Voltage and frequency response</a:t>
              </a:r>
            </a:p>
            <a:p>
              <a:r>
                <a:rPr lang="en-US" sz="1800" dirty="0">
                  <a:solidFill>
                    <a:schemeClr val="tx1"/>
                  </a:solidFill>
                </a:rPr>
                <a:t>Fast, flexible operation across a range of system conditions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D66905C-9EB8-7D85-7474-6431C5223B37}"/>
                </a:ext>
              </a:extLst>
            </p:cNvPr>
            <p:cNvSpPr/>
            <p:nvPr/>
          </p:nvSpPr>
          <p:spPr>
            <a:xfrm>
              <a:off x="961494" y="5494186"/>
              <a:ext cx="5134109" cy="2154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algn="r">
                <a:spcAft>
                  <a:spcPts val="600"/>
                </a:spcAft>
              </a:pPr>
              <a:endParaRPr lang="en-US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9072D2F-7448-3C31-95FC-7682FAB2B899}"/>
              </a:ext>
            </a:extLst>
          </p:cNvPr>
          <p:cNvCxnSpPr>
            <a:cxnSpLocks/>
          </p:cNvCxnSpPr>
          <p:nvPr/>
        </p:nvCxnSpPr>
        <p:spPr>
          <a:xfrm>
            <a:off x="754742" y="2643164"/>
            <a:ext cx="5134882" cy="1588"/>
          </a:xfrm>
          <a:prstGeom prst="line">
            <a:avLst/>
          </a:prstGeom>
          <a:ln w="9525">
            <a:solidFill>
              <a:srgbClr val="7F7F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D65B098-AD57-42A5-66E0-04765FC7C18B}"/>
              </a:ext>
            </a:extLst>
          </p:cNvPr>
          <p:cNvCxnSpPr>
            <a:cxnSpLocks/>
          </p:cNvCxnSpPr>
          <p:nvPr/>
        </p:nvCxnSpPr>
        <p:spPr>
          <a:xfrm>
            <a:off x="885940" y="4000260"/>
            <a:ext cx="5134882" cy="1588"/>
          </a:xfrm>
          <a:prstGeom prst="line">
            <a:avLst/>
          </a:prstGeom>
          <a:ln w="9525">
            <a:solidFill>
              <a:srgbClr val="7F7F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C4255D4-199A-5C61-C52E-2C13A1E835A8}"/>
              </a:ext>
            </a:extLst>
          </p:cNvPr>
          <p:cNvCxnSpPr>
            <a:cxnSpLocks/>
          </p:cNvCxnSpPr>
          <p:nvPr/>
        </p:nvCxnSpPr>
        <p:spPr>
          <a:xfrm>
            <a:off x="0" y="6275120"/>
            <a:ext cx="69067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9A83891-CF5B-718A-67B0-0EFA779CC565}"/>
              </a:ext>
            </a:extLst>
          </p:cNvPr>
          <p:cNvSpPr/>
          <p:nvPr/>
        </p:nvSpPr>
        <p:spPr>
          <a:xfrm>
            <a:off x="24714" y="6326373"/>
            <a:ext cx="1222744" cy="531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79916959-B95E-8766-28EB-5D2B96E7CB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34" y="6336542"/>
            <a:ext cx="874531" cy="467773"/>
          </a:xfrm>
          <a:prstGeom prst="rect">
            <a:avLst/>
          </a:prstGeom>
        </p:spPr>
      </p:pic>
      <p:pic>
        <p:nvPicPr>
          <p:cNvPr id="2" name="Picture 1" descr="A group of blue squares&#10;&#10;Description automatically generated">
            <a:extLst>
              <a:ext uri="{FF2B5EF4-FFF2-40B4-BE49-F238E27FC236}">
                <a16:creationId xmlns:a16="http://schemas.microsoft.com/office/drawing/2014/main" id="{82828B07-E985-74F6-175C-6C4D0456B0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161" y="148750"/>
            <a:ext cx="469900" cy="6096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68DB5F-E2CE-5636-16B6-6DA5ED969F61}"/>
              </a:ext>
            </a:extLst>
          </p:cNvPr>
          <p:cNvCxnSpPr>
            <a:cxnSpLocks/>
          </p:cNvCxnSpPr>
          <p:nvPr/>
        </p:nvCxnSpPr>
        <p:spPr>
          <a:xfrm>
            <a:off x="671384" y="150690"/>
            <a:ext cx="0" cy="678279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Google Shape;13;p34">
            <a:extLst>
              <a:ext uri="{FF2B5EF4-FFF2-40B4-BE49-F238E27FC236}">
                <a16:creationId xmlns:a16="http://schemas.microsoft.com/office/drawing/2014/main" id="{B65B6A1A-BFE0-22BC-9804-B9B32297AB44}"/>
              </a:ext>
            </a:extLst>
          </p:cNvPr>
          <p:cNvSpPr txBox="1">
            <a:spLocks/>
          </p:cNvSpPr>
          <p:nvPr/>
        </p:nvSpPr>
        <p:spPr>
          <a:xfrm>
            <a:off x="11615928" y="6282856"/>
            <a:ext cx="576072" cy="57514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t>2</a:t>
            </a:fld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23AC5A-E8A3-9E1E-C254-A58DE57B2723}"/>
              </a:ext>
            </a:extLst>
          </p:cNvPr>
          <p:cNvCxnSpPr>
            <a:cxnSpLocks/>
          </p:cNvCxnSpPr>
          <p:nvPr/>
        </p:nvCxnSpPr>
        <p:spPr>
          <a:xfrm>
            <a:off x="6906763" y="6278952"/>
            <a:ext cx="528523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AC59143-FF8C-A7CA-3F86-ABE4B225839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2308" b="15110"/>
          <a:stretch>
            <a:fillRect/>
          </a:stretch>
        </p:blipFill>
        <p:spPr>
          <a:xfrm>
            <a:off x="6546695" y="148750"/>
            <a:ext cx="5645305" cy="6146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A4E30A-9885-3A55-2D82-3D7CCF6741ED}"/>
              </a:ext>
            </a:extLst>
          </p:cNvPr>
          <p:cNvSpPr txBox="1"/>
          <p:nvPr/>
        </p:nvSpPr>
        <p:spPr>
          <a:xfrm>
            <a:off x="1247458" y="1811064"/>
            <a:ext cx="3935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n-lt"/>
              </a:rPr>
              <a:t>We all want the same outcome: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A stronger, more stable ERCOT grid.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5741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FB7B7480-8408-CCAB-5418-F092AD36DD9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9472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B7B7480-8408-CCAB-5418-F092AD36DD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F20F9389-3F30-370A-10EF-D55E79AF7F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2777" y="0"/>
            <a:ext cx="5726701" cy="6858000"/>
          </a:xfrm>
          <a:custGeom>
            <a:avLst/>
            <a:gdLst>
              <a:gd name="connsiteX0" fmla="*/ 0 w 6269568"/>
              <a:gd name="connsiteY0" fmla="*/ 0 h 6116963"/>
              <a:gd name="connsiteX1" fmla="*/ 6269568 w 6269568"/>
              <a:gd name="connsiteY1" fmla="*/ 0 h 6116963"/>
              <a:gd name="connsiteX2" fmla="*/ 6269568 w 6269568"/>
              <a:gd name="connsiteY2" fmla="*/ 6116963 h 6116963"/>
              <a:gd name="connsiteX3" fmla="*/ 0 w 6269568"/>
              <a:gd name="connsiteY3" fmla="*/ 6116963 h 611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9568" h="6116963">
                <a:moveTo>
                  <a:pt x="0" y="0"/>
                </a:moveTo>
                <a:lnTo>
                  <a:pt x="6269568" y="0"/>
                </a:lnTo>
                <a:lnTo>
                  <a:pt x="6269568" y="6116963"/>
                </a:lnTo>
                <a:lnTo>
                  <a:pt x="0" y="6116963"/>
                </a:lnTo>
                <a:close/>
              </a:path>
            </a:pathLst>
          </a:cu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993722A-5805-B5FE-A7E7-180715F03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60" y="-12288"/>
            <a:ext cx="11045952" cy="996696"/>
          </a:xfrm>
        </p:spPr>
        <p:txBody>
          <a:bodyPr vert="horz"/>
          <a:lstStyle/>
          <a:p>
            <a:r>
              <a:rPr lang="en-US" dirty="0"/>
              <a:t>FIRE, AIM, READY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E53412-EC94-44E6-9F5F-1BF03EBBAF8F}"/>
              </a:ext>
            </a:extLst>
          </p:cNvPr>
          <p:cNvSpPr>
            <a:spLocks/>
          </p:cNvSpPr>
          <p:nvPr/>
        </p:nvSpPr>
        <p:spPr>
          <a:xfrm flipH="1">
            <a:off x="823238" y="1093179"/>
            <a:ext cx="2623669" cy="23093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C445F1-262F-6AC6-AF4B-2415BC327470}"/>
              </a:ext>
            </a:extLst>
          </p:cNvPr>
          <p:cNvSpPr>
            <a:spLocks/>
          </p:cNvSpPr>
          <p:nvPr/>
        </p:nvSpPr>
        <p:spPr>
          <a:xfrm flipH="1">
            <a:off x="3624201" y="1093179"/>
            <a:ext cx="2623669" cy="23093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C685DB-2A34-A91D-7174-C3A4CB356DBB}"/>
              </a:ext>
            </a:extLst>
          </p:cNvPr>
          <p:cNvSpPr>
            <a:spLocks/>
          </p:cNvSpPr>
          <p:nvPr/>
        </p:nvSpPr>
        <p:spPr>
          <a:xfrm flipH="1">
            <a:off x="6437043" y="928678"/>
            <a:ext cx="5141337" cy="5127926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FAE9CB-FE19-29E6-D9E0-6D617BBDDD62}"/>
              </a:ext>
            </a:extLst>
          </p:cNvPr>
          <p:cNvSpPr>
            <a:spLocks/>
          </p:cNvSpPr>
          <p:nvPr/>
        </p:nvSpPr>
        <p:spPr>
          <a:xfrm flipH="1">
            <a:off x="823238" y="3589244"/>
            <a:ext cx="2623669" cy="23093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CD66BF-A5CF-004B-5FAF-442FF572808B}"/>
              </a:ext>
            </a:extLst>
          </p:cNvPr>
          <p:cNvSpPr>
            <a:spLocks/>
          </p:cNvSpPr>
          <p:nvPr/>
        </p:nvSpPr>
        <p:spPr>
          <a:xfrm flipH="1">
            <a:off x="3624201" y="3589244"/>
            <a:ext cx="2623669" cy="23093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4" name="Google Shape;153;p10">
            <a:extLst>
              <a:ext uri="{FF2B5EF4-FFF2-40B4-BE49-F238E27FC236}">
                <a16:creationId xmlns:a16="http://schemas.microsoft.com/office/drawing/2014/main" id="{741544E9-52AB-5224-51D3-255D172D6121}"/>
              </a:ext>
            </a:extLst>
          </p:cNvPr>
          <p:cNvSpPr/>
          <p:nvPr/>
        </p:nvSpPr>
        <p:spPr>
          <a:xfrm>
            <a:off x="995806" y="1991622"/>
            <a:ext cx="2278532" cy="89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8" tIns="18288" rIns="18288" bIns="18288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dirty="0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  <a:sym typeface="Calibri"/>
              </a:rPr>
              <a:t>Recommendations in original NREL presentation are contradictory and potentially dangerous</a:t>
            </a:r>
            <a:endParaRPr lang="en-US" u="none" strike="noStrike" cap="none" dirty="0">
              <a:solidFill>
                <a:schemeClr val="bg1"/>
              </a:solidFill>
              <a:latin typeface="Arial Nova" panose="020B05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6" name="Google Shape;153;p10">
            <a:extLst>
              <a:ext uri="{FF2B5EF4-FFF2-40B4-BE49-F238E27FC236}">
                <a16:creationId xmlns:a16="http://schemas.microsoft.com/office/drawing/2014/main" id="{7D43698C-9AFD-5624-A3D8-13B63B9ADCA7}"/>
              </a:ext>
            </a:extLst>
          </p:cNvPr>
          <p:cNvSpPr/>
          <p:nvPr/>
        </p:nvSpPr>
        <p:spPr>
          <a:xfrm>
            <a:off x="3813374" y="1991622"/>
            <a:ext cx="2245323" cy="89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8" tIns="18288" rIns="18288" bIns="18288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u="none" strike="noStrike" cap="none" dirty="0">
                <a:solidFill>
                  <a:schemeClr val="bg1"/>
                </a:solidFill>
                <a:latin typeface="Arial Nova" panose="020B0504020202020204" pitchFamily="34" charset="0"/>
                <a:ea typeface="Calibri"/>
                <a:cs typeface="Arial" panose="020B0604020202020204" pitchFamily="34" charset="0"/>
                <a:sym typeface="Calibri"/>
              </a:rPr>
              <a:t>The ERCOT grid conflates voltage phasor/frequency support and grid forming services.</a:t>
            </a:r>
            <a:endParaRPr lang="en-US" u="none" strike="noStrike" cap="none" dirty="0">
              <a:solidFill>
                <a:schemeClr val="bg1"/>
              </a:solidFill>
              <a:latin typeface="Arial Nova" panose="020B05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7" name="Google Shape;153;p10">
            <a:extLst>
              <a:ext uri="{FF2B5EF4-FFF2-40B4-BE49-F238E27FC236}">
                <a16:creationId xmlns:a16="http://schemas.microsoft.com/office/drawing/2014/main" id="{8D43D462-786C-5B21-D2FE-AAEA0DADF247}"/>
              </a:ext>
            </a:extLst>
          </p:cNvPr>
          <p:cNvSpPr/>
          <p:nvPr/>
        </p:nvSpPr>
        <p:spPr>
          <a:xfrm>
            <a:off x="1098675" y="4369970"/>
            <a:ext cx="2060916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8" tIns="18288" rIns="18288" bIns="18288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u="none" strike="noStrike" cap="none" dirty="0">
                <a:solidFill>
                  <a:schemeClr val="bg1"/>
                </a:solidFill>
                <a:latin typeface="Arial Nova" panose="020B0504020202020204" pitchFamily="34" charset="0"/>
                <a:ea typeface="Calibri"/>
                <a:cs typeface="Arial" panose="020B0604020202020204" pitchFamily="34" charset="0"/>
                <a:sym typeface="Calibri"/>
              </a:rPr>
              <a:t>The ERCOT proposal ignores real costs associated with new and existing BESS if grid forming services are the ultimate ask </a:t>
            </a:r>
          </a:p>
        </p:txBody>
      </p:sp>
      <p:sp>
        <p:nvSpPr>
          <p:cNvPr id="28" name="Google Shape;153;p10">
            <a:extLst>
              <a:ext uri="{FF2B5EF4-FFF2-40B4-BE49-F238E27FC236}">
                <a16:creationId xmlns:a16="http://schemas.microsoft.com/office/drawing/2014/main" id="{93F5E138-7F2B-5D18-8C85-3936B18D77C8}"/>
              </a:ext>
            </a:extLst>
          </p:cNvPr>
          <p:cNvSpPr/>
          <p:nvPr/>
        </p:nvSpPr>
        <p:spPr>
          <a:xfrm>
            <a:off x="3813374" y="4635969"/>
            <a:ext cx="2245323" cy="111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8" tIns="18288" rIns="18288" bIns="18288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u="none" strike="noStrike" cap="none" dirty="0">
                <a:solidFill>
                  <a:schemeClr val="bg1"/>
                </a:solidFill>
                <a:latin typeface="Arial Nova"/>
                <a:ea typeface="Calibri"/>
                <a:sym typeface="Calibri"/>
              </a:rPr>
              <a:t>Need, location, and performance requirements must be identified </a:t>
            </a:r>
            <a:r>
              <a:rPr lang="en-US" dirty="0">
                <a:solidFill>
                  <a:schemeClr val="bg1"/>
                </a:solidFill>
                <a:latin typeface="Arial Nova"/>
                <a:ea typeface="Calibri"/>
                <a:sym typeface="Calibri"/>
              </a:rPr>
              <a:t>to avoid stability issues and maximize reliability</a:t>
            </a:r>
            <a:endParaRPr lang="en-US" u="none" strike="noStrike" cap="none" dirty="0">
              <a:solidFill>
                <a:schemeClr val="bg1"/>
              </a:solidFill>
              <a:latin typeface="Arial Nova"/>
              <a:ea typeface="Calibri"/>
              <a:sym typeface="Calibri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C39A55F-B7B7-FCD9-EA39-6F8AF117EE66}"/>
              </a:ext>
            </a:extLst>
          </p:cNvPr>
          <p:cNvCxnSpPr>
            <a:cxnSpLocks/>
          </p:cNvCxnSpPr>
          <p:nvPr/>
        </p:nvCxnSpPr>
        <p:spPr>
          <a:xfrm>
            <a:off x="0" y="6270499"/>
            <a:ext cx="12192000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oogle Shape;13;p34">
            <a:extLst>
              <a:ext uri="{FF2B5EF4-FFF2-40B4-BE49-F238E27FC236}">
                <a16:creationId xmlns:a16="http://schemas.microsoft.com/office/drawing/2014/main" id="{34406315-59A7-F942-258B-CE6A4C179D2B}"/>
              </a:ext>
            </a:extLst>
          </p:cNvPr>
          <p:cNvSpPr txBox="1">
            <a:spLocks/>
          </p:cNvSpPr>
          <p:nvPr/>
        </p:nvSpPr>
        <p:spPr>
          <a:xfrm>
            <a:off x="11615928" y="6282856"/>
            <a:ext cx="576072" cy="57514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t>3</a:t>
            </a:fld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" panose="020B0504020202020204" pitchFamily="34" charset="0"/>
              <a:cs typeface="Calibri"/>
              <a:sym typeface="Calibri"/>
            </a:endParaRPr>
          </a:p>
        </p:txBody>
      </p:sp>
      <p:pic>
        <p:nvPicPr>
          <p:cNvPr id="9" name="Picture 8" descr="A blue and black logo&#10;&#10;Description automatically generated">
            <a:extLst>
              <a:ext uri="{FF2B5EF4-FFF2-40B4-BE49-F238E27FC236}">
                <a16:creationId xmlns:a16="http://schemas.microsoft.com/office/drawing/2014/main" id="{F946D983-1906-A73A-7687-6D38FFDE988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59" y="6342809"/>
            <a:ext cx="869075" cy="464854"/>
          </a:xfrm>
          <a:prstGeom prst="rect">
            <a:avLst/>
          </a:prstGeom>
        </p:spPr>
      </p:pic>
      <p:pic>
        <p:nvPicPr>
          <p:cNvPr id="2" name="Picture 1" descr="A group of blue squares&#10;&#10;Description automatically generated">
            <a:extLst>
              <a:ext uri="{FF2B5EF4-FFF2-40B4-BE49-F238E27FC236}">
                <a16:creationId xmlns:a16="http://schemas.microsoft.com/office/drawing/2014/main" id="{1903D7BC-60BA-01FA-8E6F-416A8D1C6B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804" y="161107"/>
            <a:ext cx="469900" cy="6096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574DDD-5476-7517-1770-FBC54EA9BCFE}"/>
              </a:ext>
            </a:extLst>
          </p:cNvPr>
          <p:cNvCxnSpPr>
            <a:cxnSpLocks/>
          </p:cNvCxnSpPr>
          <p:nvPr/>
        </p:nvCxnSpPr>
        <p:spPr>
          <a:xfrm>
            <a:off x="697112" y="150690"/>
            <a:ext cx="0" cy="678279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 descr="A couple of men wearing green military uniforms&#10;&#10;AI-generated content may be incorrect.">
            <a:extLst>
              <a:ext uri="{FF2B5EF4-FFF2-40B4-BE49-F238E27FC236}">
                <a16:creationId xmlns:a16="http://schemas.microsoft.com/office/drawing/2014/main" id="{48A028E8-24DB-DFC7-9BE5-FF51562C5A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1571" y="2091217"/>
            <a:ext cx="4444623" cy="28028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EB20E3-A890-534A-6403-AA901A2E4EE2}"/>
              </a:ext>
            </a:extLst>
          </p:cNvPr>
          <p:cNvSpPr txBox="1"/>
          <p:nvPr/>
        </p:nvSpPr>
        <p:spPr>
          <a:xfrm>
            <a:off x="934662" y="1421231"/>
            <a:ext cx="23889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+mj-lt"/>
              </a:rPr>
              <a:t>NREL DECK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99E29E-78D2-879B-E965-6333AF1514F6}"/>
              </a:ext>
            </a:extLst>
          </p:cNvPr>
          <p:cNvSpPr txBox="1"/>
          <p:nvPr/>
        </p:nvSpPr>
        <p:spPr>
          <a:xfrm>
            <a:off x="7235456" y="1327150"/>
            <a:ext cx="33289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+mj-lt"/>
              </a:rPr>
              <a:t>CORE ISSUE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CFF8EB-8B09-1662-8563-00737D90E782}"/>
              </a:ext>
            </a:extLst>
          </p:cNvPr>
          <p:cNvSpPr txBox="1"/>
          <p:nvPr/>
        </p:nvSpPr>
        <p:spPr>
          <a:xfrm>
            <a:off x="934661" y="3897163"/>
            <a:ext cx="23889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+mj-lt"/>
              </a:rPr>
              <a:t>IGNORES COSTS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C2E4E9-99E4-B87D-40A4-EBAE1EA4D0B0}"/>
              </a:ext>
            </a:extLst>
          </p:cNvPr>
          <p:cNvSpPr txBox="1"/>
          <p:nvPr/>
        </p:nvSpPr>
        <p:spPr>
          <a:xfrm>
            <a:off x="3613342" y="1404314"/>
            <a:ext cx="26236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+mj-lt"/>
              </a:rPr>
              <a:t>TERM CONFUSION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75DE2B-BA9D-4978-8BEB-46EE4DA848A1}"/>
              </a:ext>
            </a:extLst>
          </p:cNvPr>
          <p:cNvSpPr txBox="1"/>
          <p:nvPr/>
        </p:nvSpPr>
        <p:spPr>
          <a:xfrm>
            <a:off x="3747504" y="3755367"/>
            <a:ext cx="23889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+mj-lt"/>
              </a:rPr>
              <a:t>NO NEED IDENTIFIED </a:t>
            </a:r>
          </a:p>
        </p:txBody>
      </p:sp>
    </p:spTree>
    <p:extLst>
      <p:ext uri="{BB962C8B-B14F-4D97-AF65-F5344CB8AC3E}">
        <p14:creationId xmlns:p14="http://schemas.microsoft.com/office/powerpoint/2010/main" val="1456865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AAFE3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CF7F35BF-FB03-09A6-05C2-D5EDEBD85ED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F7F35BF-FB03-09A6-05C2-D5EDEBD85E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FF73E71-565A-E1B6-EEE4-DFAC3D5C4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733" y="12357"/>
            <a:ext cx="5524499" cy="996950"/>
          </a:xfrm>
        </p:spPr>
        <p:txBody>
          <a:bodyPr vert="horz"/>
          <a:lstStyle/>
          <a:p>
            <a:r>
              <a:rPr lang="en-GB" dirty="0">
                <a:solidFill>
                  <a:schemeClr val="bg1"/>
                </a:solidFill>
              </a:rPr>
              <a:t>THE NOGRR </a:t>
            </a:r>
            <a:r>
              <a:rPr lang="en-GB" sz="3800" dirty="0">
                <a:solidFill>
                  <a:schemeClr val="bg1"/>
                </a:solidFill>
              </a:rPr>
              <a:t>272</a:t>
            </a:r>
            <a:r>
              <a:rPr lang="en-GB" dirty="0">
                <a:solidFill>
                  <a:schemeClr val="bg1"/>
                </a:solidFill>
              </a:rPr>
              <a:t> ASK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F66FD56-3173-05C3-4D01-8141CB520D8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481" y="6334090"/>
            <a:ext cx="878525" cy="465856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CE7391A-7D14-F5D5-9D02-81A2F582C49C}"/>
              </a:ext>
            </a:extLst>
          </p:cNvPr>
          <p:cNvCxnSpPr>
            <a:cxnSpLocks/>
          </p:cNvCxnSpPr>
          <p:nvPr/>
        </p:nvCxnSpPr>
        <p:spPr>
          <a:xfrm>
            <a:off x="0" y="6270499"/>
            <a:ext cx="609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5B05642-31A0-711A-8123-6B0CD4B9EADE}"/>
              </a:ext>
            </a:extLst>
          </p:cNvPr>
          <p:cNvCxnSpPr>
            <a:cxnSpLocks/>
          </p:cNvCxnSpPr>
          <p:nvPr/>
        </p:nvCxnSpPr>
        <p:spPr>
          <a:xfrm>
            <a:off x="6096000" y="6270499"/>
            <a:ext cx="609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oogle Shape;13;p34">
            <a:extLst>
              <a:ext uri="{FF2B5EF4-FFF2-40B4-BE49-F238E27FC236}">
                <a16:creationId xmlns:a16="http://schemas.microsoft.com/office/drawing/2014/main" id="{A4A5CB13-D1FD-F99A-E994-987E2661ECB2}"/>
              </a:ext>
            </a:extLst>
          </p:cNvPr>
          <p:cNvSpPr txBox="1">
            <a:spLocks/>
          </p:cNvSpPr>
          <p:nvPr/>
        </p:nvSpPr>
        <p:spPr>
          <a:xfrm>
            <a:off x="11615928" y="6282856"/>
            <a:ext cx="576072" cy="57514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t>4</a:t>
            </a:fld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" panose="020B0504020202020204" pitchFamily="34" charset="0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7A3E38-E1FE-6608-5219-31A2A7B80E8A}"/>
              </a:ext>
            </a:extLst>
          </p:cNvPr>
          <p:cNvSpPr txBox="1">
            <a:spLocks/>
          </p:cNvSpPr>
          <p:nvPr/>
        </p:nvSpPr>
        <p:spPr>
          <a:xfrm>
            <a:off x="1190429" y="1179719"/>
            <a:ext cx="4671056" cy="4095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defTabSz="914400" eaLnBrk="1" fontAlgn="auto" latinLnBrk="0" hangingPunct="1">
              <a:buSzTx/>
              <a:buNone/>
              <a:tabLst/>
              <a:defRPr kumimoji="0" kern="0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 panose="02010803020104030203" pitchFamily="2" charset="-79"/>
                <a:ea typeface="Arial"/>
                <a:cs typeface="Aharoni" panose="02010803020104030203" pitchFamily="2" charset="-79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l"/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New BESS must be capable of advanced grid support – What is actually required?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F39CD7-4FE0-6902-227E-98B31F848EA7}"/>
              </a:ext>
            </a:extLst>
          </p:cNvPr>
          <p:cNvSpPr txBox="1">
            <a:spLocks/>
          </p:cNvSpPr>
          <p:nvPr/>
        </p:nvSpPr>
        <p:spPr>
          <a:xfrm>
            <a:off x="727305" y="1944553"/>
            <a:ext cx="1440830" cy="4856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defTabSz="914400" eaLnBrk="1" fontAlgn="auto" latinLnBrk="0" hangingPunct="1">
              <a:buSzTx/>
              <a:buNone/>
              <a:tabLst/>
              <a:defRPr kumimoji="0" kern="0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 panose="02010803020104030203" pitchFamily="2" charset="-79"/>
                <a:ea typeface="Arial"/>
                <a:cs typeface="Aharoni" panose="02010803020104030203" pitchFamily="2" charset="-79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Calibri"/>
              </a:rPr>
              <a:t>ERCOT says voltage phasor support only via software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92A93E-78F3-8202-1F03-0CD9F918F3C0}"/>
              </a:ext>
            </a:extLst>
          </p:cNvPr>
          <p:cNvSpPr txBox="1">
            <a:spLocks/>
          </p:cNvSpPr>
          <p:nvPr/>
        </p:nvSpPr>
        <p:spPr>
          <a:xfrm>
            <a:off x="632027" y="1930056"/>
            <a:ext cx="198553" cy="44639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defTabSz="914400" eaLnBrk="1" fontAlgn="auto" latinLnBrk="0" hangingPunct="1">
              <a:buSzTx/>
              <a:buNone/>
              <a:tabLst/>
              <a:defRPr kumimoji="0" kern="0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 panose="02010803020104030203" pitchFamily="2" charset="-79"/>
                <a:ea typeface="Arial"/>
                <a:cs typeface="Aharoni" panose="02010803020104030203" pitchFamily="2" charset="-79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l"/>
            <a:endParaRPr lang="en-US" sz="4400" b="1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5000">
                    <a:schemeClr val="bg1">
                      <a:alpha val="0"/>
                    </a:schemeClr>
                  </a:gs>
                </a:gsLst>
                <a:lin ang="2700000" scaled="0"/>
              </a:gra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09EEE8-B1F8-35F0-79B9-374E8AA3C7FC}"/>
              </a:ext>
            </a:extLst>
          </p:cNvPr>
          <p:cNvSpPr txBox="1">
            <a:spLocks/>
          </p:cNvSpPr>
          <p:nvPr/>
        </p:nvSpPr>
        <p:spPr>
          <a:xfrm>
            <a:off x="2682616" y="1944531"/>
            <a:ext cx="1181902" cy="48566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defTabSz="914400" eaLnBrk="1" fontAlgn="auto" latinLnBrk="0" hangingPunct="1">
              <a:buSzTx/>
              <a:buNone/>
              <a:tabLst/>
              <a:defRPr kumimoji="0" kern="0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 panose="02010803020104030203" pitchFamily="2" charset="-79"/>
                <a:ea typeface="Arial"/>
                <a:cs typeface="Aharoni" panose="02010803020104030203" pitchFamily="2" charset="-79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200" i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Undefined performance and compliance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697E1C-A5C2-E2A6-7CDE-08BDB42BADE2}"/>
              </a:ext>
            </a:extLst>
          </p:cNvPr>
          <p:cNvSpPr txBox="1">
            <a:spLocks/>
          </p:cNvSpPr>
          <p:nvPr/>
        </p:nvSpPr>
        <p:spPr>
          <a:xfrm>
            <a:off x="4280191" y="1930056"/>
            <a:ext cx="1370185" cy="4856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defTabSz="914400" eaLnBrk="1" fontAlgn="auto" latinLnBrk="0" hangingPunct="1">
              <a:buSzTx/>
              <a:buNone/>
              <a:tabLst/>
              <a:defRPr kumimoji="0" kern="0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 panose="02010803020104030203" pitchFamily="2" charset="-79"/>
                <a:ea typeface="Arial"/>
                <a:cs typeface="Aharoni" panose="02010803020104030203" pitchFamily="2" charset="-79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ERCOT appears to believe this is a “set and forget” function</a:t>
            </a:r>
            <a:endParaRPr lang="en-US" sz="1200" i="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5A55F4-4223-F8BC-A1B5-C6710782E5E8}"/>
              </a:ext>
            </a:extLst>
          </p:cNvPr>
          <p:cNvSpPr txBox="1">
            <a:spLocks/>
          </p:cNvSpPr>
          <p:nvPr/>
        </p:nvSpPr>
        <p:spPr>
          <a:xfrm>
            <a:off x="1196720" y="2925603"/>
            <a:ext cx="4271844" cy="4095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defTabSz="914400" eaLnBrk="1" fontAlgn="auto" latinLnBrk="0" hangingPunct="1">
              <a:buSzTx/>
              <a:buNone/>
              <a:tabLst/>
              <a:defRPr kumimoji="0" kern="0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 panose="02010803020104030203" pitchFamily="2" charset="-79"/>
                <a:ea typeface="Arial"/>
                <a:cs typeface="Aharoni" panose="02010803020104030203" pitchFamily="2" charset="-79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l"/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Existing BESS may receive one time compensation to be capable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C4DE64A-B905-2F5A-F26B-BC9A7AEE2448}"/>
              </a:ext>
            </a:extLst>
          </p:cNvPr>
          <p:cNvSpPr txBox="1">
            <a:spLocks/>
          </p:cNvSpPr>
          <p:nvPr/>
        </p:nvSpPr>
        <p:spPr>
          <a:xfrm>
            <a:off x="720980" y="3643531"/>
            <a:ext cx="1565223" cy="48566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defTabSz="914400" eaLnBrk="1" fontAlgn="auto" latinLnBrk="0" hangingPunct="1">
              <a:buSzTx/>
              <a:buNone/>
              <a:tabLst/>
              <a:defRPr kumimoji="0" kern="0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 panose="02010803020104030203" pitchFamily="2" charset="-79"/>
                <a:ea typeface="Arial"/>
                <a:cs typeface="Aharoni" panose="02010803020104030203" pitchFamily="2" charset="-79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Calibri"/>
              </a:rPr>
              <a:t>Some BESS can provide voltage and frequency response through firmware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91FBF1-6520-678A-E9F1-C91521C5CA5B}"/>
              </a:ext>
            </a:extLst>
          </p:cNvPr>
          <p:cNvSpPr txBox="1">
            <a:spLocks/>
          </p:cNvSpPr>
          <p:nvPr/>
        </p:nvSpPr>
        <p:spPr>
          <a:xfrm>
            <a:off x="4280191" y="3663664"/>
            <a:ext cx="1376107" cy="48566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defTabSz="914400" eaLnBrk="1" fontAlgn="auto" latinLnBrk="0" hangingPunct="1">
              <a:buSzTx/>
              <a:buNone/>
              <a:tabLst/>
              <a:defRPr kumimoji="0" kern="0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 panose="02010803020104030203" pitchFamily="2" charset="-79"/>
                <a:ea typeface="Arial"/>
                <a:cs typeface="Aharoni" panose="02010803020104030203" pitchFamily="2" charset="-79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l">
              <a:spcBef>
                <a:spcPts val="600"/>
              </a:spcBef>
              <a:buSzPts val="1800"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</a:t>
            </a:r>
            <a:r>
              <a:rPr lang="en-US" sz="1200" i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odeling and testing are costl</a:t>
            </a: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y and ongoing</a:t>
            </a:r>
            <a:endParaRPr lang="en-US" sz="1200" i="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88EAA77-C853-142F-59E1-DFE75E076744}"/>
              </a:ext>
            </a:extLst>
          </p:cNvPr>
          <p:cNvSpPr txBox="1">
            <a:spLocks/>
          </p:cNvSpPr>
          <p:nvPr/>
        </p:nvSpPr>
        <p:spPr>
          <a:xfrm>
            <a:off x="2680950" y="3616139"/>
            <a:ext cx="1210627" cy="4856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defTabSz="914400" eaLnBrk="1" fontAlgn="auto" latinLnBrk="0" hangingPunct="1">
              <a:buSzTx/>
              <a:buNone/>
              <a:tabLst/>
              <a:defRPr kumimoji="0" kern="0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 panose="02010803020104030203" pitchFamily="2" charset="-79"/>
                <a:ea typeface="Arial"/>
                <a:cs typeface="Aharoni" panose="02010803020104030203" pitchFamily="2" charset="-79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200" i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Need to know what is required to be “capable”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7D32303-04C9-19D4-99CA-3330524A2FB1}"/>
              </a:ext>
            </a:extLst>
          </p:cNvPr>
          <p:cNvSpPr txBox="1">
            <a:spLocks/>
          </p:cNvSpPr>
          <p:nvPr/>
        </p:nvSpPr>
        <p:spPr>
          <a:xfrm>
            <a:off x="1123950" y="4642747"/>
            <a:ext cx="4062413" cy="4095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defTabSz="914400" eaLnBrk="1" fontAlgn="auto" latinLnBrk="0" hangingPunct="1">
              <a:buSzTx/>
              <a:buNone/>
              <a:tabLst/>
              <a:defRPr kumimoji="0" kern="0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 panose="02010803020104030203" pitchFamily="2" charset="-79"/>
                <a:ea typeface="Arial"/>
                <a:cs typeface="Aharoni" panose="02010803020104030203" pitchFamily="2" charset="-79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l"/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What is needed to achieve the goal of NOGRR 272?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C8E7F97-A06E-D489-E57C-7334503F6BFB}"/>
              </a:ext>
            </a:extLst>
          </p:cNvPr>
          <p:cNvSpPr txBox="1">
            <a:spLocks/>
          </p:cNvSpPr>
          <p:nvPr/>
        </p:nvSpPr>
        <p:spPr>
          <a:xfrm>
            <a:off x="687325" y="5336598"/>
            <a:ext cx="1832151" cy="4856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defTabSz="914400" eaLnBrk="1" fontAlgn="auto" latinLnBrk="0" hangingPunct="1">
              <a:buSzTx/>
              <a:buNone/>
              <a:tabLst/>
              <a:defRPr kumimoji="0" kern="0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 panose="02010803020104030203" pitchFamily="2" charset="-79"/>
                <a:ea typeface="Arial"/>
                <a:cs typeface="Aharoni" panose="02010803020104030203" pitchFamily="2" charset="-79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l">
              <a:spcBef>
                <a:spcPts val="600"/>
              </a:spcBef>
              <a:buSzPts val="1800"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Calibri"/>
              </a:rPr>
              <a:t>Complete initial and ongoing dynamic stability studies to ensure controls coordination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D7D4BA2-963A-D6C5-3DBB-8A65AFE93845}"/>
              </a:ext>
            </a:extLst>
          </p:cNvPr>
          <p:cNvSpPr txBox="1">
            <a:spLocks/>
          </p:cNvSpPr>
          <p:nvPr/>
        </p:nvSpPr>
        <p:spPr>
          <a:xfrm>
            <a:off x="2711406" y="5334672"/>
            <a:ext cx="1181902" cy="4909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defTabSz="914400" eaLnBrk="1" fontAlgn="auto" latinLnBrk="0" hangingPunct="1">
              <a:buSzTx/>
              <a:buNone/>
              <a:tabLst/>
              <a:defRPr kumimoji="0" kern="0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 panose="02010803020104030203" pitchFamily="2" charset="-79"/>
                <a:ea typeface="Arial"/>
                <a:cs typeface="Aharoni" panose="02010803020104030203" pitchFamily="2" charset="-79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200" i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Clearly defined performance requirements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B61C55B-6927-B872-7451-16447900E40A}"/>
              </a:ext>
            </a:extLst>
          </p:cNvPr>
          <p:cNvCxnSpPr>
            <a:cxnSpLocks/>
          </p:cNvCxnSpPr>
          <p:nvPr/>
        </p:nvCxnSpPr>
        <p:spPr>
          <a:xfrm>
            <a:off x="661055" y="6280007"/>
            <a:ext cx="46580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369DF2A1-20BE-6E36-79FA-7E1345EA9655}"/>
              </a:ext>
            </a:extLst>
          </p:cNvPr>
          <p:cNvGrpSpPr/>
          <p:nvPr/>
        </p:nvGrpSpPr>
        <p:grpSpPr>
          <a:xfrm>
            <a:off x="644957" y="1289319"/>
            <a:ext cx="362326" cy="362387"/>
            <a:chOff x="-1717690" y="-70247"/>
            <a:chExt cx="590426" cy="590526"/>
          </a:xfrm>
          <a:solidFill>
            <a:schemeClr val="bg2">
              <a:lumMod val="75000"/>
            </a:schemeClr>
          </a:solidFill>
        </p:grpSpPr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39CE8FBE-9A29-C2A6-2369-5EFBE49BCB47}"/>
                </a:ext>
              </a:extLst>
            </p:cNvPr>
            <p:cNvSpPr/>
            <p:nvPr/>
          </p:nvSpPr>
          <p:spPr>
            <a:xfrm>
              <a:off x="-1717690" y="-3573"/>
              <a:ext cx="452652" cy="523852"/>
            </a:xfrm>
            <a:custGeom>
              <a:avLst/>
              <a:gdLst>
                <a:gd name="connsiteX0" fmla="*/ 295156 w 452652"/>
                <a:gd name="connsiteY0" fmla="*/ 504827 h 523852"/>
                <a:gd name="connsiteX1" fmla="*/ 18928 w 452652"/>
                <a:gd name="connsiteY1" fmla="*/ 228910 h 523852"/>
                <a:gd name="connsiteX2" fmla="*/ 78167 w 452652"/>
                <a:gd name="connsiteY2" fmla="*/ 57875 h 523852"/>
                <a:gd name="connsiteX3" fmla="*/ 90436 w 452652"/>
                <a:gd name="connsiteY3" fmla="*/ 70144 h 523852"/>
                <a:gd name="connsiteX4" fmla="*/ 97170 w 452652"/>
                <a:gd name="connsiteY4" fmla="*/ 72935 h 523852"/>
                <a:gd name="connsiteX5" fmla="*/ 99713 w 452652"/>
                <a:gd name="connsiteY5" fmla="*/ 72592 h 523852"/>
                <a:gd name="connsiteX6" fmla="*/ 106380 w 452652"/>
                <a:gd name="connsiteY6" fmla="*/ 65715 h 523852"/>
                <a:gd name="connsiteX7" fmla="*/ 119896 w 452652"/>
                <a:gd name="connsiteY7" fmla="*/ 11832 h 523852"/>
                <a:gd name="connsiteX8" fmla="*/ 112962 w 452652"/>
                <a:gd name="connsiteY8" fmla="*/ 284 h 523852"/>
                <a:gd name="connsiteX9" fmla="*/ 108333 w 452652"/>
                <a:gd name="connsiteY9" fmla="*/ 287 h 523852"/>
                <a:gd name="connsiteX10" fmla="*/ 54450 w 452652"/>
                <a:gd name="connsiteY10" fmla="*/ 13756 h 523852"/>
                <a:gd name="connsiteX11" fmla="*/ 47527 w 452652"/>
                <a:gd name="connsiteY11" fmla="*/ 25311 h 523852"/>
                <a:gd name="connsiteX12" fmla="*/ 50031 w 452652"/>
                <a:gd name="connsiteY12" fmla="*/ 29729 h 523852"/>
                <a:gd name="connsiteX13" fmla="*/ 64651 w 452652"/>
                <a:gd name="connsiteY13" fmla="*/ 44340 h 523852"/>
                <a:gd name="connsiteX14" fmla="*/ 110840 w 452652"/>
                <a:gd name="connsiteY14" fmla="*/ 459211 h 523852"/>
                <a:gd name="connsiteX15" fmla="*/ 452652 w 452652"/>
                <a:gd name="connsiteY15" fmla="*/ 478338 h 523852"/>
                <a:gd name="connsiteX16" fmla="*/ 442461 w 452652"/>
                <a:gd name="connsiteY16" fmla="*/ 462240 h 523852"/>
                <a:gd name="connsiteX17" fmla="*/ 295156 w 452652"/>
                <a:gd name="connsiteY17" fmla="*/ 504827 h 523852"/>
                <a:gd name="connsiteX18" fmla="*/ 97551 w 452652"/>
                <a:gd name="connsiteY18" fmla="*/ 22614 h 523852"/>
                <a:gd name="connsiteX19" fmla="*/ 92007 w 452652"/>
                <a:gd name="connsiteY19" fmla="*/ 44769 h 523852"/>
                <a:gd name="connsiteX20" fmla="*/ 75396 w 452652"/>
                <a:gd name="connsiteY20" fmla="*/ 28157 h 523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52652" h="523852">
                  <a:moveTo>
                    <a:pt x="295156" y="504827"/>
                  </a:moveTo>
                  <a:cubicBezTo>
                    <a:pt x="142686" y="504913"/>
                    <a:pt x="19014" y="381381"/>
                    <a:pt x="18928" y="228910"/>
                  </a:cubicBezTo>
                  <a:cubicBezTo>
                    <a:pt x="18893" y="166861"/>
                    <a:pt x="39762" y="106610"/>
                    <a:pt x="78167" y="57875"/>
                  </a:cubicBezTo>
                  <a:lnTo>
                    <a:pt x="90436" y="70144"/>
                  </a:lnTo>
                  <a:cubicBezTo>
                    <a:pt x="92221" y="71930"/>
                    <a:pt x="94644" y="72934"/>
                    <a:pt x="97170" y="72935"/>
                  </a:cubicBezTo>
                  <a:cubicBezTo>
                    <a:pt x="98029" y="72938"/>
                    <a:pt x="98885" y="72823"/>
                    <a:pt x="99713" y="72592"/>
                  </a:cubicBezTo>
                  <a:cubicBezTo>
                    <a:pt x="103010" y="71665"/>
                    <a:pt x="105556" y="69039"/>
                    <a:pt x="106380" y="65715"/>
                  </a:cubicBezTo>
                  <a:lnTo>
                    <a:pt x="119896" y="11832"/>
                  </a:lnTo>
                  <a:cubicBezTo>
                    <a:pt x="121170" y="6728"/>
                    <a:pt x="118065" y="1557"/>
                    <a:pt x="112962" y="284"/>
                  </a:cubicBezTo>
                  <a:cubicBezTo>
                    <a:pt x="111442" y="-96"/>
                    <a:pt x="109852" y="-94"/>
                    <a:pt x="108333" y="287"/>
                  </a:cubicBezTo>
                  <a:lnTo>
                    <a:pt x="54450" y="13756"/>
                  </a:lnTo>
                  <a:cubicBezTo>
                    <a:pt x="49348" y="15035"/>
                    <a:pt x="46248" y="20209"/>
                    <a:pt x="47527" y="25311"/>
                  </a:cubicBezTo>
                  <a:cubicBezTo>
                    <a:pt x="47947" y="26983"/>
                    <a:pt x="48812" y="28510"/>
                    <a:pt x="50031" y="29729"/>
                  </a:cubicBezTo>
                  <a:lnTo>
                    <a:pt x="64651" y="44340"/>
                  </a:lnTo>
                  <a:cubicBezTo>
                    <a:pt x="-37157" y="171659"/>
                    <a:pt x="-16478" y="357402"/>
                    <a:pt x="110840" y="459211"/>
                  </a:cubicBezTo>
                  <a:cubicBezTo>
                    <a:pt x="209067" y="537757"/>
                    <a:pt x="346276" y="545435"/>
                    <a:pt x="452652" y="478338"/>
                  </a:cubicBezTo>
                  <a:lnTo>
                    <a:pt x="442461" y="462240"/>
                  </a:lnTo>
                  <a:cubicBezTo>
                    <a:pt x="398393" y="490121"/>
                    <a:pt x="347303" y="504891"/>
                    <a:pt x="295156" y="504827"/>
                  </a:cubicBezTo>
                  <a:close/>
                  <a:moveTo>
                    <a:pt x="97551" y="22614"/>
                  </a:moveTo>
                  <a:lnTo>
                    <a:pt x="92007" y="44769"/>
                  </a:lnTo>
                  <a:lnTo>
                    <a:pt x="75396" y="281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E610CB61-EA65-B448-8679-1DC572B32565}"/>
                </a:ext>
              </a:extLst>
            </p:cNvPr>
            <p:cNvSpPr/>
            <p:nvPr/>
          </p:nvSpPr>
          <p:spPr>
            <a:xfrm>
              <a:off x="-1580029" y="-70247"/>
              <a:ext cx="452765" cy="523874"/>
            </a:xfrm>
            <a:custGeom>
              <a:avLst/>
              <a:gdLst>
                <a:gd name="connsiteX0" fmla="*/ 157496 w 452765"/>
                <a:gd name="connsiteY0" fmla="*/ 0 h 523874"/>
                <a:gd name="connsiteX1" fmla="*/ 0 w 452765"/>
                <a:gd name="connsiteY1" fmla="*/ 45539 h 523874"/>
                <a:gd name="connsiteX2" fmla="*/ 10192 w 452765"/>
                <a:gd name="connsiteY2" fmla="*/ 61636 h 523874"/>
                <a:gd name="connsiteX3" fmla="*/ 391077 w 452765"/>
                <a:gd name="connsiteY3" fmla="*/ 147723 h 523874"/>
                <a:gd name="connsiteX4" fmla="*/ 374485 w 452765"/>
                <a:gd name="connsiteY4" fmla="*/ 466001 h 523874"/>
                <a:gd name="connsiteX5" fmla="*/ 362217 w 452765"/>
                <a:gd name="connsiteY5" fmla="*/ 453733 h 523874"/>
                <a:gd name="connsiteX6" fmla="*/ 348746 w 452765"/>
                <a:gd name="connsiteY6" fmla="*/ 453723 h 523874"/>
                <a:gd name="connsiteX7" fmla="*/ 346234 w 452765"/>
                <a:gd name="connsiteY7" fmla="*/ 458162 h 523874"/>
                <a:gd name="connsiteX8" fmla="*/ 332756 w 452765"/>
                <a:gd name="connsiteY8" fmla="*/ 512045 h 523874"/>
                <a:gd name="connsiteX9" fmla="*/ 339694 w 452765"/>
                <a:gd name="connsiteY9" fmla="*/ 523591 h 523874"/>
                <a:gd name="connsiteX10" fmla="*/ 344310 w 452765"/>
                <a:gd name="connsiteY10" fmla="*/ 523589 h 523874"/>
                <a:gd name="connsiteX11" fmla="*/ 398193 w 452765"/>
                <a:gd name="connsiteY11" fmla="*/ 510121 h 523874"/>
                <a:gd name="connsiteX12" fmla="*/ 405115 w 452765"/>
                <a:gd name="connsiteY12" fmla="*/ 498566 h 523874"/>
                <a:gd name="connsiteX13" fmla="*/ 402612 w 452765"/>
                <a:gd name="connsiteY13" fmla="*/ 494148 h 523874"/>
                <a:gd name="connsiteX14" fmla="*/ 388001 w 452765"/>
                <a:gd name="connsiteY14" fmla="*/ 479536 h 523874"/>
                <a:gd name="connsiteX15" fmla="*/ 342121 w 452765"/>
                <a:gd name="connsiteY15" fmla="*/ 64754 h 523874"/>
                <a:gd name="connsiteX16" fmla="*/ 157496 w 452765"/>
                <a:gd name="connsiteY16" fmla="*/ 0 h 523874"/>
                <a:gd name="connsiteX17" fmla="*/ 355102 w 452765"/>
                <a:gd name="connsiteY17" fmla="*/ 501263 h 523874"/>
                <a:gd name="connsiteX18" fmla="*/ 360645 w 452765"/>
                <a:gd name="connsiteY18" fmla="*/ 479098 h 523874"/>
                <a:gd name="connsiteX19" fmla="*/ 377257 w 452765"/>
                <a:gd name="connsiteY19" fmla="*/ 495719 h 52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2765" h="523874">
                  <a:moveTo>
                    <a:pt x="157496" y="0"/>
                  </a:moveTo>
                  <a:cubicBezTo>
                    <a:pt x="101741" y="-66"/>
                    <a:pt x="47117" y="15728"/>
                    <a:pt x="0" y="45539"/>
                  </a:cubicBezTo>
                  <a:lnTo>
                    <a:pt x="10192" y="61636"/>
                  </a:lnTo>
                  <a:cubicBezTo>
                    <a:pt x="139143" y="-19770"/>
                    <a:pt x="309671" y="18772"/>
                    <a:pt x="391077" y="147723"/>
                  </a:cubicBezTo>
                  <a:cubicBezTo>
                    <a:pt x="453513" y="246623"/>
                    <a:pt x="446865" y="374130"/>
                    <a:pt x="374485" y="466001"/>
                  </a:cubicBezTo>
                  <a:lnTo>
                    <a:pt x="362217" y="453733"/>
                  </a:lnTo>
                  <a:cubicBezTo>
                    <a:pt x="358500" y="450011"/>
                    <a:pt x="352469" y="450006"/>
                    <a:pt x="348746" y="453723"/>
                  </a:cubicBezTo>
                  <a:cubicBezTo>
                    <a:pt x="347521" y="454947"/>
                    <a:pt x="346652" y="456482"/>
                    <a:pt x="346234" y="458162"/>
                  </a:cubicBezTo>
                  <a:lnTo>
                    <a:pt x="332756" y="512045"/>
                  </a:lnTo>
                  <a:cubicBezTo>
                    <a:pt x="331483" y="517149"/>
                    <a:pt x="334590" y="522319"/>
                    <a:pt x="339694" y="523591"/>
                  </a:cubicBezTo>
                  <a:cubicBezTo>
                    <a:pt x="341209" y="523969"/>
                    <a:pt x="342795" y="523969"/>
                    <a:pt x="344310" y="523589"/>
                  </a:cubicBezTo>
                  <a:lnTo>
                    <a:pt x="398193" y="510121"/>
                  </a:lnTo>
                  <a:cubicBezTo>
                    <a:pt x="403295" y="508842"/>
                    <a:pt x="406395" y="503668"/>
                    <a:pt x="405115" y="498566"/>
                  </a:cubicBezTo>
                  <a:cubicBezTo>
                    <a:pt x="404696" y="496894"/>
                    <a:pt x="403831" y="495367"/>
                    <a:pt x="402612" y="494148"/>
                  </a:cubicBezTo>
                  <a:lnTo>
                    <a:pt x="388001" y="479536"/>
                  </a:lnTo>
                  <a:cubicBezTo>
                    <a:pt x="489871" y="352328"/>
                    <a:pt x="469330" y="166623"/>
                    <a:pt x="342121" y="64754"/>
                  </a:cubicBezTo>
                  <a:cubicBezTo>
                    <a:pt x="289734" y="22801"/>
                    <a:pt x="224611" y="-39"/>
                    <a:pt x="157496" y="0"/>
                  </a:cubicBezTo>
                  <a:close/>
                  <a:moveTo>
                    <a:pt x="355102" y="501263"/>
                  </a:moveTo>
                  <a:lnTo>
                    <a:pt x="360645" y="479098"/>
                  </a:lnTo>
                  <a:lnTo>
                    <a:pt x="377257" y="4957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AA7EF5A4-AFE2-E1F2-691C-2F267B5181DC}"/>
                </a:ext>
              </a:extLst>
            </p:cNvPr>
            <p:cNvSpPr/>
            <p:nvPr/>
          </p:nvSpPr>
          <p:spPr>
            <a:xfrm>
              <a:off x="-1600660" y="5952"/>
              <a:ext cx="356344" cy="400050"/>
            </a:xfrm>
            <a:custGeom>
              <a:avLst/>
              <a:gdLst>
                <a:gd name="connsiteX0" fmla="*/ 345709 w 356344"/>
                <a:gd name="connsiteY0" fmla="*/ 239439 h 400050"/>
                <a:gd name="connsiteX1" fmla="*/ 335289 w 356344"/>
                <a:gd name="connsiteY1" fmla="*/ 236115 h 400050"/>
                <a:gd name="connsiteX2" fmla="*/ 335289 w 356344"/>
                <a:gd name="connsiteY2" fmla="*/ 202035 h 400050"/>
                <a:gd name="connsiteX3" fmla="*/ 345899 w 356344"/>
                <a:gd name="connsiteY3" fmla="*/ 198644 h 400050"/>
                <a:gd name="connsiteX4" fmla="*/ 355558 w 356344"/>
                <a:gd name="connsiteY4" fmla="*/ 179441 h 400050"/>
                <a:gd name="connsiteX5" fmla="*/ 344937 w 356344"/>
                <a:gd name="connsiteY5" fmla="*/ 146999 h 400050"/>
                <a:gd name="connsiteX6" fmla="*/ 325826 w 356344"/>
                <a:gd name="connsiteY6" fmla="*/ 137035 h 400050"/>
                <a:gd name="connsiteX7" fmla="*/ 325764 w 356344"/>
                <a:gd name="connsiteY7" fmla="*/ 137055 h 400050"/>
                <a:gd name="connsiteX8" fmla="*/ 315286 w 356344"/>
                <a:gd name="connsiteY8" fmla="*/ 140456 h 400050"/>
                <a:gd name="connsiteX9" fmla="*/ 307771 w 356344"/>
                <a:gd name="connsiteY9" fmla="*/ 128768 h 400050"/>
                <a:gd name="connsiteX10" fmla="*/ 328621 w 356344"/>
                <a:gd name="connsiteY10" fmla="*/ 100965 h 400050"/>
                <a:gd name="connsiteX11" fmla="*/ 326716 w 356344"/>
                <a:gd name="connsiteY11" fmla="*/ 87630 h 400050"/>
                <a:gd name="connsiteX12" fmla="*/ 321001 w 356344"/>
                <a:gd name="connsiteY12" fmla="*/ 85725 h 400050"/>
                <a:gd name="connsiteX13" fmla="*/ 249935 w 356344"/>
                <a:gd name="connsiteY13" fmla="*/ 85725 h 400050"/>
                <a:gd name="connsiteX14" fmla="*/ 282082 w 356344"/>
                <a:gd name="connsiteY14" fmla="*/ 13392 h 400050"/>
                <a:gd name="connsiteX15" fmla="*/ 277244 w 356344"/>
                <a:gd name="connsiteY15" fmla="*/ 820 h 400050"/>
                <a:gd name="connsiteX16" fmla="*/ 273376 w 356344"/>
                <a:gd name="connsiteY16" fmla="*/ 0 h 400050"/>
                <a:gd name="connsiteX17" fmla="*/ 206701 w 356344"/>
                <a:gd name="connsiteY17" fmla="*/ 0 h 400050"/>
                <a:gd name="connsiteX18" fmla="*/ 197595 w 356344"/>
                <a:gd name="connsiteY18" fmla="*/ 6725 h 400050"/>
                <a:gd name="connsiteX19" fmla="*/ 187946 w 356344"/>
                <a:gd name="connsiteY19" fmla="*/ 38100 h 400050"/>
                <a:gd name="connsiteX20" fmla="*/ 160981 w 356344"/>
                <a:gd name="connsiteY20" fmla="*/ 38100 h 400050"/>
                <a:gd name="connsiteX21" fmla="*/ 145741 w 356344"/>
                <a:gd name="connsiteY21" fmla="*/ 53340 h 400050"/>
                <a:gd name="connsiteX22" fmla="*/ 145741 w 356344"/>
                <a:gd name="connsiteY22" fmla="*/ 64294 h 400050"/>
                <a:gd name="connsiteX23" fmla="*/ 113356 w 356344"/>
                <a:gd name="connsiteY23" fmla="*/ 74838 h 400050"/>
                <a:gd name="connsiteX24" fmla="*/ 106898 w 356344"/>
                <a:gd name="connsiteY24" fmla="*/ 66046 h 400050"/>
                <a:gd name="connsiteX25" fmla="*/ 85877 w 356344"/>
                <a:gd name="connsiteY25" fmla="*/ 62387 h 400050"/>
                <a:gd name="connsiteX26" fmla="*/ 85610 w 356344"/>
                <a:gd name="connsiteY26" fmla="*/ 62579 h 400050"/>
                <a:gd name="connsiteX27" fmla="*/ 57768 w 356344"/>
                <a:gd name="connsiteY27" fmla="*/ 82801 h 400050"/>
                <a:gd name="connsiteX28" fmla="*/ 54454 w 356344"/>
                <a:gd name="connsiteY28" fmla="*/ 103984 h 400050"/>
                <a:gd name="connsiteX29" fmla="*/ 60921 w 356344"/>
                <a:gd name="connsiteY29" fmla="*/ 112909 h 400050"/>
                <a:gd name="connsiteX30" fmla="*/ 40918 w 356344"/>
                <a:gd name="connsiteY30" fmla="*/ 140456 h 400050"/>
                <a:gd name="connsiteX31" fmla="*/ 30489 w 356344"/>
                <a:gd name="connsiteY31" fmla="*/ 137046 h 400050"/>
                <a:gd name="connsiteX32" fmla="*/ 11381 w 356344"/>
                <a:gd name="connsiteY32" fmla="*/ 146866 h 400050"/>
                <a:gd name="connsiteX33" fmla="*/ 694 w 356344"/>
                <a:gd name="connsiteY33" fmla="*/ 179489 h 400050"/>
                <a:gd name="connsiteX34" fmla="*/ 10581 w 356344"/>
                <a:gd name="connsiteY34" fmla="*/ 198711 h 400050"/>
                <a:gd name="connsiteX35" fmla="*/ 20983 w 356344"/>
                <a:gd name="connsiteY35" fmla="*/ 202035 h 400050"/>
                <a:gd name="connsiteX36" fmla="*/ 20983 w 356344"/>
                <a:gd name="connsiteY36" fmla="*/ 236115 h 400050"/>
                <a:gd name="connsiteX37" fmla="*/ 10372 w 356344"/>
                <a:gd name="connsiteY37" fmla="*/ 239506 h 400050"/>
                <a:gd name="connsiteX38" fmla="*/ 713 w 356344"/>
                <a:gd name="connsiteY38" fmla="*/ 258709 h 400050"/>
                <a:gd name="connsiteX39" fmla="*/ 11334 w 356344"/>
                <a:gd name="connsiteY39" fmla="*/ 291151 h 400050"/>
                <a:gd name="connsiteX40" fmla="*/ 30449 w 356344"/>
                <a:gd name="connsiteY40" fmla="*/ 301107 h 400050"/>
                <a:gd name="connsiteX41" fmla="*/ 30489 w 356344"/>
                <a:gd name="connsiteY41" fmla="*/ 301095 h 400050"/>
                <a:gd name="connsiteX42" fmla="*/ 40966 w 356344"/>
                <a:gd name="connsiteY42" fmla="*/ 297694 h 400050"/>
                <a:gd name="connsiteX43" fmla="*/ 60969 w 356344"/>
                <a:gd name="connsiteY43" fmla="*/ 325241 h 400050"/>
                <a:gd name="connsiteX44" fmla="*/ 54520 w 356344"/>
                <a:gd name="connsiteY44" fmla="*/ 334137 h 400050"/>
                <a:gd name="connsiteX45" fmla="*/ 57854 w 356344"/>
                <a:gd name="connsiteY45" fmla="*/ 355378 h 400050"/>
                <a:gd name="connsiteX46" fmla="*/ 85476 w 356344"/>
                <a:gd name="connsiteY46" fmla="*/ 375380 h 400050"/>
                <a:gd name="connsiteX47" fmla="*/ 106626 w 356344"/>
                <a:gd name="connsiteY47" fmla="*/ 372559 h 400050"/>
                <a:gd name="connsiteX48" fmla="*/ 106879 w 356344"/>
                <a:gd name="connsiteY48" fmla="*/ 372218 h 400050"/>
                <a:gd name="connsiteX49" fmla="*/ 113432 w 356344"/>
                <a:gd name="connsiteY49" fmla="*/ 363284 h 400050"/>
                <a:gd name="connsiteX50" fmla="*/ 145817 w 356344"/>
                <a:gd name="connsiteY50" fmla="*/ 373828 h 400050"/>
                <a:gd name="connsiteX51" fmla="*/ 145817 w 356344"/>
                <a:gd name="connsiteY51" fmla="*/ 384810 h 400050"/>
                <a:gd name="connsiteX52" fmla="*/ 160981 w 356344"/>
                <a:gd name="connsiteY52" fmla="*/ 400050 h 400050"/>
                <a:gd name="connsiteX53" fmla="*/ 195271 w 356344"/>
                <a:gd name="connsiteY53" fmla="*/ 400050 h 400050"/>
                <a:gd name="connsiteX54" fmla="*/ 210511 w 356344"/>
                <a:gd name="connsiteY54" fmla="*/ 384810 h 400050"/>
                <a:gd name="connsiteX55" fmla="*/ 210511 w 356344"/>
                <a:gd name="connsiteY55" fmla="*/ 373856 h 400050"/>
                <a:gd name="connsiteX56" fmla="*/ 242896 w 356344"/>
                <a:gd name="connsiteY56" fmla="*/ 363312 h 400050"/>
                <a:gd name="connsiteX57" fmla="*/ 249354 w 356344"/>
                <a:gd name="connsiteY57" fmla="*/ 372104 h 400050"/>
                <a:gd name="connsiteX58" fmla="*/ 259441 w 356344"/>
                <a:gd name="connsiteY58" fmla="*/ 378343 h 400050"/>
                <a:gd name="connsiteX59" fmla="*/ 270642 w 356344"/>
                <a:gd name="connsiteY59" fmla="*/ 375571 h 400050"/>
                <a:gd name="connsiteX60" fmla="*/ 298484 w 356344"/>
                <a:gd name="connsiteY60" fmla="*/ 355349 h 400050"/>
                <a:gd name="connsiteX61" fmla="*/ 301799 w 356344"/>
                <a:gd name="connsiteY61" fmla="*/ 334166 h 400050"/>
                <a:gd name="connsiteX62" fmla="*/ 295331 w 356344"/>
                <a:gd name="connsiteY62" fmla="*/ 325241 h 400050"/>
                <a:gd name="connsiteX63" fmla="*/ 315334 w 356344"/>
                <a:gd name="connsiteY63" fmla="*/ 297694 h 400050"/>
                <a:gd name="connsiteX64" fmla="*/ 325868 w 356344"/>
                <a:gd name="connsiteY64" fmla="*/ 301104 h 400050"/>
                <a:gd name="connsiteX65" fmla="*/ 344976 w 356344"/>
                <a:gd name="connsiteY65" fmla="*/ 291284 h 400050"/>
                <a:gd name="connsiteX66" fmla="*/ 355663 w 356344"/>
                <a:gd name="connsiteY66" fmla="*/ 258661 h 400050"/>
                <a:gd name="connsiteX67" fmla="*/ 345709 w 356344"/>
                <a:gd name="connsiteY67" fmla="*/ 239439 h 400050"/>
                <a:gd name="connsiteX68" fmla="*/ 213740 w 356344"/>
                <a:gd name="connsiteY68" fmla="*/ 19050 h 400050"/>
                <a:gd name="connsiteX69" fmla="*/ 258717 w 356344"/>
                <a:gd name="connsiteY69" fmla="*/ 19050 h 400050"/>
                <a:gd name="connsiteX70" fmla="*/ 226570 w 356344"/>
                <a:gd name="connsiteY70" fmla="*/ 91383 h 400050"/>
                <a:gd name="connsiteX71" fmla="*/ 231408 w 356344"/>
                <a:gd name="connsiteY71" fmla="*/ 103955 h 400050"/>
                <a:gd name="connsiteX72" fmla="*/ 235276 w 356344"/>
                <a:gd name="connsiteY72" fmla="*/ 104775 h 400050"/>
                <a:gd name="connsiteX73" fmla="*/ 301951 w 356344"/>
                <a:gd name="connsiteY73" fmla="*/ 104775 h 400050"/>
                <a:gd name="connsiteX74" fmla="*/ 234324 w 356344"/>
                <a:gd name="connsiteY74" fmla="*/ 194977 h 400050"/>
                <a:gd name="connsiteX75" fmla="*/ 253869 w 356344"/>
                <a:gd name="connsiteY75" fmla="*/ 136360 h 400050"/>
                <a:gd name="connsiteX76" fmla="*/ 247842 w 356344"/>
                <a:gd name="connsiteY76" fmla="*/ 124313 h 400050"/>
                <a:gd name="connsiteX77" fmla="*/ 244801 w 356344"/>
                <a:gd name="connsiteY77" fmla="*/ 123825 h 400050"/>
                <a:gd name="connsiteX78" fmla="*/ 181498 w 356344"/>
                <a:gd name="connsiteY78" fmla="*/ 123825 h 400050"/>
                <a:gd name="connsiteX79" fmla="*/ 160981 w 356344"/>
                <a:gd name="connsiteY79" fmla="*/ 139008 h 400050"/>
                <a:gd name="connsiteX80" fmla="*/ 168601 w 356344"/>
                <a:gd name="connsiteY80" fmla="*/ 142875 h 400050"/>
                <a:gd name="connsiteX81" fmla="*/ 231590 w 356344"/>
                <a:gd name="connsiteY81" fmla="*/ 142875 h 400050"/>
                <a:gd name="connsiteX82" fmla="*/ 197662 w 356344"/>
                <a:gd name="connsiteY82" fmla="*/ 244640 h 400050"/>
                <a:gd name="connsiteX83" fmla="*/ 203682 w 356344"/>
                <a:gd name="connsiteY83" fmla="*/ 256691 h 400050"/>
                <a:gd name="connsiteX84" fmla="*/ 214321 w 356344"/>
                <a:gd name="connsiteY84" fmla="*/ 253365 h 400050"/>
                <a:gd name="connsiteX85" fmla="*/ 266499 w 356344"/>
                <a:gd name="connsiteY85" fmla="*/ 183833 h 400050"/>
                <a:gd name="connsiteX86" fmla="*/ 213457 w 356344"/>
                <a:gd name="connsiteY86" fmla="*/ 307654 h 400050"/>
                <a:gd name="connsiteX87" fmla="*/ 89636 w 356344"/>
                <a:gd name="connsiteY87" fmla="*/ 254611 h 400050"/>
                <a:gd name="connsiteX88" fmla="*/ 142678 w 356344"/>
                <a:gd name="connsiteY88" fmla="*/ 130790 h 400050"/>
                <a:gd name="connsiteX89" fmla="*/ 161067 w 356344"/>
                <a:gd name="connsiteY89" fmla="*/ 125501 h 400050"/>
                <a:gd name="connsiteX90" fmla="*/ 159495 w 356344"/>
                <a:gd name="connsiteY90" fmla="*/ 130597 h 400050"/>
                <a:gd name="connsiteX91" fmla="*/ 160981 w 356344"/>
                <a:gd name="connsiteY91" fmla="*/ 139008 h 400050"/>
                <a:gd name="connsiteX92" fmla="*/ 328012 w 356344"/>
                <a:gd name="connsiteY92" fmla="*/ 281788 h 400050"/>
                <a:gd name="connsiteX93" fmla="*/ 318239 w 356344"/>
                <a:gd name="connsiteY93" fmla="*/ 278616 h 400050"/>
                <a:gd name="connsiteX94" fmla="*/ 300141 w 356344"/>
                <a:gd name="connsiteY94" fmla="*/ 285845 h 400050"/>
                <a:gd name="connsiteX95" fmla="*/ 279405 w 356344"/>
                <a:gd name="connsiteY95" fmla="*/ 314420 h 400050"/>
                <a:gd name="connsiteX96" fmla="*/ 278110 w 356344"/>
                <a:gd name="connsiteY96" fmla="*/ 333918 h 400050"/>
                <a:gd name="connsiteX97" fmla="*/ 284139 w 356344"/>
                <a:gd name="connsiteY97" fmla="*/ 342233 h 400050"/>
                <a:gd name="connsiteX98" fmla="*/ 262575 w 356344"/>
                <a:gd name="connsiteY98" fmla="*/ 357892 h 400050"/>
                <a:gd name="connsiteX99" fmla="*/ 256555 w 356344"/>
                <a:gd name="connsiteY99" fmla="*/ 349691 h 400050"/>
                <a:gd name="connsiteX100" fmla="*/ 237667 w 356344"/>
                <a:gd name="connsiteY100" fmla="*/ 344757 h 400050"/>
                <a:gd name="connsiteX101" fmla="*/ 204196 w 356344"/>
                <a:gd name="connsiteY101" fmla="*/ 355711 h 400050"/>
                <a:gd name="connsiteX102" fmla="*/ 191461 w 356344"/>
                <a:gd name="connsiteY102" fmla="*/ 370713 h 400050"/>
                <a:gd name="connsiteX103" fmla="*/ 191461 w 356344"/>
                <a:gd name="connsiteY103" fmla="*/ 381000 h 400050"/>
                <a:gd name="connsiteX104" fmla="*/ 164791 w 356344"/>
                <a:gd name="connsiteY104" fmla="*/ 381000 h 400050"/>
                <a:gd name="connsiteX105" fmla="*/ 164791 w 356344"/>
                <a:gd name="connsiteY105" fmla="*/ 370713 h 400050"/>
                <a:gd name="connsiteX106" fmla="*/ 152275 w 356344"/>
                <a:gd name="connsiteY106" fmla="*/ 355740 h 400050"/>
                <a:gd name="connsiteX107" fmla="*/ 118557 w 356344"/>
                <a:gd name="connsiteY107" fmla="*/ 344710 h 400050"/>
                <a:gd name="connsiteX108" fmla="*/ 99859 w 356344"/>
                <a:gd name="connsiteY108" fmla="*/ 349558 h 400050"/>
                <a:gd name="connsiteX109" fmla="*/ 93754 w 356344"/>
                <a:gd name="connsiteY109" fmla="*/ 357892 h 400050"/>
                <a:gd name="connsiteX110" fmla="*/ 72180 w 356344"/>
                <a:gd name="connsiteY110" fmla="*/ 342233 h 400050"/>
                <a:gd name="connsiteX111" fmla="*/ 78266 w 356344"/>
                <a:gd name="connsiteY111" fmla="*/ 333842 h 400050"/>
                <a:gd name="connsiteX112" fmla="*/ 76933 w 356344"/>
                <a:gd name="connsiteY112" fmla="*/ 314449 h 400050"/>
                <a:gd name="connsiteX113" fmla="*/ 56216 w 356344"/>
                <a:gd name="connsiteY113" fmla="*/ 285874 h 400050"/>
                <a:gd name="connsiteX114" fmla="*/ 38118 w 356344"/>
                <a:gd name="connsiteY114" fmla="*/ 278559 h 400050"/>
                <a:gd name="connsiteX115" fmla="*/ 28269 w 356344"/>
                <a:gd name="connsiteY115" fmla="*/ 281750 h 400050"/>
                <a:gd name="connsiteX116" fmla="*/ 20011 w 356344"/>
                <a:gd name="connsiteY116" fmla="*/ 256423 h 400050"/>
                <a:gd name="connsiteX117" fmla="*/ 29822 w 356344"/>
                <a:gd name="connsiteY117" fmla="*/ 253289 h 400050"/>
                <a:gd name="connsiteX118" fmla="*/ 40299 w 356344"/>
                <a:gd name="connsiteY118" fmla="*/ 236639 h 400050"/>
                <a:gd name="connsiteX119" fmla="*/ 39061 w 356344"/>
                <a:gd name="connsiteY119" fmla="*/ 219075 h 400050"/>
                <a:gd name="connsiteX120" fmla="*/ 40242 w 356344"/>
                <a:gd name="connsiteY120" fmla="*/ 201206 h 400050"/>
                <a:gd name="connsiteX121" fmla="*/ 29765 w 356344"/>
                <a:gd name="connsiteY121" fmla="*/ 184861 h 400050"/>
                <a:gd name="connsiteX122" fmla="*/ 20011 w 356344"/>
                <a:gd name="connsiteY122" fmla="*/ 181727 h 400050"/>
                <a:gd name="connsiteX123" fmla="*/ 28317 w 356344"/>
                <a:gd name="connsiteY123" fmla="*/ 156362 h 400050"/>
                <a:gd name="connsiteX124" fmla="*/ 38090 w 356344"/>
                <a:gd name="connsiteY124" fmla="*/ 159534 h 400050"/>
                <a:gd name="connsiteX125" fmla="*/ 56187 w 356344"/>
                <a:gd name="connsiteY125" fmla="*/ 152305 h 400050"/>
                <a:gd name="connsiteX126" fmla="*/ 76923 w 356344"/>
                <a:gd name="connsiteY126" fmla="*/ 123730 h 400050"/>
                <a:gd name="connsiteX127" fmla="*/ 78218 w 356344"/>
                <a:gd name="connsiteY127" fmla="*/ 104232 h 400050"/>
                <a:gd name="connsiteX128" fmla="*/ 72189 w 356344"/>
                <a:gd name="connsiteY128" fmla="*/ 95917 h 400050"/>
                <a:gd name="connsiteX129" fmla="*/ 93754 w 356344"/>
                <a:gd name="connsiteY129" fmla="*/ 80258 h 400050"/>
                <a:gd name="connsiteX130" fmla="*/ 99773 w 356344"/>
                <a:gd name="connsiteY130" fmla="*/ 88459 h 400050"/>
                <a:gd name="connsiteX131" fmla="*/ 118662 w 356344"/>
                <a:gd name="connsiteY131" fmla="*/ 93393 h 400050"/>
                <a:gd name="connsiteX132" fmla="*/ 152132 w 356344"/>
                <a:gd name="connsiteY132" fmla="*/ 82439 h 400050"/>
                <a:gd name="connsiteX133" fmla="*/ 164791 w 356344"/>
                <a:gd name="connsiteY133" fmla="*/ 67437 h 400050"/>
                <a:gd name="connsiteX134" fmla="*/ 164791 w 356344"/>
                <a:gd name="connsiteY134" fmla="*/ 57150 h 400050"/>
                <a:gd name="connsiteX135" fmla="*/ 182089 w 356344"/>
                <a:gd name="connsiteY135" fmla="*/ 57150 h 400050"/>
                <a:gd name="connsiteX136" fmla="*/ 167220 w 356344"/>
                <a:gd name="connsiteY136" fmla="*/ 105442 h 400050"/>
                <a:gd name="connsiteX137" fmla="*/ 63528 w 356344"/>
                <a:gd name="connsiteY137" fmla="*/ 230164 h 400050"/>
                <a:gd name="connsiteX138" fmla="*/ 188250 w 356344"/>
                <a:gd name="connsiteY138" fmla="*/ 333857 h 400050"/>
                <a:gd name="connsiteX139" fmla="*/ 291943 w 356344"/>
                <a:gd name="connsiteY139" fmla="*/ 209134 h 400050"/>
                <a:gd name="connsiteX140" fmla="*/ 279405 w 356344"/>
                <a:gd name="connsiteY140" fmla="*/ 166573 h 400050"/>
                <a:gd name="connsiteX141" fmla="*/ 295655 w 356344"/>
                <a:gd name="connsiteY141" fmla="*/ 144913 h 400050"/>
                <a:gd name="connsiteX142" fmla="*/ 300037 w 356344"/>
                <a:gd name="connsiteY142" fmla="*/ 152238 h 400050"/>
                <a:gd name="connsiteX143" fmla="*/ 318134 w 356344"/>
                <a:gd name="connsiteY143" fmla="*/ 159553 h 400050"/>
                <a:gd name="connsiteX144" fmla="*/ 327983 w 356344"/>
                <a:gd name="connsiteY144" fmla="*/ 156362 h 400050"/>
                <a:gd name="connsiteX145" fmla="*/ 336289 w 356344"/>
                <a:gd name="connsiteY145" fmla="*/ 181727 h 400050"/>
                <a:gd name="connsiteX146" fmla="*/ 326478 w 356344"/>
                <a:gd name="connsiteY146" fmla="*/ 184861 h 400050"/>
                <a:gd name="connsiteX147" fmla="*/ 316048 w 356344"/>
                <a:gd name="connsiteY147" fmla="*/ 201511 h 400050"/>
                <a:gd name="connsiteX148" fmla="*/ 317191 w 356344"/>
                <a:gd name="connsiteY148" fmla="*/ 219075 h 400050"/>
                <a:gd name="connsiteX149" fmla="*/ 316010 w 356344"/>
                <a:gd name="connsiteY149" fmla="*/ 236944 h 400050"/>
                <a:gd name="connsiteX150" fmla="*/ 326487 w 356344"/>
                <a:gd name="connsiteY150" fmla="*/ 253289 h 400050"/>
                <a:gd name="connsiteX151" fmla="*/ 336279 w 356344"/>
                <a:gd name="connsiteY151" fmla="*/ 25642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356344" h="400050">
                  <a:moveTo>
                    <a:pt x="345709" y="239439"/>
                  </a:moveTo>
                  <a:lnTo>
                    <a:pt x="335289" y="236115"/>
                  </a:lnTo>
                  <a:cubicBezTo>
                    <a:pt x="336533" y="224789"/>
                    <a:pt x="336533" y="213361"/>
                    <a:pt x="335289" y="202035"/>
                  </a:cubicBezTo>
                  <a:lnTo>
                    <a:pt x="345899" y="198644"/>
                  </a:lnTo>
                  <a:cubicBezTo>
                    <a:pt x="353781" y="195907"/>
                    <a:pt x="358059" y="187401"/>
                    <a:pt x="355558" y="179441"/>
                  </a:cubicBezTo>
                  <a:lnTo>
                    <a:pt x="344937" y="146999"/>
                  </a:lnTo>
                  <a:cubicBezTo>
                    <a:pt x="342412" y="138970"/>
                    <a:pt x="333855" y="134509"/>
                    <a:pt x="325826" y="137035"/>
                  </a:cubicBezTo>
                  <a:cubicBezTo>
                    <a:pt x="325805" y="137042"/>
                    <a:pt x="325785" y="137049"/>
                    <a:pt x="325764" y="137055"/>
                  </a:cubicBezTo>
                  <a:lnTo>
                    <a:pt x="315286" y="140456"/>
                  </a:lnTo>
                  <a:cubicBezTo>
                    <a:pt x="313000" y="136455"/>
                    <a:pt x="310447" y="132578"/>
                    <a:pt x="307771" y="128768"/>
                  </a:cubicBezTo>
                  <a:lnTo>
                    <a:pt x="328621" y="100965"/>
                  </a:lnTo>
                  <a:cubicBezTo>
                    <a:pt x="331777" y="96757"/>
                    <a:pt x="330925" y="90786"/>
                    <a:pt x="326716" y="87630"/>
                  </a:cubicBezTo>
                  <a:cubicBezTo>
                    <a:pt x="325067" y="86393"/>
                    <a:pt x="323062" y="85725"/>
                    <a:pt x="321001" y="85725"/>
                  </a:cubicBezTo>
                  <a:lnTo>
                    <a:pt x="249935" y="85725"/>
                  </a:lnTo>
                  <a:lnTo>
                    <a:pt x="282082" y="13392"/>
                  </a:lnTo>
                  <a:cubicBezTo>
                    <a:pt x="284218" y="8585"/>
                    <a:pt x="282052" y="2956"/>
                    <a:pt x="277244" y="820"/>
                  </a:cubicBezTo>
                  <a:cubicBezTo>
                    <a:pt x="276027" y="279"/>
                    <a:pt x="274709" y="0"/>
                    <a:pt x="273376" y="0"/>
                  </a:cubicBezTo>
                  <a:lnTo>
                    <a:pt x="206701" y="0"/>
                  </a:lnTo>
                  <a:cubicBezTo>
                    <a:pt x="202519" y="-1"/>
                    <a:pt x="198825" y="2727"/>
                    <a:pt x="197595" y="6725"/>
                  </a:cubicBezTo>
                  <a:lnTo>
                    <a:pt x="187946" y="38100"/>
                  </a:lnTo>
                  <a:lnTo>
                    <a:pt x="160981" y="38100"/>
                  </a:lnTo>
                  <a:cubicBezTo>
                    <a:pt x="152564" y="38100"/>
                    <a:pt x="145741" y="44923"/>
                    <a:pt x="145741" y="53340"/>
                  </a:cubicBezTo>
                  <a:lnTo>
                    <a:pt x="145741" y="64294"/>
                  </a:lnTo>
                  <a:cubicBezTo>
                    <a:pt x="134599" y="66637"/>
                    <a:pt x="123742" y="70173"/>
                    <a:pt x="113356" y="74838"/>
                  </a:cubicBezTo>
                  <a:lnTo>
                    <a:pt x="106898" y="66046"/>
                  </a:lnTo>
                  <a:cubicBezTo>
                    <a:pt x="102104" y="59231"/>
                    <a:pt x="92693" y="57593"/>
                    <a:pt x="85877" y="62387"/>
                  </a:cubicBezTo>
                  <a:cubicBezTo>
                    <a:pt x="85787" y="62450"/>
                    <a:pt x="85698" y="62514"/>
                    <a:pt x="85610" y="62579"/>
                  </a:cubicBezTo>
                  <a:lnTo>
                    <a:pt x="57768" y="82801"/>
                  </a:lnTo>
                  <a:cubicBezTo>
                    <a:pt x="51043" y="87759"/>
                    <a:pt x="49564" y="97209"/>
                    <a:pt x="54454" y="103984"/>
                  </a:cubicBezTo>
                  <a:lnTo>
                    <a:pt x="60921" y="112909"/>
                  </a:lnTo>
                  <a:cubicBezTo>
                    <a:pt x="53270" y="121335"/>
                    <a:pt x="46563" y="130572"/>
                    <a:pt x="40918" y="140456"/>
                  </a:cubicBezTo>
                  <a:lnTo>
                    <a:pt x="30489" y="137046"/>
                  </a:lnTo>
                  <a:cubicBezTo>
                    <a:pt x="22503" y="134510"/>
                    <a:pt x="13968" y="138897"/>
                    <a:pt x="11381" y="146866"/>
                  </a:cubicBezTo>
                  <a:lnTo>
                    <a:pt x="694" y="179489"/>
                  </a:lnTo>
                  <a:cubicBezTo>
                    <a:pt x="-1776" y="187518"/>
                    <a:pt x="2613" y="196051"/>
                    <a:pt x="10581" y="198711"/>
                  </a:cubicBezTo>
                  <a:lnTo>
                    <a:pt x="20983" y="202035"/>
                  </a:lnTo>
                  <a:cubicBezTo>
                    <a:pt x="19738" y="213361"/>
                    <a:pt x="19738" y="224789"/>
                    <a:pt x="20983" y="236115"/>
                  </a:cubicBezTo>
                  <a:lnTo>
                    <a:pt x="10372" y="239506"/>
                  </a:lnTo>
                  <a:cubicBezTo>
                    <a:pt x="2491" y="242243"/>
                    <a:pt x="-1788" y="250749"/>
                    <a:pt x="713" y="258709"/>
                  </a:cubicBezTo>
                  <a:lnTo>
                    <a:pt x="11334" y="291151"/>
                  </a:lnTo>
                  <a:cubicBezTo>
                    <a:pt x="13863" y="299179"/>
                    <a:pt x="22421" y="303636"/>
                    <a:pt x="30449" y="301107"/>
                  </a:cubicBezTo>
                  <a:cubicBezTo>
                    <a:pt x="30462" y="301103"/>
                    <a:pt x="30475" y="301099"/>
                    <a:pt x="30489" y="301095"/>
                  </a:cubicBezTo>
                  <a:lnTo>
                    <a:pt x="40966" y="297694"/>
                  </a:lnTo>
                  <a:cubicBezTo>
                    <a:pt x="46606" y="307580"/>
                    <a:pt x="53314" y="316818"/>
                    <a:pt x="60969" y="325241"/>
                  </a:cubicBezTo>
                  <a:lnTo>
                    <a:pt x="54520" y="334137"/>
                  </a:lnTo>
                  <a:cubicBezTo>
                    <a:pt x="49597" y="340928"/>
                    <a:pt x="51086" y="350422"/>
                    <a:pt x="57854" y="355378"/>
                  </a:cubicBezTo>
                  <a:lnTo>
                    <a:pt x="85476" y="375380"/>
                  </a:lnTo>
                  <a:cubicBezTo>
                    <a:pt x="92096" y="380441"/>
                    <a:pt x="101565" y="379178"/>
                    <a:pt x="106626" y="372559"/>
                  </a:cubicBezTo>
                  <a:cubicBezTo>
                    <a:pt x="106712" y="372446"/>
                    <a:pt x="106796" y="372333"/>
                    <a:pt x="106879" y="372218"/>
                  </a:cubicBezTo>
                  <a:lnTo>
                    <a:pt x="113432" y="363284"/>
                  </a:lnTo>
                  <a:cubicBezTo>
                    <a:pt x="123821" y="367942"/>
                    <a:pt x="134678" y="371476"/>
                    <a:pt x="145817" y="373828"/>
                  </a:cubicBezTo>
                  <a:lnTo>
                    <a:pt x="145817" y="384810"/>
                  </a:lnTo>
                  <a:cubicBezTo>
                    <a:pt x="145817" y="393197"/>
                    <a:pt x="152594" y="400008"/>
                    <a:pt x="160981" y="400050"/>
                  </a:cubicBezTo>
                  <a:lnTo>
                    <a:pt x="195271" y="400050"/>
                  </a:lnTo>
                  <a:cubicBezTo>
                    <a:pt x="203688" y="400050"/>
                    <a:pt x="210511" y="393227"/>
                    <a:pt x="210511" y="384810"/>
                  </a:cubicBezTo>
                  <a:lnTo>
                    <a:pt x="210511" y="373856"/>
                  </a:lnTo>
                  <a:cubicBezTo>
                    <a:pt x="221653" y="371513"/>
                    <a:pt x="232510" y="367977"/>
                    <a:pt x="242896" y="363312"/>
                  </a:cubicBezTo>
                  <a:lnTo>
                    <a:pt x="249354" y="372104"/>
                  </a:lnTo>
                  <a:cubicBezTo>
                    <a:pt x="251736" y="375460"/>
                    <a:pt x="255374" y="377710"/>
                    <a:pt x="259441" y="378343"/>
                  </a:cubicBezTo>
                  <a:cubicBezTo>
                    <a:pt x="263395" y="378947"/>
                    <a:pt x="267427" y="377949"/>
                    <a:pt x="270642" y="375571"/>
                  </a:cubicBezTo>
                  <a:lnTo>
                    <a:pt x="298484" y="355349"/>
                  </a:lnTo>
                  <a:cubicBezTo>
                    <a:pt x="305209" y="350391"/>
                    <a:pt x="306688" y="340941"/>
                    <a:pt x="301799" y="334166"/>
                  </a:cubicBezTo>
                  <a:lnTo>
                    <a:pt x="295331" y="325241"/>
                  </a:lnTo>
                  <a:cubicBezTo>
                    <a:pt x="302982" y="316815"/>
                    <a:pt x="309690" y="307578"/>
                    <a:pt x="315334" y="297694"/>
                  </a:cubicBezTo>
                  <a:lnTo>
                    <a:pt x="325868" y="301104"/>
                  </a:lnTo>
                  <a:cubicBezTo>
                    <a:pt x="333854" y="303640"/>
                    <a:pt x="342389" y="299253"/>
                    <a:pt x="344976" y="291284"/>
                  </a:cubicBezTo>
                  <a:lnTo>
                    <a:pt x="355663" y="258661"/>
                  </a:lnTo>
                  <a:cubicBezTo>
                    <a:pt x="358127" y="250613"/>
                    <a:pt x="353704" y="242071"/>
                    <a:pt x="345709" y="239439"/>
                  </a:cubicBezTo>
                  <a:close/>
                  <a:moveTo>
                    <a:pt x="213740" y="19050"/>
                  </a:moveTo>
                  <a:lnTo>
                    <a:pt x="258717" y="19050"/>
                  </a:lnTo>
                  <a:lnTo>
                    <a:pt x="226570" y="91383"/>
                  </a:lnTo>
                  <a:cubicBezTo>
                    <a:pt x="224434" y="96190"/>
                    <a:pt x="226600" y="101819"/>
                    <a:pt x="231408" y="103955"/>
                  </a:cubicBezTo>
                  <a:cubicBezTo>
                    <a:pt x="232626" y="104496"/>
                    <a:pt x="233943" y="104775"/>
                    <a:pt x="235276" y="104775"/>
                  </a:cubicBezTo>
                  <a:lnTo>
                    <a:pt x="301951" y="104775"/>
                  </a:lnTo>
                  <a:lnTo>
                    <a:pt x="234324" y="194977"/>
                  </a:lnTo>
                  <a:lnTo>
                    <a:pt x="253869" y="136360"/>
                  </a:lnTo>
                  <a:cubicBezTo>
                    <a:pt x="255531" y="131369"/>
                    <a:pt x="252833" y="125975"/>
                    <a:pt x="247842" y="124313"/>
                  </a:cubicBezTo>
                  <a:cubicBezTo>
                    <a:pt x="246862" y="123986"/>
                    <a:pt x="245834" y="123822"/>
                    <a:pt x="244801" y="123825"/>
                  </a:cubicBezTo>
                  <a:lnTo>
                    <a:pt x="181498" y="123825"/>
                  </a:lnTo>
                  <a:close/>
                  <a:moveTo>
                    <a:pt x="160981" y="139008"/>
                  </a:moveTo>
                  <a:cubicBezTo>
                    <a:pt x="162768" y="141428"/>
                    <a:pt x="165593" y="142862"/>
                    <a:pt x="168601" y="142875"/>
                  </a:cubicBezTo>
                  <a:lnTo>
                    <a:pt x="231590" y="142875"/>
                  </a:lnTo>
                  <a:lnTo>
                    <a:pt x="197662" y="244640"/>
                  </a:lnTo>
                  <a:cubicBezTo>
                    <a:pt x="195996" y="249630"/>
                    <a:pt x="198692" y="255025"/>
                    <a:pt x="203682" y="256691"/>
                  </a:cubicBezTo>
                  <a:cubicBezTo>
                    <a:pt x="207574" y="257990"/>
                    <a:pt x="211861" y="256650"/>
                    <a:pt x="214321" y="253365"/>
                  </a:cubicBezTo>
                  <a:lnTo>
                    <a:pt x="266499" y="183833"/>
                  </a:lnTo>
                  <a:cubicBezTo>
                    <a:pt x="286044" y="232672"/>
                    <a:pt x="262296" y="288109"/>
                    <a:pt x="213457" y="307654"/>
                  </a:cubicBezTo>
                  <a:cubicBezTo>
                    <a:pt x="164617" y="327199"/>
                    <a:pt x="109181" y="303451"/>
                    <a:pt x="89636" y="254611"/>
                  </a:cubicBezTo>
                  <a:cubicBezTo>
                    <a:pt x="70091" y="205772"/>
                    <a:pt x="93839" y="150335"/>
                    <a:pt x="142678" y="130790"/>
                  </a:cubicBezTo>
                  <a:cubicBezTo>
                    <a:pt x="148615" y="128415"/>
                    <a:pt x="154775" y="126643"/>
                    <a:pt x="161067" y="125501"/>
                  </a:cubicBezTo>
                  <a:lnTo>
                    <a:pt x="159495" y="130597"/>
                  </a:lnTo>
                  <a:cubicBezTo>
                    <a:pt x="158635" y="133478"/>
                    <a:pt x="159186" y="136596"/>
                    <a:pt x="160981" y="139008"/>
                  </a:cubicBezTo>
                  <a:close/>
                  <a:moveTo>
                    <a:pt x="328012" y="281788"/>
                  </a:moveTo>
                  <a:lnTo>
                    <a:pt x="318239" y="278616"/>
                  </a:lnTo>
                  <a:cubicBezTo>
                    <a:pt x="311252" y="276350"/>
                    <a:pt x="303644" y="279389"/>
                    <a:pt x="300141" y="285845"/>
                  </a:cubicBezTo>
                  <a:cubicBezTo>
                    <a:pt x="294488" y="296223"/>
                    <a:pt x="287518" y="305827"/>
                    <a:pt x="279405" y="314420"/>
                  </a:cubicBezTo>
                  <a:cubicBezTo>
                    <a:pt x="274367" y="319774"/>
                    <a:pt x="273825" y="327945"/>
                    <a:pt x="278110" y="333918"/>
                  </a:cubicBezTo>
                  <a:lnTo>
                    <a:pt x="284139" y="342233"/>
                  </a:lnTo>
                  <a:lnTo>
                    <a:pt x="262575" y="357892"/>
                  </a:lnTo>
                  <a:lnTo>
                    <a:pt x="256555" y="349691"/>
                  </a:lnTo>
                  <a:cubicBezTo>
                    <a:pt x="252277" y="343701"/>
                    <a:pt x="244328" y="341625"/>
                    <a:pt x="237667" y="344757"/>
                  </a:cubicBezTo>
                  <a:cubicBezTo>
                    <a:pt x="227015" y="349801"/>
                    <a:pt x="215769" y="353481"/>
                    <a:pt x="204196" y="355711"/>
                  </a:cubicBezTo>
                  <a:cubicBezTo>
                    <a:pt x="196859" y="356934"/>
                    <a:pt x="191476" y="363275"/>
                    <a:pt x="191461" y="370713"/>
                  </a:cubicBezTo>
                  <a:lnTo>
                    <a:pt x="191461" y="381000"/>
                  </a:lnTo>
                  <a:lnTo>
                    <a:pt x="164791" y="381000"/>
                  </a:lnTo>
                  <a:lnTo>
                    <a:pt x="164791" y="370713"/>
                  </a:lnTo>
                  <a:cubicBezTo>
                    <a:pt x="164816" y="363342"/>
                    <a:pt x="159533" y="357023"/>
                    <a:pt x="152275" y="355740"/>
                  </a:cubicBezTo>
                  <a:cubicBezTo>
                    <a:pt x="140615" y="353502"/>
                    <a:pt x="129285" y="349796"/>
                    <a:pt x="118557" y="344710"/>
                  </a:cubicBezTo>
                  <a:cubicBezTo>
                    <a:pt x="111965" y="341665"/>
                    <a:pt x="104141" y="343694"/>
                    <a:pt x="99859" y="349558"/>
                  </a:cubicBezTo>
                  <a:lnTo>
                    <a:pt x="93754" y="357892"/>
                  </a:lnTo>
                  <a:lnTo>
                    <a:pt x="72180" y="342233"/>
                  </a:lnTo>
                  <a:lnTo>
                    <a:pt x="78266" y="333842"/>
                  </a:lnTo>
                  <a:cubicBezTo>
                    <a:pt x="82502" y="327886"/>
                    <a:pt x="81944" y="319768"/>
                    <a:pt x="76933" y="314449"/>
                  </a:cubicBezTo>
                  <a:cubicBezTo>
                    <a:pt x="68827" y="305854"/>
                    <a:pt x="61864" y="296250"/>
                    <a:pt x="56216" y="285874"/>
                  </a:cubicBezTo>
                  <a:cubicBezTo>
                    <a:pt x="52774" y="279348"/>
                    <a:pt x="45127" y="276257"/>
                    <a:pt x="38118" y="278559"/>
                  </a:cubicBezTo>
                  <a:lnTo>
                    <a:pt x="28269" y="281750"/>
                  </a:lnTo>
                  <a:lnTo>
                    <a:pt x="20011" y="256423"/>
                  </a:lnTo>
                  <a:lnTo>
                    <a:pt x="29822" y="253289"/>
                  </a:lnTo>
                  <a:cubicBezTo>
                    <a:pt x="36829" y="250936"/>
                    <a:pt x="41209" y="243974"/>
                    <a:pt x="40299" y="236639"/>
                  </a:cubicBezTo>
                  <a:cubicBezTo>
                    <a:pt x="39482" y="230820"/>
                    <a:pt x="39068" y="224951"/>
                    <a:pt x="39061" y="219075"/>
                  </a:cubicBezTo>
                  <a:cubicBezTo>
                    <a:pt x="39045" y="213099"/>
                    <a:pt x="39440" y="207128"/>
                    <a:pt x="40242" y="201206"/>
                  </a:cubicBezTo>
                  <a:cubicBezTo>
                    <a:pt x="41041" y="193969"/>
                    <a:pt x="36674" y="187157"/>
                    <a:pt x="29765" y="184861"/>
                  </a:cubicBezTo>
                  <a:lnTo>
                    <a:pt x="20011" y="181727"/>
                  </a:lnTo>
                  <a:lnTo>
                    <a:pt x="28317" y="156362"/>
                  </a:lnTo>
                  <a:lnTo>
                    <a:pt x="38090" y="159534"/>
                  </a:lnTo>
                  <a:cubicBezTo>
                    <a:pt x="45077" y="161833"/>
                    <a:pt x="52707" y="158785"/>
                    <a:pt x="56187" y="152305"/>
                  </a:cubicBezTo>
                  <a:cubicBezTo>
                    <a:pt x="61840" y="141927"/>
                    <a:pt x="68810" y="132323"/>
                    <a:pt x="76923" y="123730"/>
                  </a:cubicBezTo>
                  <a:cubicBezTo>
                    <a:pt x="81961" y="118376"/>
                    <a:pt x="82504" y="110205"/>
                    <a:pt x="78218" y="104232"/>
                  </a:cubicBezTo>
                  <a:lnTo>
                    <a:pt x="72189" y="95917"/>
                  </a:lnTo>
                  <a:lnTo>
                    <a:pt x="93754" y="80258"/>
                  </a:lnTo>
                  <a:lnTo>
                    <a:pt x="99773" y="88459"/>
                  </a:lnTo>
                  <a:cubicBezTo>
                    <a:pt x="104052" y="94449"/>
                    <a:pt x="112000" y="96526"/>
                    <a:pt x="118662" y="93393"/>
                  </a:cubicBezTo>
                  <a:cubicBezTo>
                    <a:pt x="129314" y="88349"/>
                    <a:pt x="140559" y="84669"/>
                    <a:pt x="152132" y="82439"/>
                  </a:cubicBezTo>
                  <a:cubicBezTo>
                    <a:pt x="159439" y="81183"/>
                    <a:pt x="164782" y="74851"/>
                    <a:pt x="164791" y="67437"/>
                  </a:cubicBezTo>
                  <a:lnTo>
                    <a:pt x="164791" y="57150"/>
                  </a:lnTo>
                  <a:lnTo>
                    <a:pt x="182089" y="57150"/>
                  </a:lnTo>
                  <a:lnTo>
                    <a:pt x="167220" y="105442"/>
                  </a:lnTo>
                  <a:cubicBezTo>
                    <a:pt x="104145" y="111249"/>
                    <a:pt x="57720" y="167089"/>
                    <a:pt x="63528" y="230164"/>
                  </a:cubicBezTo>
                  <a:cubicBezTo>
                    <a:pt x="69335" y="293239"/>
                    <a:pt x="125175" y="339664"/>
                    <a:pt x="188250" y="333857"/>
                  </a:cubicBezTo>
                  <a:cubicBezTo>
                    <a:pt x="251325" y="328049"/>
                    <a:pt x="297750" y="272209"/>
                    <a:pt x="291943" y="209134"/>
                  </a:cubicBezTo>
                  <a:cubicBezTo>
                    <a:pt x="290574" y="194266"/>
                    <a:pt x="286315" y="179809"/>
                    <a:pt x="279405" y="166573"/>
                  </a:cubicBezTo>
                  <a:lnTo>
                    <a:pt x="295655" y="144913"/>
                  </a:lnTo>
                  <a:cubicBezTo>
                    <a:pt x="297189" y="147333"/>
                    <a:pt x="298694" y="149762"/>
                    <a:pt x="300037" y="152238"/>
                  </a:cubicBezTo>
                  <a:cubicBezTo>
                    <a:pt x="303472" y="158770"/>
                    <a:pt x="311125" y="161863"/>
                    <a:pt x="318134" y="159553"/>
                  </a:cubicBezTo>
                  <a:lnTo>
                    <a:pt x="327983" y="156362"/>
                  </a:lnTo>
                  <a:lnTo>
                    <a:pt x="336289" y="181727"/>
                  </a:lnTo>
                  <a:lnTo>
                    <a:pt x="326478" y="184861"/>
                  </a:lnTo>
                  <a:cubicBezTo>
                    <a:pt x="319490" y="187232"/>
                    <a:pt x="315132" y="194189"/>
                    <a:pt x="316048" y="201511"/>
                  </a:cubicBezTo>
                  <a:cubicBezTo>
                    <a:pt x="316834" y="207332"/>
                    <a:pt x="317215" y="213201"/>
                    <a:pt x="317191" y="219075"/>
                  </a:cubicBezTo>
                  <a:cubicBezTo>
                    <a:pt x="317207" y="225051"/>
                    <a:pt x="316812" y="231022"/>
                    <a:pt x="316010" y="236944"/>
                  </a:cubicBezTo>
                  <a:cubicBezTo>
                    <a:pt x="315212" y="244181"/>
                    <a:pt x="319578" y="250993"/>
                    <a:pt x="326487" y="253289"/>
                  </a:cubicBezTo>
                  <a:lnTo>
                    <a:pt x="336279" y="2564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F5654810-3DBC-A2C1-B382-B731EC8FC9F5}"/>
              </a:ext>
            </a:extLst>
          </p:cNvPr>
          <p:cNvSpPr/>
          <p:nvPr/>
        </p:nvSpPr>
        <p:spPr>
          <a:xfrm>
            <a:off x="709120" y="3003581"/>
            <a:ext cx="353179" cy="362387"/>
          </a:xfrm>
          <a:custGeom>
            <a:avLst/>
            <a:gdLst>
              <a:gd name="connsiteX0" fmla="*/ 423250 w 835456"/>
              <a:gd name="connsiteY0" fmla="*/ 182412 h 857240"/>
              <a:gd name="connsiteX1" fmla="*/ 621523 w 835456"/>
              <a:gd name="connsiteY1" fmla="*/ 264528 h 857240"/>
              <a:gd name="connsiteX2" fmla="*/ 703639 w 835456"/>
              <a:gd name="connsiteY2" fmla="*/ 462801 h 857240"/>
              <a:gd name="connsiteX3" fmla="*/ 621523 w 835456"/>
              <a:gd name="connsiteY3" fmla="*/ 661073 h 857240"/>
              <a:gd name="connsiteX4" fmla="*/ 423250 w 835456"/>
              <a:gd name="connsiteY4" fmla="*/ 743189 h 857240"/>
              <a:gd name="connsiteX5" fmla="*/ 224978 w 835456"/>
              <a:gd name="connsiteY5" fmla="*/ 661073 h 857240"/>
              <a:gd name="connsiteX6" fmla="*/ 142862 w 835456"/>
              <a:gd name="connsiteY6" fmla="*/ 462801 h 857240"/>
              <a:gd name="connsiteX7" fmla="*/ 224978 w 835456"/>
              <a:gd name="connsiteY7" fmla="*/ 264528 h 857240"/>
              <a:gd name="connsiteX8" fmla="*/ 423250 w 835456"/>
              <a:gd name="connsiteY8" fmla="*/ 182412 h 857240"/>
              <a:gd name="connsiteX9" fmla="*/ 427232 w 835456"/>
              <a:gd name="connsiteY9" fmla="*/ 335631 h 857240"/>
              <a:gd name="connsiteX10" fmla="*/ 427380 w 835456"/>
              <a:gd name="connsiteY10" fmla="*/ 335669 h 857240"/>
              <a:gd name="connsiteX11" fmla="*/ 222854 w 835456"/>
              <a:gd name="connsiteY11" fmla="*/ 300992 h 857240"/>
              <a:gd name="connsiteX12" fmla="*/ 227095 w 835456"/>
              <a:gd name="connsiteY12" fmla="*/ 320488 h 857240"/>
              <a:gd name="connsiteX13" fmla="*/ 240229 w 835456"/>
              <a:gd name="connsiteY13" fmla="*/ 338534 h 857240"/>
              <a:gd name="connsiteX14" fmla="*/ 253773 w 835456"/>
              <a:gd name="connsiteY14" fmla="*/ 356356 h 857240"/>
              <a:gd name="connsiteX15" fmla="*/ 260693 w 835456"/>
              <a:gd name="connsiteY15" fmla="*/ 379759 h 857240"/>
              <a:gd name="connsiteX16" fmla="*/ 260842 w 835456"/>
              <a:gd name="connsiteY16" fmla="*/ 385079 h 857240"/>
              <a:gd name="connsiteX17" fmla="*/ 262368 w 835456"/>
              <a:gd name="connsiteY17" fmla="*/ 394269 h 857240"/>
              <a:gd name="connsiteX18" fmla="*/ 269400 w 835456"/>
              <a:gd name="connsiteY18" fmla="*/ 401190 h 857240"/>
              <a:gd name="connsiteX19" fmla="*/ 281455 w 835456"/>
              <a:gd name="connsiteY19" fmla="*/ 409301 h 857240"/>
              <a:gd name="connsiteX20" fmla="*/ 288375 w 835456"/>
              <a:gd name="connsiteY20" fmla="*/ 413282 h 857240"/>
              <a:gd name="connsiteX21" fmla="*/ 280152 w 835456"/>
              <a:gd name="connsiteY21" fmla="*/ 396465 h 857240"/>
              <a:gd name="connsiteX22" fmla="*/ 275688 w 835456"/>
              <a:gd name="connsiteY22" fmla="*/ 380429 h 857240"/>
              <a:gd name="connsiteX23" fmla="*/ 281194 w 835456"/>
              <a:gd name="connsiteY23" fmla="*/ 364578 h 857240"/>
              <a:gd name="connsiteX24" fmla="*/ 293249 w 835456"/>
              <a:gd name="connsiteY24" fmla="*/ 360522 h 857240"/>
              <a:gd name="connsiteX25" fmla="*/ 314345 w 835456"/>
              <a:gd name="connsiteY25" fmla="*/ 361639 h 857240"/>
              <a:gd name="connsiteX26" fmla="*/ 335032 w 835456"/>
              <a:gd name="connsiteY26" fmla="*/ 375033 h 857240"/>
              <a:gd name="connsiteX27" fmla="*/ 335070 w 835456"/>
              <a:gd name="connsiteY27" fmla="*/ 374996 h 857240"/>
              <a:gd name="connsiteX28" fmla="*/ 338158 w 835456"/>
              <a:gd name="connsiteY28" fmla="*/ 368484 h 857240"/>
              <a:gd name="connsiteX29" fmla="*/ 347311 w 835456"/>
              <a:gd name="connsiteY29" fmla="*/ 352448 h 857240"/>
              <a:gd name="connsiteX30" fmla="*/ 370416 w 835456"/>
              <a:gd name="connsiteY30" fmla="*/ 336189 h 857240"/>
              <a:gd name="connsiteX31" fmla="*/ 373021 w 835456"/>
              <a:gd name="connsiteY31" fmla="*/ 334775 h 857240"/>
              <a:gd name="connsiteX32" fmla="*/ 376965 w 835456"/>
              <a:gd name="connsiteY32" fmla="*/ 332617 h 857240"/>
              <a:gd name="connsiteX33" fmla="*/ 377597 w 835456"/>
              <a:gd name="connsiteY33" fmla="*/ 332282 h 857240"/>
              <a:gd name="connsiteX34" fmla="*/ 395345 w 835456"/>
              <a:gd name="connsiteY34" fmla="*/ 324394 h 857240"/>
              <a:gd name="connsiteX35" fmla="*/ 405130 w 835456"/>
              <a:gd name="connsiteY35" fmla="*/ 322757 h 857240"/>
              <a:gd name="connsiteX36" fmla="*/ 410711 w 835456"/>
              <a:gd name="connsiteY36" fmla="*/ 321864 h 857240"/>
              <a:gd name="connsiteX37" fmla="*/ 411307 w 835456"/>
              <a:gd name="connsiteY37" fmla="*/ 320934 h 857240"/>
              <a:gd name="connsiteX38" fmla="*/ 422506 w 835456"/>
              <a:gd name="connsiteY38" fmla="*/ 313344 h 857240"/>
              <a:gd name="connsiteX39" fmla="*/ 436161 w 835456"/>
              <a:gd name="connsiteY39" fmla="*/ 314051 h 857240"/>
              <a:gd name="connsiteX40" fmla="*/ 442672 w 835456"/>
              <a:gd name="connsiteY40" fmla="*/ 315018 h 857240"/>
              <a:gd name="connsiteX41" fmla="*/ 443305 w 835456"/>
              <a:gd name="connsiteY41" fmla="*/ 315353 h 857240"/>
              <a:gd name="connsiteX42" fmla="*/ 438319 w 835456"/>
              <a:gd name="connsiteY42" fmla="*/ 296266 h 857240"/>
              <a:gd name="connsiteX43" fmla="*/ 437798 w 835456"/>
              <a:gd name="connsiteY43" fmla="*/ 294815 h 857240"/>
              <a:gd name="connsiteX44" fmla="*/ 432403 w 835456"/>
              <a:gd name="connsiteY44" fmla="*/ 281011 h 857240"/>
              <a:gd name="connsiteX45" fmla="*/ 427343 w 835456"/>
              <a:gd name="connsiteY45" fmla="*/ 272677 h 857240"/>
              <a:gd name="connsiteX46" fmla="*/ 423920 w 835456"/>
              <a:gd name="connsiteY46" fmla="*/ 270370 h 857240"/>
              <a:gd name="connsiteX47" fmla="*/ 420237 w 835456"/>
              <a:gd name="connsiteY47" fmla="*/ 270147 h 857240"/>
              <a:gd name="connsiteX48" fmla="*/ 413279 w 835456"/>
              <a:gd name="connsiteY48" fmla="*/ 274016 h 857240"/>
              <a:gd name="connsiteX49" fmla="*/ 382471 w 835456"/>
              <a:gd name="connsiteY49" fmla="*/ 283988 h 857240"/>
              <a:gd name="connsiteX50" fmla="*/ 362752 w 835456"/>
              <a:gd name="connsiteY50" fmla="*/ 278295 h 857240"/>
              <a:gd name="connsiteX51" fmla="*/ 350176 w 835456"/>
              <a:gd name="connsiteY51" fmla="*/ 268882 h 857240"/>
              <a:gd name="connsiteX52" fmla="*/ 344074 w 835456"/>
              <a:gd name="connsiteY52" fmla="*/ 251432 h 857240"/>
              <a:gd name="connsiteX53" fmla="*/ 346790 w 835456"/>
              <a:gd name="connsiteY53" fmla="*/ 241944 h 857240"/>
              <a:gd name="connsiteX54" fmla="*/ 355980 w 835456"/>
              <a:gd name="connsiteY54" fmla="*/ 230745 h 857240"/>
              <a:gd name="connsiteX55" fmla="*/ 368817 w 835456"/>
              <a:gd name="connsiteY55" fmla="*/ 223861 h 857240"/>
              <a:gd name="connsiteX56" fmla="*/ 383364 w 835456"/>
              <a:gd name="connsiteY56" fmla="*/ 220959 h 857240"/>
              <a:gd name="connsiteX57" fmla="*/ 392629 w 835456"/>
              <a:gd name="connsiteY57" fmla="*/ 219285 h 857240"/>
              <a:gd name="connsiteX58" fmla="*/ 397764 w 835456"/>
              <a:gd name="connsiteY58" fmla="*/ 216532 h 857240"/>
              <a:gd name="connsiteX59" fmla="*/ 403568 w 835456"/>
              <a:gd name="connsiteY59" fmla="*/ 210318 h 857240"/>
              <a:gd name="connsiteX60" fmla="*/ 407177 w 835456"/>
              <a:gd name="connsiteY60" fmla="*/ 205556 h 857240"/>
              <a:gd name="connsiteX61" fmla="*/ 241309 w 835456"/>
              <a:gd name="connsiteY61" fmla="*/ 280491 h 857240"/>
              <a:gd name="connsiteX62" fmla="*/ 223040 w 835456"/>
              <a:gd name="connsiteY62" fmla="*/ 300806 h 857240"/>
              <a:gd name="connsiteX63" fmla="*/ 333620 w 835456"/>
              <a:gd name="connsiteY63" fmla="*/ 439295 h 857240"/>
              <a:gd name="connsiteX64" fmla="*/ 324021 w 835456"/>
              <a:gd name="connsiteY64" fmla="*/ 445657 h 857240"/>
              <a:gd name="connsiteX65" fmla="*/ 314644 w 835456"/>
              <a:gd name="connsiteY65" fmla="*/ 457823 h 857240"/>
              <a:gd name="connsiteX66" fmla="*/ 312263 w 835456"/>
              <a:gd name="connsiteY66" fmla="*/ 461619 h 857240"/>
              <a:gd name="connsiteX67" fmla="*/ 306943 w 835456"/>
              <a:gd name="connsiteY67" fmla="*/ 467944 h 857240"/>
              <a:gd name="connsiteX68" fmla="*/ 295780 w 835456"/>
              <a:gd name="connsiteY68" fmla="*/ 493952 h 857240"/>
              <a:gd name="connsiteX69" fmla="*/ 297343 w 835456"/>
              <a:gd name="connsiteY69" fmla="*/ 506863 h 857240"/>
              <a:gd name="connsiteX70" fmla="*/ 301026 w 835456"/>
              <a:gd name="connsiteY70" fmla="*/ 520778 h 857240"/>
              <a:gd name="connsiteX71" fmla="*/ 305752 w 835456"/>
              <a:gd name="connsiteY71" fmla="*/ 532944 h 857240"/>
              <a:gd name="connsiteX72" fmla="*/ 306012 w 835456"/>
              <a:gd name="connsiteY72" fmla="*/ 533502 h 857240"/>
              <a:gd name="connsiteX73" fmla="*/ 311705 w 835456"/>
              <a:gd name="connsiteY73" fmla="*/ 556757 h 857240"/>
              <a:gd name="connsiteX74" fmla="*/ 303780 w 835456"/>
              <a:gd name="connsiteY74" fmla="*/ 589983 h 857240"/>
              <a:gd name="connsiteX75" fmla="*/ 298794 w 835456"/>
              <a:gd name="connsiteY75" fmla="*/ 606949 h 857240"/>
              <a:gd name="connsiteX76" fmla="*/ 294031 w 835456"/>
              <a:gd name="connsiteY76" fmla="*/ 632399 h 857240"/>
              <a:gd name="connsiteX77" fmla="*/ 291948 w 835456"/>
              <a:gd name="connsiteY77" fmla="*/ 655653 h 857240"/>
              <a:gd name="connsiteX78" fmla="*/ 293064 w 835456"/>
              <a:gd name="connsiteY78" fmla="*/ 666666 h 857240"/>
              <a:gd name="connsiteX79" fmla="*/ 298496 w 835456"/>
              <a:gd name="connsiteY79" fmla="*/ 677717 h 857240"/>
              <a:gd name="connsiteX80" fmla="*/ 311072 w 835456"/>
              <a:gd name="connsiteY80" fmla="*/ 684191 h 857240"/>
              <a:gd name="connsiteX81" fmla="*/ 324541 w 835456"/>
              <a:gd name="connsiteY81" fmla="*/ 680656 h 857240"/>
              <a:gd name="connsiteX82" fmla="*/ 339871 w 835456"/>
              <a:gd name="connsiteY82" fmla="*/ 657811 h 857240"/>
              <a:gd name="connsiteX83" fmla="*/ 346271 w 835456"/>
              <a:gd name="connsiteY83" fmla="*/ 645645 h 857240"/>
              <a:gd name="connsiteX84" fmla="*/ 361414 w 835456"/>
              <a:gd name="connsiteY84" fmla="*/ 635673 h 857240"/>
              <a:gd name="connsiteX85" fmla="*/ 377264 w 835456"/>
              <a:gd name="connsiteY85" fmla="*/ 626409 h 857240"/>
              <a:gd name="connsiteX86" fmla="*/ 384743 w 835456"/>
              <a:gd name="connsiteY86" fmla="*/ 613275 h 857240"/>
              <a:gd name="connsiteX87" fmla="*/ 388538 w 835456"/>
              <a:gd name="connsiteY87" fmla="*/ 605387 h 857240"/>
              <a:gd name="connsiteX88" fmla="*/ 395310 w 835456"/>
              <a:gd name="connsiteY88" fmla="*/ 597685 h 857240"/>
              <a:gd name="connsiteX89" fmla="*/ 403197 w 835456"/>
              <a:gd name="connsiteY89" fmla="*/ 592848 h 857240"/>
              <a:gd name="connsiteX90" fmla="*/ 409969 w 835456"/>
              <a:gd name="connsiteY90" fmla="*/ 591174 h 857240"/>
              <a:gd name="connsiteX91" fmla="*/ 428945 w 835456"/>
              <a:gd name="connsiteY91" fmla="*/ 582691 h 857240"/>
              <a:gd name="connsiteX92" fmla="*/ 440367 w 835456"/>
              <a:gd name="connsiteY92" fmla="*/ 563381 h 857240"/>
              <a:gd name="connsiteX93" fmla="*/ 444758 w 835456"/>
              <a:gd name="connsiteY93" fmla="*/ 554153 h 857240"/>
              <a:gd name="connsiteX94" fmla="*/ 449557 w 835456"/>
              <a:gd name="connsiteY94" fmla="*/ 547233 h 857240"/>
              <a:gd name="connsiteX95" fmla="*/ 457817 w 835456"/>
              <a:gd name="connsiteY95" fmla="*/ 529411 h 857240"/>
              <a:gd name="connsiteX96" fmla="*/ 453018 w 835456"/>
              <a:gd name="connsiteY96" fmla="*/ 512258 h 857240"/>
              <a:gd name="connsiteX97" fmla="*/ 440739 w 835456"/>
              <a:gd name="connsiteY97" fmla="*/ 498901 h 857240"/>
              <a:gd name="connsiteX98" fmla="*/ 428721 w 835456"/>
              <a:gd name="connsiteY98" fmla="*/ 491795 h 857240"/>
              <a:gd name="connsiteX99" fmla="*/ 417001 w 835456"/>
              <a:gd name="connsiteY99" fmla="*/ 484465 h 857240"/>
              <a:gd name="connsiteX100" fmla="*/ 407848 w 835456"/>
              <a:gd name="connsiteY100" fmla="*/ 472894 h 857240"/>
              <a:gd name="connsiteX101" fmla="*/ 397802 w 835456"/>
              <a:gd name="connsiteY101" fmla="*/ 460094 h 857240"/>
              <a:gd name="connsiteX102" fmla="*/ 380538 w 835456"/>
              <a:gd name="connsiteY102" fmla="*/ 448820 h 857240"/>
              <a:gd name="connsiteX103" fmla="*/ 376147 w 835456"/>
              <a:gd name="connsiteY103" fmla="*/ 446588 h 857240"/>
              <a:gd name="connsiteX104" fmla="*/ 371645 w 835456"/>
              <a:gd name="connsiteY104" fmla="*/ 442569 h 857240"/>
              <a:gd name="connsiteX105" fmla="*/ 345005 w 835456"/>
              <a:gd name="connsiteY105" fmla="*/ 435016 h 857240"/>
              <a:gd name="connsiteX106" fmla="*/ 333657 w 835456"/>
              <a:gd name="connsiteY106" fmla="*/ 439295 h 857240"/>
              <a:gd name="connsiteX107" fmla="*/ 350773 w 835456"/>
              <a:gd name="connsiteY107" fmla="*/ 457006 h 857240"/>
              <a:gd name="connsiteX108" fmla="*/ 343778 w 835456"/>
              <a:gd name="connsiteY108" fmla="*/ 459610 h 857240"/>
              <a:gd name="connsiteX109" fmla="*/ 339238 w 835456"/>
              <a:gd name="connsiteY109" fmla="*/ 462587 h 857240"/>
              <a:gd name="connsiteX110" fmla="*/ 334029 w 835456"/>
              <a:gd name="connsiteY110" fmla="*/ 469693 h 857240"/>
              <a:gd name="connsiteX111" fmla="*/ 330830 w 835456"/>
              <a:gd name="connsiteY111" fmla="*/ 474642 h 857240"/>
              <a:gd name="connsiteX112" fmla="*/ 323611 w 835456"/>
              <a:gd name="connsiteY112" fmla="*/ 483348 h 857240"/>
              <a:gd name="connsiteX113" fmla="*/ 318402 w 835456"/>
              <a:gd name="connsiteY113" fmla="*/ 493468 h 857240"/>
              <a:gd name="connsiteX114" fmla="*/ 319593 w 835456"/>
              <a:gd name="connsiteY114" fmla="*/ 502472 h 857240"/>
              <a:gd name="connsiteX115" fmla="*/ 322495 w 835456"/>
              <a:gd name="connsiteY115" fmla="*/ 513635 h 857240"/>
              <a:gd name="connsiteX116" fmla="*/ 326625 w 835456"/>
              <a:gd name="connsiteY116" fmla="*/ 523941 h 857240"/>
              <a:gd name="connsiteX117" fmla="*/ 326848 w 835456"/>
              <a:gd name="connsiteY117" fmla="*/ 524536 h 857240"/>
              <a:gd name="connsiteX118" fmla="*/ 334364 w 835456"/>
              <a:gd name="connsiteY118" fmla="*/ 557130 h 857240"/>
              <a:gd name="connsiteX119" fmla="*/ 325472 w 835456"/>
              <a:gd name="connsiteY119" fmla="*/ 596756 h 857240"/>
              <a:gd name="connsiteX120" fmla="*/ 320821 w 835456"/>
              <a:gd name="connsiteY120" fmla="*/ 612569 h 857240"/>
              <a:gd name="connsiteX121" fmla="*/ 316505 w 835456"/>
              <a:gd name="connsiteY121" fmla="*/ 635526 h 857240"/>
              <a:gd name="connsiteX122" fmla="*/ 314682 w 835456"/>
              <a:gd name="connsiteY122" fmla="*/ 655655 h 857240"/>
              <a:gd name="connsiteX123" fmla="*/ 314719 w 835456"/>
              <a:gd name="connsiteY123" fmla="*/ 657553 h 857240"/>
              <a:gd name="connsiteX124" fmla="*/ 319147 w 835456"/>
              <a:gd name="connsiteY124" fmla="*/ 648363 h 857240"/>
              <a:gd name="connsiteX125" fmla="*/ 327741 w 835456"/>
              <a:gd name="connsiteY125" fmla="*/ 632289 h 857240"/>
              <a:gd name="connsiteX126" fmla="*/ 353340 w 835456"/>
              <a:gd name="connsiteY126" fmla="*/ 614393 h 857240"/>
              <a:gd name="connsiteX127" fmla="*/ 360558 w 835456"/>
              <a:gd name="connsiteY127" fmla="*/ 610895 h 857240"/>
              <a:gd name="connsiteX128" fmla="*/ 363683 w 835456"/>
              <a:gd name="connsiteY128" fmla="*/ 604645 h 857240"/>
              <a:gd name="connsiteX129" fmla="*/ 369153 w 835456"/>
              <a:gd name="connsiteY129" fmla="*/ 593371 h 857240"/>
              <a:gd name="connsiteX130" fmla="*/ 380575 w 835456"/>
              <a:gd name="connsiteY130" fmla="*/ 580348 h 857240"/>
              <a:gd name="connsiteX131" fmla="*/ 395123 w 835456"/>
              <a:gd name="connsiteY131" fmla="*/ 571567 h 857240"/>
              <a:gd name="connsiteX132" fmla="*/ 405541 w 835456"/>
              <a:gd name="connsiteY132" fmla="*/ 568814 h 857240"/>
              <a:gd name="connsiteX133" fmla="*/ 413020 w 835456"/>
              <a:gd name="connsiteY133" fmla="*/ 566396 h 857240"/>
              <a:gd name="connsiteX134" fmla="*/ 419457 w 835456"/>
              <a:gd name="connsiteY134" fmla="*/ 554304 h 857240"/>
              <a:gd name="connsiteX135" fmla="*/ 424926 w 835456"/>
              <a:gd name="connsiteY135" fmla="*/ 542844 h 857240"/>
              <a:gd name="connsiteX136" fmla="*/ 431326 w 835456"/>
              <a:gd name="connsiteY136" fmla="*/ 533505 h 857240"/>
              <a:gd name="connsiteX137" fmla="*/ 435046 w 835456"/>
              <a:gd name="connsiteY137" fmla="*/ 527887 h 857240"/>
              <a:gd name="connsiteX138" fmla="*/ 433558 w 835456"/>
              <a:gd name="connsiteY138" fmla="*/ 524017 h 857240"/>
              <a:gd name="connsiteX139" fmla="*/ 427121 w 835456"/>
              <a:gd name="connsiteY139" fmla="*/ 517171 h 857240"/>
              <a:gd name="connsiteX140" fmla="*/ 418229 w 835456"/>
              <a:gd name="connsiteY140" fmla="*/ 512037 h 857240"/>
              <a:gd name="connsiteX141" fmla="*/ 401523 w 835456"/>
              <a:gd name="connsiteY141" fmla="*/ 501210 h 857240"/>
              <a:gd name="connsiteX142" fmla="*/ 389058 w 835456"/>
              <a:gd name="connsiteY142" fmla="*/ 485880 h 857240"/>
              <a:gd name="connsiteX143" fmla="*/ 381617 w 835456"/>
              <a:gd name="connsiteY143" fmla="*/ 476207 h 857240"/>
              <a:gd name="connsiteX144" fmla="*/ 370790 w 835456"/>
              <a:gd name="connsiteY144" fmla="*/ 469398 h 857240"/>
              <a:gd name="connsiteX145" fmla="*/ 364167 w 835456"/>
              <a:gd name="connsiteY145" fmla="*/ 465937 h 857240"/>
              <a:gd name="connsiteX146" fmla="*/ 354865 w 835456"/>
              <a:gd name="connsiteY146" fmla="*/ 457901 h 857240"/>
              <a:gd name="connsiteX147" fmla="*/ 350773 w 835456"/>
              <a:gd name="connsiteY147" fmla="*/ 457045 h 857240"/>
              <a:gd name="connsiteX148" fmla="*/ 631312 w 835456"/>
              <a:gd name="connsiteY148" fmla="*/ 449155 h 857240"/>
              <a:gd name="connsiteX149" fmla="*/ 631089 w 835456"/>
              <a:gd name="connsiteY149" fmla="*/ 448634 h 857240"/>
              <a:gd name="connsiteX150" fmla="*/ 662678 w 835456"/>
              <a:gd name="connsiteY150" fmla="*/ 367634 h 857240"/>
              <a:gd name="connsiteX151" fmla="*/ 640354 w 835456"/>
              <a:gd name="connsiteY151" fmla="*/ 365253 h 857240"/>
              <a:gd name="connsiteX152" fmla="*/ 630606 w 835456"/>
              <a:gd name="connsiteY152" fmla="*/ 361830 h 857240"/>
              <a:gd name="connsiteX153" fmla="*/ 624020 w 835456"/>
              <a:gd name="connsiteY153" fmla="*/ 359746 h 857240"/>
              <a:gd name="connsiteX154" fmla="*/ 612374 w 835456"/>
              <a:gd name="connsiteY154" fmla="*/ 363988 h 857240"/>
              <a:gd name="connsiteX155" fmla="*/ 607686 w 835456"/>
              <a:gd name="connsiteY155" fmla="*/ 366146 h 857240"/>
              <a:gd name="connsiteX156" fmla="*/ 602402 w 835456"/>
              <a:gd name="connsiteY156" fmla="*/ 368416 h 857240"/>
              <a:gd name="connsiteX157" fmla="*/ 590273 w 835456"/>
              <a:gd name="connsiteY157" fmla="*/ 374294 h 857240"/>
              <a:gd name="connsiteX158" fmla="*/ 607277 w 835456"/>
              <a:gd name="connsiteY158" fmla="*/ 382740 h 857240"/>
              <a:gd name="connsiteX159" fmla="*/ 607240 w 835456"/>
              <a:gd name="connsiteY159" fmla="*/ 382777 h 857240"/>
              <a:gd name="connsiteX160" fmla="*/ 607277 w 835456"/>
              <a:gd name="connsiteY160" fmla="*/ 382777 h 857240"/>
              <a:gd name="connsiteX161" fmla="*/ 611072 w 835456"/>
              <a:gd name="connsiteY161" fmla="*/ 384415 h 857240"/>
              <a:gd name="connsiteX162" fmla="*/ 641545 w 835456"/>
              <a:gd name="connsiteY162" fmla="*/ 399930 h 857240"/>
              <a:gd name="connsiteX163" fmla="*/ 667292 w 835456"/>
              <a:gd name="connsiteY163" fmla="*/ 427463 h 857240"/>
              <a:gd name="connsiteX164" fmla="*/ 669152 w 835456"/>
              <a:gd name="connsiteY164" fmla="*/ 443090 h 857240"/>
              <a:gd name="connsiteX165" fmla="*/ 662455 w 835456"/>
              <a:gd name="connsiteY165" fmla="*/ 457861 h 857240"/>
              <a:gd name="connsiteX166" fmla="*/ 647162 w 835456"/>
              <a:gd name="connsiteY166" fmla="*/ 465302 h 857240"/>
              <a:gd name="connsiteX167" fmla="*/ 643367 w 835456"/>
              <a:gd name="connsiteY167" fmla="*/ 466307 h 857240"/>
              <a:gd name="connsiteX168" fmla="*/ 639795 w 835456"/>
              <a:gd name="connsiteY168" fmla="*/ 467758 h 857240"/>
              <a:gd name="connsiteX169" fmla="*/ 621229 w 835456"/>
              <a:gd name="connsiteY169" fmla="*/ 469618 h 857240"/>
              <a:gd name="connsiteX170" fmla="*/ 607909 w 835456"/>
              <a:gd name="connsiteY170" fmla="*/ 451870 h 857240"/>
              <a:gd name="connsiteX171" fmla="*/ 606272 w 835456"/>
              <a:gd name="connsiteY171" fmla="*/ 448187 h 857240"/>
              <a:gd name="connsiteX172" fmla="*/ 596524 w 835456"/>
              <a:gd name="connsiteY172" fmla="*/ 434793 h 857240"/>
              <a:gd name="connsiteX173" fmla="*/ 579186 w 835456"/>
              <a:gd name="connsiteY173" fmla="*/ 433677 h 857240"/>
              <a:gd name="connsiteX174" fmla="*/ 559726 w 835456"/>
              <a:gd name="connsiteY174" fmla="*/ 443090 h 857240"/>
              <a:gd name="connsiteX175" fmla="*/ 552918 w 835456"/>
              <a:gd name="connsiteY175" fmla="*/ 450792 h 857240"/>
              <a:gd name="connsiteX176" fmla="*/ 539003 w 835456"/>
              <a:gd name="connsiteY176" fmla="*/ 457824 h 857240"/>
              <a:gd name="connsiteX177" fmla="*/ 534277 w 835456"/>
              <a:gd name="connsiteY177" fmla="*/ 459610 h 857240"/>
              <a:gd name="connsiteX178" fmla="*/ 528250 w 835456"/>
              <a:gd name="connsiteY178" fmla="*/ 464596 h 857240"/>
              <a:gd name="connsiteX179" fmla="*/ 529924 w 835456"/>
              <a:gd name="connsiteY179" fmla="*/ 479738 h 857240"/>
              <a:gd name="connsiteX180" fmla="*/ 532938 w 835456"/>
              <a:gd name="connsiteY180" fmla="*/ 490007 h 857240"/>
              <a:gd name="connsiteX181" fmla="*/ 538184 w 835456"/>
              <a:gd name="connsiteY181" fmla="*/ 497411 h 857240"/>
              <a:gd name="connsiteX182" fmla="*/ 549123 w 835456"/>
              <a:gd name="connsiteY182" fmla="*/ 503662 h 857240"/>
              <a:gd name="connsiteX183" fmla="*/ 564154 w 835456"/>
              <a:gd name="connsiteY183" fmla="*/ 507383 h 857240"/>
              <a:gd name="connsiteX184" fmla="*/ 571186 w 835456"/>
              <a:gd name="connsiteY184" fmla="*/ 507792 h 857240"/>
              <a:gd name="connsiteX185" fmla="*/ 600655 w 835456"/>
              <a:gd name="connsiteY185" fmla="*/ 521224 h 857240"/>
              <a:gd name="connsiteX186" fmla="*/ 606868 w 835456"/>
              <a:gd name="connsiteY186" fmla="*/ 542767 h 857240"/>
              <a:gd name="connsiteX187" fmla="*/ 607463 w 835456"/>
              <a:gd name="connsiteY187" fmla="*/ 570821 h 857240"/>
              <a:gd name="connsiteX188" fmla="*/ 604115 w 835456"/>
              <a:gd name="connsiteY188" fmla="*/ 587080 h 857240"/>
              <a:gd name="connsiteX189" fmla="*/ 597269 w 835456"/>
              <a:gd name="connsiteY189" fmla="*/ 596233 h 857240"/>
              <a:gd name="connsiteX190" fmla="*/ 596599 w 835456"/>
              <a:gd name="connsiteY190" fmla="*/ 596829 h 857240"/>
              <a:gd name="connsiteX191" fmla="*/ 594813 w 835456"/>
              <a:gd name="connsiteY191" fmla="*/ 598280 h 857240"/>
              <a:gd name="connsiteX192" fmla="*/ 589902 w 835456"/>
              <a:gd name="connsiteY192" fmla="*/ 603898 h 857240"/>
              <a:gd name="connsiteX193" fmla="*/ 588934 w 835456"/>
              <a:gd name="connsiteY193" fmla="*/ 612939 h 857240"/>
              <a:gd name="connsiteX194" fmla="*/ 591130 w 835456"/>
              <a:gd name="connsiteY194" fmla="*/ 626446 h 857240"/>
              <a:gd name="connsiteX195" fmla="*/ 597604 w 835456"/>
              <a:gd name="connsiteY195" fmla="*/ 643858 h 857240"/>
              <a:gd name="connsiteX196" fmla="*/ 600357 w 835456"/>
              <a:gd name="connsiteY196" fmla="*/ 649886 h 857240"/>
              <a:gd name="connsiteX197" fmla="*/ 605380 w 835456"/>
              <a:gd name="connsiteY197" fmla="*/ 645012 h 857240"/>
              <a:gd name="connsiteX198" fmla="*/ 680836 w 835456"/>
              <a:gd name="connsiteY198" fmla="*/ 462846 h 857240"/>
              <a:gd name="connsiteX199" fmla="*/ 662679 w 835456"/>
              <a:gd name="connsiteY199" fmla="*/ 367633 h 857240"/>
              <a:gd name="connsiteX200" fmla="*/ 582497 w 835456"/>
              <a:gd name="connsiteY200" fmla="*/ 665329 h 857240"/>
              <a:gd name="connsiteX201" fmla="*/ 576767 w 835456"/>
              <a:gd name="connsiteY201" fmla="*/ 652938 h 857240"/>
              <a:gd name="connsiteX202" fmla="*/ 569214 w 835456"/>
              <a:gd name="connsiteY202" fmla="*/ 632401 h 857240"/>
              <a:gd name="connsiteX203" fmla="*/ 566237 w 835456"/>
              <a:gd name="connsiteY203" fmla="*/ 613723 h 857240"/>
              <a:gd name="connsiteX204" fmla="*/ 568358 w 835456"/>
              <a:gd name="connsiteY204" fmla="*/ 596570 h 857240"/>
              <a:gd name="connsiteX205" fmla="*/ 580748 w 835456"/>
              <a:gd name="connsiteY205" fmla="*/ 580348 h 857240"/>
              <a:gd name="connsiteX206" fmla="*/ 582125 w 835456"/>
              <a:gd name="connsiteY206" fmla="*/ 579269 h 857240"/>
              <a:gd name="connsiteX207" fmla="*/ 582609 w 835456"/>
              <a:gd name="connsiteY207" fmla="*/ 578897 h 857240"/>
              <a:gd name="connsiteX208" fmla="*/ 583316 w 835456"/>
              <a:gd name="connsiteY208" fmla="*/ 577967 h 857240"/>
              <a:gd name="connsiteX209" fmla="*/ 584804 w 835456"/>
              <a:gd name="connsiteY209" fmla="*/ 569186 h 857240"/>
              <a:gd name="connsiteX210" fmla="*/ 584283 w 835456"/>
              <a:gd name="connsiteY210" fmla="*/ 545485 h 857240"/>
              <a:gd name="connsiteX211" fmla="*/ 581083 w 835456"/>
              <a:gd name="connsiteY211" fmla="*/ 532686 h 857240"/>
              <a:gd name="connsiteX212" fmla="*/ 570516 w 835456"/>
              <a:gd name="connsiteY212" fmla="*/ 530453 h 857240"/>
              <a:gd name="connsiteX213" fmla="*/ 561884 w 835456"/>
              <a:gd name="connsiteY213" fmla="*/ 529969 h 857240"/>
              <a:gd name="connsiteX214" fmla="*/ 540788 w 835456"/>
              <a:gd name="connsiteY214" fmla="*/ 524798 h 857240"/>
              <a:gd name="connsiteX215" fmla="*/ 523152 w 835456"/>
              <a:gd name="connsiteY215" fmla="*/ 514342 h 857240"/>
              <a:gd name="connsiteX216" fmla="*/ 512101 w 835456"/>
              <a:gd name="connsiteY216" fmla="*/ 499087 h 857240"/>
              <a:gd name="connsiteX217" fmla="*/ 507636 w 835456"/>
              <a:gd name="connsiteY217" fmla="*/ 484464 h 857240"/>
              <a:gd name="connsiteX218" fmla="*/ 506148 w 835456"/>
              <a:gd name="connsiteY218" fmla="*/ 459164 h 857240"/>
              <a:gd name="connsiteX219" fmla="*/ 525272 w 835456"/>
              <a:gd name="connsiteY219" fmla="*/ 438700 h 857240"/>
              <a:gd name="connsiteX220" fmla="*/ 531151 w 835456"/>
              <a:gd name="connsiteY220" fmla="*/ 436393 h 857240"/>
              <a:gd name="connsiteX221" fmla="*/ 538555 w 835456"/>
              <a:gd name="connsiteY221" fmla="*/ 433082 h 857240"/>
              <a:gd name="connsiteX222" fmla="*/ 541196 w 835456"/>
              <a:gd name="connsiteY222" fmla="*/ 429845 h 857240"/>
              <a:gd name="connsiteX223" fmla="*/ 576097 w 835456"/>
              <a:gd name="connsiteY223" fmla="*/ 411055 h 857240"/>
              <a:gd name="connsiteX224" fmla="*/ 607611 w 835456"/>
              <a:gd name="connsiteY224" fmla="*/ 414850 h 857240"/>
              <a:gd name="connsiteX225" fmla="*/ 626997 w 835456"/>
              <a:gd name="connsiteY225" fmla="*/ 438700 h 857240"/>
              <a:gd name="connsiteX226" fmla="*/ 628783 w 835456"/>
              <a:gd name="connsiteY226" fmla="*/ 442718 h 857240"/>
              <a:gd name="connsiteX227" fmla="*/ 630680 w 835456"/>
              <a:gd name="connsiteY227" fmla="*/ 448894 h 857240"/>
              <a:gd name="connsiteX228" fmla="*/ 631313 w 835456"/>
              <a:gd name="connsiteY228" fmla="*/ 449118 h 857240"/>
              <a:gd name="connsiteX229" fmla="*/ 631089 w 835456"/>
              <a:gd name="connsiteY229" fmla="*/ 448597 h 857240"/>
              <a:gd name="connsiteX230" fmla="*/ 630382 w 835456"/>
              <a:gd name="connsiteY230" fmla="*/ 447034 h 857240"/>
              <a:gd name="connsiteX231" fmla="*/ 636001 w 835456"/>
              <a:gd name="connsiteY231" fmla="*/ 444690 h 857240"/>
              <a:gd name="connsiteX232" fmla="*/ 642103 w 835456"/>
              <a:gd name="connsiteY232" fmla="*/ 443053 h 857240"/>
              <a:gd name="connsiteX233" fmla="*/ 646084 w 835456"/>
              <a:gd name="connsiteY233" fmla="*/ 442011 h 857240"/>
              <a:gd name="connsiteX234" fmla="*/ 646642 w 835456"/>
              <a:gd name="connsiteY234" fmla="*/ 440076 h 857240"/>
              <a:gd name="connsiteX235" fmla="*/ 646047 w 835456"/>
              <a:gd name="connsiteY235" fmla="*/ 435351 h 857240"/>
              <a:gd name="connsiteX236" fmla="*/ 629415 w 835456"/>
              <a:gd name="connsiteY236" fmla="*/ 419166 h 857240"/>
              <a:gd name="connsiteX237" fmla="*/ 602068 w 835456"/>
              <a:gd name="connsiteY237" fmla="*/ 405251 h 857240"/>
              <a:gd name="connsiteX238" fmla="*/ 598347 w 835456"/>
              <a:gd name="connsiteY238" fmla="*/ 403614 h 857240"/>
              <a:gd name="connsiteX239" fmla="*/ 598310 w 835456"/>
              <a:gd name="connsiteY239" fmla="*/ 403651 h 857240"/>
              <a:gd name="connsiteX240" fmla="*/ 573121 w 835456"/>
              <a:gd name="connsiteY240" fmla="*/ 389327 h 857240"/>
              <a:gd name="connsiteX241" fmla="*/ 572861 w 835456"/>
              <a:gd name="connsiteY241" fmla="*/ 389066 h 857240"/>
              <a:gd name="connsiteX242" fmla="*/ 572116 w 835456"/>
              <a:gd name="connsiteY242" fmla="*/ 388173 h 857240"/>
              <a:gd name="connsiteX243" fmla="*/ 566759 w 835456"/>
              <a:gd name="connsiteY243" fmla="*/ 373179 h 857240"/>
              <a:gd name="connsiteX244" fmla="*/ 573791 w 835456"/>
              <a:gd name="connsiteY244" fmla="*/ 358556 h 857240"/>
              <a:gd name="connsiteX245" fmla="*/ 574088 w 835456"/>
              <a:gd name="connsiteY245" fmla="*/ 358258 h 857240"/>
              <a:gd name="connsiteX246" fmla="*/ 574944 w 835456"/>
              <a:gd name="connsiteY246" fmla="*/ 357514 h 857240"/>
              <a:gd name="connsiteX247" fmla="*/ 593659 w 835456"/>
              <a:gd name="connsiteY247" fmla="*/ 347320 h 857240"/>
              <a:gd name="connsiteX248" fmla="*/ 598570 w 835456"/>
              <a:gd name="connsiteY248" fmla="*/ 345236 h 857240"/>
              <a:gd name="connsiteX249" fmla="*/ 602886 w 835456"/>
              <a:gd name="connsiteY249" fmla="*/ 343264 h 857240"/>
              <a:gd name="connsiteX250" fmla="*/ 624057 w 835456"/>
              <a:gd name="connsiteY250" fmla="*/ 336864 h 857240"/>
              <a:gd name="connsiteX251" fmla="*/ 639313 w 835456"/>
              <a:gd name="connsiteY251" fmla="*/ 340734 h 857240"/>
              <a:gd name="connsiteX252" fmla="*/ 646121 w 835456"/>
              <a:gd name="connsiteY252" fmla="*/ 343190 h 857240"/>
              <a:gd name="connsiteX253" fmla="*/ 652037 w 835456"/>
              <a:gd name="connsiteY253" fmla="*/ 344232 h 857240"/>
              <a:gd name="connsiteX254" fmla="*/ 605454 w 835456"/>
              <a:gd name="connsiteY254" fmla="*/ 280645 h 857240"/>
              <a:gd name="connsiteX255" fmla="*/ 434862 w 835456"/>
              <a:gd name="connsiteY255" fmla="*/ 205449 h 857240"/>
              <a:gd name="connsiteX256" fmla="*/ 421244 w 835456"/>
              <a:gd name="connsiteY256" fmla="*/ 224611 h 857240"/>
              <a:gd name="connsiteX257" fmla="*/ 411868 w 835456"/>
              <a:gd name="connsiteY257" fmla="*/ 234396 h 857240"/>
              <a:gd name="connsiteX258" fmla="*/ 399068 w 835456"/>
              <a:gd name="connsiteY258" fmla="*/ 241168 h 857240"/>
              <a:gd name="connsiteX259" fmla="*/ 386231 w 835456"/>
              <a:gd name="connsiteY259" fmla="*/ 243623 h 857240"/>
              <a:gd name="connsiteX260" fmla="*/ 375664 w 835456"/>
              <a:gd name="connsiteY260" fmla="*/ 245632 h 857240"/>
              <a:gd name="connsiteX261" fmla="*/ 370046 w 835456"/>
              <a:gd name="connsiteY261" fmla="*/ 248609 h 857240"/>
              <a:gd name="connsiteX262" fmla="*/ 366920 w 835456"/>
              <a:gd name="connsiteY262" fmla="*/ 252218 h 857240"/>
              <a:gd name="connsiteX263" fmla="*/ 366623 w 835456"/>
              <a:gd name="connsiteY263" fmla="*/ 253148 h 857240"/>
              <a:gd name="connsiteX264" fmla="*/ 367292 w 835456"/>
              <a:gd name="connsiteY264" fmla="*/ 254190 h 857240"/>
              <a:gd name="connsiteX265" fmla="*/ 372762 w 835456"/>
              <a:gd name="connsiteY265" fmla="*/ 258060 h 857240"/>
              <a:gd name="connsiteX266" fmla="*/ 383924 w 835456"/>
              <a:gd name="connsiteY266" fmla="*/ 261334 h 857240"/>
              <a:gd name="connsiteX267" fmla="*/ 400593 w 835456"/>
              <a:gd name="connsiteY267" fmla="*/ 255083 h 857240"/>
              <a:gd name="connsiteX268" fmla="*/ 415661 w 835456"/>
              <a:gd name="connsiteY268" fmla="*/ 247791 h 857240"/>
              <a:gd name="connsiteX269" fmla="*/ 430954 w 835456"/>
              <a:gd name="connsiteY269" fmla="*/ 248832 h 857240"/>
              <a:gd name="connsiteX270" fmla="*/ 443754 w 835456"/>
              <a:gd name="connsiteY270" fmla="*/ 257018 h 857240"/>
              <a:gd name="connsiteX271" fmla="*/ 452981 w 835456"/>
              <a:gd name="connsiteY271" fmla="*/ 271491 h 857240"/>
              <a:gd name="connsiteX272" fmla="*/ 459157 w 835456"/>
              <a:gd name="connsiteY272" fmla="*/ 287267 h 857240"/>
              <a:gd name="connsiteX273" fmla="*/ 459678 w 835456"/>
              <a:gd name="connsiteY273" fmla="*/ 288718 h 857240"/>
              <a:gd name="connsiteX274" fmla="*/ 465892 w 835456"/>
              <a:gd name="connsiteY274" fmla="*/ 315916 h 857240"/>
              <a:gd name="connsiteX275" fmla="*/ 441968 w 835456"/>
              <a:gd name="connsiteY275" fmla="*/ 337794 h 857240"/>
              <a:gd name="connsiteX276" fmla="*/ 431699 w 835456"/>
              <a:gd name="connsiteY276" fmla="*/ 336455 h 857240"/>
              <a:gd name="connsiteX277" fmla="*/ 428425 w 835456"/>
              <a:gd name="connsiteY277" fmla="*/ 335785 h 857240"/>
              <a:gd name="connsiteX278" fmla="*/ 420946 w 835456"/>
              <a:gd name="connsiteY278" fmla="*/ 342110 h 857240"/>
              <a:gd name="connsiteX279" fmla="*/ 407626 w 835456"/>
              <a:gd name="connsiteY279" fmla="*/ 345384 h 857240"/>
              <a:gd name="connsiteX280" fmla="*/ 400780 w 835456"/>
              <a:gd name="connsiteY280" fmla="*/ 346501 h 857240"/>
              <a:gd name="connsiteX281" fmla="*/ 388427 w 835456"/>
              <a:gd name="connsiteY281" fmla="*/ 352156 h 857240"/>
              <a:gd name="connsiteX282" fmla="*/ 387869 w 835456"/>
              <a:gd name="connsiteY282" fmla="*/ 352491 h 857240"/>
              <a:gd name="connsiteX283" fmla="*/ 383665 w 835456"/>
              <a:gd name="connsiteY283" fmla="*/ 354798 h 857240"/>
              <a:gd name="connsiteX284" fmla="*/ 380986 w 835456"/>
              <a:gd name="connsiteY284" fmla="*/ 356212 h 857240"/>
              <a:gd name="connsiteX285" fmla="*/ 364503 w 835456"/>
              <a:gd name="connsiteY285" fmla="*/ 367225 h 857240"/>
              <a:gd name="connsiteX286" fmla="*/ 359033 w 835456"/>
              <a:gd name="connsiteY286" fmla="*/ 377382 h 857240"/>
              <a:gd name="connsiteX287" fmla="*/ 354457 w 835456"/>
              <a:gd name="connsiteY287" fmla="*/ 386795 h 857240"/>
              <a:gd name="connsiteX288" fmla="*/ 345453 w 835456"/>
              <a:gd name="connsiteY288" fmla="*/ 396953 h 857240"/>
              <a:gd name="connsiteX289" fmla="*/ 331054 w 835456"/>
              <a:gd name="connsiteY289" fmla="*/ 401939 h 857240"/>
              <a:gd name="connsiteX290" fmla="*/ 317473 w 835456"/>
              <a:gd name="connsiteY290" fmla="*/ 390292 h 857240"/>
              <a:gd name="connsiteX291" fmla="*/ 316245 w 835456"/>
              <a:gd name="connsiteY291" fmla="*/ 387874 h 857240"/>
              <a:gd name="connsiteX292" fmla="*/ 309176 w 835456"/>
              <a:gd name="connsiteY292" fmla="*/ 383744 h 857240"/>
              <a:gd name="connsiteX293" fmla="*/ 299725 w 835456"/>
              <a:gd name="connsiteY293" fmla="*/ 382925 h 857240"/>
              <a:gd name="connsiteX294" fmla="*/ 301809 w 835456"/>
              <a:gd name="connsiteY294" fmla="*/ 389325 h 857240"/>
              <a:gd name="connsiteX295" fmla="*/ 302553 w 835456"/>
              <a:gd name="connsiteY295" fmla="*/ 435350 h 857240"/>
              <a:gd name="connsiteX296" fmla="*/ 283577 w 835456"/>
              <a:gd name="connsiteY296" fmla="*/ 436020 h 857240"/>
              <a:gd name="connsiteX297" fmla="*/ 269625 w 835456"/>
              <a:gd name="connsiteY297" fmla="*/ 428615 h 857240"/>
              <a:gd name="connsiteX298" fmla="*/ 255449 w 835456"/>
              <a:gd name="connsiteY298" fmla="*/ 418979 h 857240"/>
              <a:gd name="connsiteX299" fmla="*/ 243246 w 835456"/>
              <a:gd name="connsiteY299" fmla="*/ 406366 h 857240"/>
              <a:gd name="connsiteX300" fmla="*/ 238148 w 835456"/>
              <a:gd name="connsiteY300" fmla="*/ 385120 h 857240"/>
              <a:gd name="connsiteX301" fmla="*/ 237999 w 835456"/>
              <a:gd name="connsiteY301" fmla="*/ 381139 h 857240"/>
              <a:gd name="connsiteX302" fmla="*/ 233944 w 835456"/>
              <a:gd name="connsiteY302" fmla="*/ 367299 h 857240"/>
              <a:gd name="connsiteX303" fmla="*/ 223525 w 835456"/>
              <a:gd name="connsiteY303" fmla="*/ 353755 h 857240"/>
              <a:gd name="connsiteX304" fmla="*/ 206150 w 835456"/>
              <a:gd name="connsiteY304" fmla="*/ 329087 h 857240"/>
              <a:gd name="connsiteX305" fmla="*/ 204959 w 835456"/>
              <a:gd name="connsiteY305" fmla="*/ 325999 h 857240"/>
              <a:gd name="connsiteX306" fmla="*/ 165743 w 835456"/>
              <a:gd name="connsiteY306" fmla="*/ 462730 h 857240"/>
              <a:gd name="connsiteX307" fmla="*/ 241199 w 835456"/>
              <a:gd name="connsiteY307" fmla="*/ 644896 h 857240"/>
              <a:gd name="connsiteX308" fmla="*/ 423365 w 835456"/>
              <a:gd name="connsiteY308" fmla="*/ 720352 h 857240"/>
              <a:gd name="connsiteX309" fmla="*/ 582613 w 835456"/>
              <a:gd name="connsiteY309" fmla="*/ 665248 h 857240"/>
              <a:gd name="connsiteX310" fmla="*/ 406170 w 835456"/>
              <a:gd name="connsiteY310" fmla="*/ 159351 h 857240"/>
              <a:gd name="connsiteX311" fmla="*/ 537434 w 835456"/>
              <a:gd name="connsiteY311" fmla="*/ 109196 h 857240"/>
              <a:gd name="connsiteX312" fmla="*/ 680528 w 835456"/>
              <a:gd name="connsiteY312" fmla="*/ 194773 h 857240"/>
              <a:gd name="connsiteX313" fmla="*/ 794533 w 835456"/>
              <a:gd name="connsiteY313" fmla="*/ 447709 h 857240"/>
              <a:gd name="connsiteX314" fmla="*/ 806328 w 835456"/>
              <a:gd name="connsiteY314" fmla="*/ 458610 h 857240"/>
              <a:gd name="connsiteX315" fmla="*/ 817229 w 835456"/>
              <a:gd name="connsiteY315" fmla="*/ 446815 h 857240"/>
              <a:gd name="connsiteX316" fmla="*/ 696309 w 835456"/>
              <a:gd name="connsiteY316" fmla="*/ 178401 h 857240"/>
              <a:gd name="connsiteX317" fmla="*/ 544500 w 835456"/>
              <a:gd name="connsiteY317" fmla="*/ 87541 h 857240"/>
              <a:gd name="connsiteX318" fmla="*/ 502976 w 835456"/>
              <a:gd name="connsiteY318" fmla="*/ 21536 h 857240"/>
              <a:gd name="connsiteX319" fmla="*/ 456058 w 835456"/>
              <a:gd name="connsiteY319" fmla="*/ 1184 h 857240"/>
              <a:gd name="connsiteX320" fmla="*/ 403261 w 835456"/>
              <a:gd name="connsiteY320" fmla="*/ 5239 h 857240"/>
              <a:gd name="connsiteX321" fmla="*/ 272330 w 835456"/>
              <a:gd name="connsiteY321" fmla="*/ 100117 h 857240"/>
              <a:gd name="connsiteX322" fmla="*/ 274079 w 835456"/>
              <a:gd name="connsiteY322" fmla="*/ 116116 h 857240"/>
              <a:gd name="connsiteX323" fmla="*/ 274860 w 835456"/>
              <a:gd name="connsiteY323" fmla="*/ 116711 h 857240"/>
              <a:gd name="connsiteX324" fmla="*/ 406201 w 835456"/>
              <a:gd name="connsiteY324" fmla="*/ 159425 h 857240"/>
              <a:gd name="connsiteX325" fmla="*/ 297937 w 835456"/>
              <a:gd name="connsiteY325" fmla="*/ 104805 h 857240"/>
              <a:gd name="connsiteX326" fmla="*/ 409294 w 835456"/>
              <a:gd name="connsiteY326" fmla="*/ 27117 h 857240"/>
              <a:gd name="connsiteX327" fmla="*/ 452752 w 835456"/>
              <a:gd name="connsiteY327" fmla="*/ 23694 h 857240"/>
              <a:gd name="connsiteX328" fmla="*/ 488694 w 835456"/>
              <a:gd name="connsiteY328" fmla="*/ 39247 h 857240"/>
              <a:gd name="connsiteX329" fmla="*/ 517566 w 835456"/>
              <a:gd name="connsiteY329" fmla="*/ 79877 h 857240"/>
              <a:gd name="connsiteX330" fmla="*/ 423246 w 835456"/>
              <a:gd name="connsiteY330" fmla="*/ 68491 h 857240"/>
              <a:gd name="connsiteX331" fmla="*/ 410410 w 835456"/>
              <a:gd name="connsiteY331" fmla="*/ 68752 h 857240"/>
              <a:gd name="connsiteX332" fmla="*/ 397610 w 835456"/>
              <a:gd name="connsiteY332" fmla="*/ 69347 h 857240"/>
              <a:gd name="connsiteX333" fmla="*/ 386969 w 835456"/>
              <a:gd name="connsiteY333" fmla="*/ 81439 h 857240"/>
              <a:gd name="connsiteX334" fmla="*/ 399060 w 835456"/>
              <a:gd name="connsiteY334" fmla="*/ 92080 h 857240"/>
              <a:gd name="connsiteX335" fmla="*/ 411115 w 835456"/>
              <a:gd name="connsiteY335" fmla="*/ 91485 h 857240"/>
              <a:gd name="connsiteX336" fmla="*/ 423207 w 835456"/>
              <a:gd name="connsiteY336" fmla="*/ 91336 h 857240"/>
              <a:gd name="connsiteX337" fmla="*/ 508560 w 835456"/>
              <a:gd name="connsiteY337" fmla="*/ 101197 h 857240"/>
              <a:gd name="connsiteX338" fmla="*/ 405233 w 835456"/>
              <a:gd name="connsiteY338" fmla="*/ 136655 h 857240"/>
              <a:gd name="connsiteX339" fmla="*/ 297886 w 835456"/>
              <a:gd name="connsiteY339" fmla="*/ 104844 h 857240"/>
              <a:gd name="connsiteX340" fmla="*/ 168940 w 835456"/>
              <a:gd name="connsiteY340" fmla="*/ 629347 h 857240"/>
              <a:gd name="connsiteX341" fmla="*/ 59889 w 835456"/>
              <a:gd name="connsiteY341" fmla="*/ 540794 h 857240"/>
              <a:gd name="connsiteX342" fmla="*/ 51703 w 835456"/>
              <a:gd name="connsiteY342" fmla="*/ 462808 h 857240"/>
              <a:gd name="connsiteX343" fmla="*/ 97505 w 835456"/>
              <a:gd name="connsiteY343" fmla="*/ 283919 h 857240"/>
              <a:gd name="connsiteX344" fmla="*/ 224492 w 835456"/>
              <a:gd name="connsiteY344" fmla="*/ 148816 h 857240"/>
              <a:gd name="connsiteX345" fmla="*/ 228027 w 835456"/>
              <a:gd name="connsiteY345" fmla="*/ 133078 h 857240"/>
              <a:gd name="connsiteX346" fmla="*/ 212289 w 835456"/>
              <a:gd name="connsiteY346" fmla="*/ 129544 h 857240"/>
              <a:gd name="connsiteX347" fmla="*/ 77529 w 835456"/>
              <a:gd name="connsiteY347" fmla="*/ 272942 h 857240"/>
              <a:gd name="connsiteX348" fmla="*/ 28899 w 835456"/>
              <a:gd name="connsiteY348" fmla="*/ 462814 h 857240"/>
              <a:gd name="connsiteX349" fmla="*/ 37568 w 835456"/>
              <a:gd name="connsiteY349" fmla="*/ 545488 h 857240"/>
              <a:gd name="connsiteX350" fmla="*/ 1143 w 835456"/>
              <a:gd name="connsiteY350" fmla="*/ 614470 h 857240"/>
              <a:gd name="connsiteX351" fmla="*/ 6984 w 835456"/>
              <a:gd name="connsiteY351" fmla="*/ 665257 h 857240"/>
              <a:gd name="connsiteX352" fmla="*/ 36936 w 835456"/>
              <a:gd name="connsiteY352" fmla="*/ 708975 h 857240"/>
              <a:gd name="connsiteX353" fmla="*/ 184573 w 835456"/>
              <a:gd name="connsiteY353" fmla="*/ 774980 h 857240"/>
              <a:gd name="connsiteX354" fmla="*/ 197596 w 835456"/>
              <a:gd name="connsiteY354" fmla="*/ 765455 h 857240"/>
              <a:gd name="connsiteX355" fmla="*/ 197745 w 835456"/>
              <a:gd name="connsiteY355" fmla="*/ 763818 h 857240"/>
              <a:gd name="connsiteX356" fmla="*/ 169021 w 835456"/>
              <a:gd name="connsiteY356" fmla="*/ 629354 h 857240"/>
              <a:gd name="connsiteX357" fmla="*/ 175824 w 835456"/>
              <a:gd name="connsiteY357" fmla="*/ 750343 h 857240"/>
              <a:gd name="connsiteX358" fmla="*/ 149704 w 835456"/>
              <a:gd name="connsiteY358" fmla="*/ 641548 h 857240"/>
              <a:gd name="connsiteX359" fmla="*/ 67328 w 835456"/>
              <a:gd name="connsiteY359" fmla="*/ 569739 h 857240"/>
              <a:gd name="connsiteX360" fmla="*/ 67626 w 835456"/>
              <a:gd name="connsiteY360" fmla="*/ 570706 h 857240"/>
              <a:gd name="connsiteX361" fmla="*/ 114172 w 835456"/>
              <a:gd name="connsiteY361" fmla="*/ 669156 h 857240"/>
              <a:gd name="connsiteX362" fmla="*/ 111046 w 835456"/>
              <a:gd name="connsiteY362" fmla="*/ 684932 h 857240"/>
              <a:gd name="connsiteX363" fmla="*/ 95271 w 835456"/>
              <a:gd name="connsiteY363" fmla="*/ 681806 h 857240"/>
              <a:gd name="connsiteX364" fmla="*/ 45786 w 835456"/>
              <a:gd name="connsiteY364" fmla="*/ 577327 h 857240"/>
              <a:gd name="connsiteX365" fmla="*/ 44409 w 835456"/>
              <a:gd name="connsiteY365" fmla="*/ 572676 h 857240"/>
              <a:gd name="connsiteX366" fmla="*/ 23722 w 835456"/>
              <a:gd name="connsiteY366" fmla="*/ 617994 h 857240"/>
              <a:gd name="connsiteX367" fmla="*/ 28224 w 835456"/>
              <a:gd name="connsiteY367" fmla="*/ 656912 h 857240"/>
              <a:gd name="connsiteX368" fmla="*/ 52892 w 835456"/>
              <a:gd name="connsiteY368" fmla="*/ 692779 h 857240"/>
              <a:gd name="connsiteX369" fmla="*/ 175859 w 835456"/>
              <a:gd name="connsiteY369" fmla="*/ 750339 h 857240"/>
              <a:gd name="connsiteX370" fmla="*/ 694603 w 835456"/>
              <a:gd name="connsiteY370" fmla="*/ 599838 h 857240"/>
              <a:gd name="connsiteX371" fmla="*/ 672428 w 835456"/>
              <a:gd name="connsiteY371" fmla="*/ 738475 h 857240"/>
              <a:gd name="connsiteX372" fmla="*/ 619072 w 835456"/>
              <a:gd name="connsiteY372" fmla="*/ 778696 h 857240"/>
              <a:gd name="connsiteX373" fmla="*/ 423248 w 835456"/>
              <a:gd name="connsiteY373" fmla="*/ 834395 h 857240"/>
              <a:gd name="connsiteX374" fmla="*/ 334248 w 835456"/>
              <a:gd name="connsiteY374" fmla="*/ 823717 h 857240"/>
              <a:gd name="connsiteX375" fmla="*/ 250719 w 835456"/>
              <a:gd name="connsiteY375" fmla="*/ 792054 h 857240"/>
              <a:gd name="connsiteX376" fmla="*/ 235352 w 835456"/>
              <a:gd name="connsiteY376" fmla="*/ 796816 h 857240"/>
              <a:gd name="connsiteX377" fmla="*/ 240115 w 835456"/>
              <a:gd name="connsiteY377" fmla="*/ 812183 h 857240"/>
              <a:gd name="connsiteX378" fmla="*/ 328816 w 835456"/>
              <a:gd name="connsiteY378" fmla="*/ 845818 h 857240"/>
              <a:gd name="connsiteX379" fmla="*/ 423248 w 835456"/>
              <a:gd name="connsiteY379" fmla="*/ 857240 h 857240"/>
              <a:gd name="connsiteX380" fmla="*/ 631083 w 835456"/>
              <a:gd name="connsiteY380" fmla="*/ 798044 h 857240"/>
              <a:gd name="connsiteX381" fmla="*/ 687564 w 835456"/>
              <a:gd name="connsiteY381" fmla="*/ 755517 h 857240"/>
              <a:gd name="connsiteX382" fmla="*/ 765587 w 835456"/>
              <a:gd name="connsiteY382" fmla="*/ 752578 h 857240"/>
              <a:gd name="connsiteX383" fmla="*/ 806663 w 835456"/>
              <a:gd name="connsiteY383" fmla="*/ 722180 h 857240"/>
              <a:gd name="connsiteX384" fmla="*/ 829583 w 835456"/>
              <a:gd name="connsiteY384" fmla="*/ 674406 h 857240"/>
              <a:gd name="connsiteX385" fmla="*/ 812914 w 835456"/>
              <a:gd name="connsiteY385" fmla="*/ 513595 h 857240"/>
              <a:gd name="connsiteX386" fmla="*/ 798217 w 835456"/>
              <a:gd name="connsiteY386" fmla="*/ 507084 h 857240"/>
              <a:gd name="connsiteX387" fmla="*/ 797286 w 835456"/>
              <a:gd name="connsiteY387" fmla="*/ 507493 h 857240"/>
              <a:gd name="connsiteX388" fmla="*/ 694674 w 835456"/>
              <a:gd name="connsiteY388" fmla="*/ 599878 h 857240"/>
              <a:gd name="connsiteX389" fmla="*/ 795958 w 835456"/>
              <a:gd name="connsiteY389" fmla="*/ 533312 h 857240"/>
              <a:gd name="connsiteX390" fmla="*/ 714773 w 835456"/>
              <a:gd name="connsiteY390" fmla="*/ 610330 h 857240"/>
              <a:gd name="connsiteX391" fmla="*/ 693826 w 835456"/>
              <a:gd name="connsiteY391" fmla="*/ 717486 h 857240"/>
              <a:gd name="connsiteX392" fmla="*/ 756519 w 835456"/>
              <a:gd name="connsiteY392" fmla="*/ 627296 h 857240"/>
              <a:gd name="connsiteX393" fmla="*/ 771774 w 835456"/>
              <a:gd name="connsiteY393" fmla="*/ 622124 h 857240"/>
              <a:gd name="connsiteX394" fmla="*/ 776946 w 835456"/>
              <a:gd name="connsiteY394" fmla="*/ 637380 h 857240"/>
              <a:gd name="connsiteX395" fmla="*/ 707667 w 835456"/>
              <a:gd name="connsiteY395" fmla="*/ 735982 h 857240"/>
              <a:gd name="connsiteX396" fmla="*/ 757450 w 835456"/>
              <a:gd name="connsiteY396" fmla="*/ 731294 h 857240"/>
              <a:gd name="connsiteX397" fmla="*/ 788890 w 835456"/>
              <a:gd name="connsiteY397" fmla="*/ 707929 h 857240"/>
              <a:gd name="connsiteX398" fmla="*/ 807605 w 835456"/>
              <a:gd name="connsiteY398" fmla="*/ 668601 h 857240"/>
              <a:gd name="connsiteX399" fmla="*/ 795996 w 835456"/>
              <a:gd name="connsiteY399" fmla="*/ 533317 h 85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</a:cxnLst>
            <a:rect l="l" t="t" r="r" b="b"/>
            <a:pathLst>
              <a:path w="835456" h="857240">
                <a:moveTo>
                  <a:pt x="423250" y="182412"/>
                </a:moveTo>
                <a:cubicBezTo>
                  <a:pt x="500678" y="182412"/>
                  <a:pt x="570774" y="213815"/>
                  <a:pt x="621523" y="264528"/>
                </a:cubicBezTo>
                <a:cubicBezTo>
                  <a:pt x="672273" y="315278"/>
                  <a:pt x="703639" y="385381"/>
                  <a:pt x="703639" y="462801"/>
                </a:cubicBezTo>
                <a:cubicBezTo>
                  <a:pt x="703639" y="540220"/>
                  <a:pt x="672236" y="610324"/>
                  <a:pt x="621523" y="661073"/>
                </a:cubicBezTo>
                <a:cubicBezTo>
                  <a:pt x="570773" y="711823"/>
                  <a:pt x="500670" y="743189"/>
                  <a:pt x="423250" y="743189"/>
                </a:cubicBezTo>
                <a:cubicBezTo>
                  <a:pt x="345831" y="743189"/>
                  <a:pt x="275727" y="711786"/>
                  <a:pt x="224978" y="661073"/>
                </a:cubicBezTo>
                <a:cubicBezTo>
                  <a:pt x="174228" y="610323"/>
                  <a:pt x="142862" y="540220"/>
                  <a:pt x="142862" y="462801"/>
                </a:cubicBezTo>
                <a:cubicBezTo>
                  <a:pt x="142862" y="385381"/>
                  <a:pt x="174265" y="315277"/>
                  <a:pt x="224978" y="264528"/>
                </a:cubicBezTo>
                <a:cubicBezTo>
                  <a:pt x="275728" y="213778"/>
                  <a:pt x="345831" y="182412"/>
                  <a:pt x="423250" y="182412"/>
                </a:cubicBezTo>
                <a:close/>
                <a:moveTo>
                  <a:pt x="427232" y="335631"/>
                </a:moveTo>
                <a:cubicBezTo>
                  <a:pt x="426376" y="335817"/>
                  <a:pt x="426785" y="335743"/>
                  <a:pt x="427380" y="335669"/>
                </a:cubicBezTo>
                <a:close/>
                <a:moveTo>
                  <a:pt x="222854" y="300992"/>
                </a:moveTo>
                <a:cubicBezTo>
                  <a:pt x="224044" y="309847"/>
                  <a:pt x="225123" y="315726"/>
                  <a:pt x="227095" y="320488"/>
                </a:cubicBezTo>
                <a:cubicBezTo>
                  <a:pt x="229328" y="325884"/>
                  <a:pt x="233160" y="330869"/>
                  <a:pt x="240229" y="338534"/>
                </a:cubicBezTo>
                <a:cubicBezTo>
                  <a:pt x="245587" y="344375"/>
                  <a:pt x="250201" y="349993"/>
                  <a:pt x="253773" y="356356"/>
                </a:cubicBezTo>
                <a:cubicBezTo>
                  <a:pt x="257605" y="363239"/>
                  <a:pt x="260061" y="370755"/>
                  <a:pt x="260693" y="379759"/>
                </a:cubicBezTo>
                <a:cubicBezTo>
                  <a:pt x="260805" y="381210"/>
                  <a:pt x="260805" y="383145"/>
                  <a:pt x="260842" y="385079"/>
                </a:cubicBezTo>
                <a:cubicBezTo>
                  <a:pt x="260879" y="388502"/>
                  <a:pt x="260917" y="391963"/>
                  <a:pt x="262368" y="394269"/>
                </a:cubicBezTo>
                <a:cubicBezTo>
                  <a:pt x="263707" y="396353"/>
                  <a:pt x="266275" y="398772"/>
                  <a:pt x="269400" y="401190"/>
                </a:cubicBezTo>
                <a:cubicBezTo>
                  <a:pt x="272972" y="403980"/>
                  <a:pt x="277251" y="406771"/>
                  <a:pt x="281455" y="409301"/>
                </a:cubicBezTo>
                <a:cubicBezTo>
                  <a:pt x="283910" y="410789"/>
                  <a:pt x="286254" y="412166"/>
                  <a:pt x="288375" y="413282"/>
                </a:cubicBezTo>
                <a:cubicBezTo>
                  <a:pt x="286403" y="409338"/>
                  <a:pt x="282236" y="402902"/>
                  <a:pt x="280152" y="396465"/>
                </a:cubicBezTo>
                <a:cubicBezTo>
                  <a:pt x="278069" y="390065"/>
                  <a:pt x="276246" y="384447"/>
                  <a:pt x="275688" y="380429"/>
                </a:cubicBezTo>
                <a:cubicBezTo>
                  <a:pt x="274720" y="373024"/>
                  <a:pt x="276655" y="368225"/>
                  <a:pt x="281194" y="364578"/>
                </a:cubicBezTo>
                <a:cubicBezTo>
                  <a:pt x="284729" y="361713"/>
                  <a:pt x="288561" y="360932"/>
                  <a:pt x="293249" y="360522"/>
                </a:cubicBezTo>
                <a:cubicBezTo>
                  <a:pt x="299574" y="359964"/>
                  <a:pt x="307127" y="359964"/>
                  <a:pt x="314345" y="361639"/>
                </a:cubicBezTo>
                <a:cubicBezTo>
                  <a:pt x="322493" y="363536"/>
                  <a:pt x="330009" y="367517"/>
                  <a:pt x="335032" y="375033"/>
                </a:cubicBezTo>
                <a:lnTo>
                  <a:pt x="335070" y="374996"/>
                </a:lnTo>
                <a:cubicBezTo>
                  <a:pt x="336111" y="373321"/>
                  <a:pt x="337116" y="370940"/>
                  <a:pt x="338158" y="368484"/>
                </a:cubicBezTo>
                <a:cubicBezTo>
                  <a:pt x="340390" y="363238"/>
                  <a:pt x="342734" y="357694"/>
                  <a:pt x="347311" y="352448"/>
                </a:cubicBezTo>
                <a:cubicBezTo>
                  <a:pt x="353636" y="345118"/>
                  <a:pt x="362529" y="340356"/>
                  <a:pt x="370416" y="336189"/>
                </a:cubicBezTo>
                <a:cubicBezTo>
                  <a:pt x="371123" y="335817"/>
                  <a:pt x="369040" y="336933"/>
                  <a:pt x="373021" y="334775"/>
                </a:cubicBezTo>
                <a:cubicBezTo>
                  <a:pt x="375514" y="333436"/>
                  <a:pt x="376258" y="333026"/>
                  <a:pt x="376965" y="332617"/>
                </a:cubicBezTo>
                <a:cubicBezTo>
                  <a:pt x="377188" y="332505"/>
                  <a:pt x="377374" y="332394"/>
                  <a:pt x="377597" y="332282"/>
                </a:cubicBezTo>
                <a:cubicBezTo>
                  <a:pt x="383774" y="328859"/>
                  <a:pt x="389057" y="325994"/>
                  <a:pt x="395345" y="324394"/>
                </a:cubicBezTo>
                <a:cubicBezTo>
                  <a:pt x="398731" y="323538"/>
                  <a:pt x="402043" y="323129"/>
                  <a:pt x="405130" y="322757"/>
                </a:cubicBezTo>
                <a:cubicBezTo>
                  <a:pt x="407772" y="322422"/>
                  <a:pt x="410191" y="322125"/>
                  <a:pt x="410711" y="321864"/>
                </a:cubicBezTo>
                <a:cubicBezTo>
                  <a:pt x="411009" y="321715"/>
                  <a:pt x="410860" y="321492"/>
                  <a:pt x="411307" y="320934"/>
                </a:cubicBezTo>
                <a:cubicBezTo>
                  <a:pt x="413948" y="317734"/>
                  <a:pt x="416404" y="314720"/>
                  <a:pt x="422506" y="313344"/>
                </a:cubicBezTo>
                <a:cubicBezTo>
                  <a:pt x="427120" y="312302"/>
                  <a:pt x="431473" y="313158"/>
                  <a:pt x="436161" y="314051"/>
                </a:cubicBezTo>
                <a:cubicBezTo>
                  <a:pt x="438543" y="314497"/>
                  <a:pt x="441035" y="314981"/>
                  <a:pt x="442672" y="315018"/>
                </a:cubicBezTo>
                <a:cubicBezTo>
                  <a:pt x="443156" y="315018"/>
                  <a:pt x="443305" y="315539"/>
                  <a:pt x="443305" y="315353"/>
                </a:cubicBezTo>
                <a:cubicBezTo>
                  <a:pt x="443417" y="310628"/>
                  <a:pt x="440626" y="302703"/>
                  <a:pt x="438319" y="296266"/>
                </a:cubicBezTo>
                <a:lnTo>
                  <a:pt x="437798" y="294815"/>
                </a:lnTo>
                <a:cubicBezTo>
                  <a:pt x="436087" y="289941"/>
                  <a:pt x="434301" y="285141"/>
                  <a:pt x="432403" y="281011"/>
                </a:cubicBezTo>
                <a:cubicBezTo>
                  <a:pt x="430766" y="277476"/>
                  <a:pt x="429092" y="274500"/>
                  <a:pt x="427343" y="272677"/>
                </a:cubicBezTo>
                <a:cubicBezTo>
                  <a:pt x="426227" y="271486"/>
                  <a:pt x="425036" y="270742"/>
                  <a:pt x="423920" y="270370"/>
                </a:cubicBezTo>
                <a:cubicBezTo>
                  <a:pt x="422655" y="269961"/>
                  <a:pt x="421353" y="269923"/>
                  <a:pt x="420237" y="270147"/>
                </a:cubicBezTo>
                <a:cubicBezTo>
                  <a:pt x="418674" y="270444"/>
                  <a:pt x="416069" y="272156"/>
                  <a:pt x="413279" y="274016"/>
                </a:cubicBezTo>
                <a:cubicBezTo>
                  <a:pt x="405503" y="279151"/>
                  <a:pt x="396684" y="285029"/>
                  <a:pt x="382471" y="283988"/>
                </a:cubicBezTo>
                <a:cubicBezTo>
                  <a:pt x="376965" y="283616"/>
                  <a:pt x="369449" y="281644"/>
                  <a:pt x="362752" y="278295"/>
                </a:cubicBezTo>
                <a:cubicBezTo>
                  <a:pt x="357989" y="275914"/>
                  <a:pt x="353524" y="272789"/>
                  <a:pt x="350176" y="268882"/>
                </a:cubicBezTo>
                <a:cubicBezTo>
                  <a:pt x="346009" y="264045"/>
                  <a:pt x="343590" y="258240"/>
                  <a:pt x="344074" y="251432"/>
                </a:cubicBezTo>
                <a:cubicBezTo>
                  <a:pt x="344297" y="248381"/>
                  <a:pt x="345153" y="245218"/>
                  <a:pt x="346790" y="241944"/>
                </a:cubicBezTo>
                <a:cubicBezTo>
                  <a:pt x="348836" y="237851"/>
                  <a:pt x="351962" y="233945"/>
                  <a:pt x="355980" y="230745"/>
                </a:cubicBezTo>
                <a:cubicBezTo>
                  <a:pt x="359552" y="227880"/>
                  <a:pt x="363868" y="225461"/>
                  <a:pt x="368817" y="223861"/>
                </a:cubicBezTo>
                <a:cubicBezTo>
                  <a:pt x="373579" y="222299"/>
                  <a:pt x="378528" y="221629"/>
                  <a:pt x="383364" y="220959"/>
                </a:cubicBezTo>
                <a:cubicBezTo>
                  <a:pt x="386862" y="220475"/>
                  <a:pt x="390285" y="220029"/>
                  <a:pt x="392629" y="219285"/>
                </a:cubicBezTo>
                <a:cubicBezTo>
                  <a:pt x="394564" y="218690"/>
                  <a:pt x="396201" y="217797"/>
                  <a:pt x="397764" y="216532"/>
                </a:cubicBezTo>
                <a:cubicBezTo>
                  <a:pt x="399624" y="215043"/>
                  <a:pt x="401484" y="212922"/>
                  <a:pt x="403568" y="210318"/>
                </a:cubicBezTo>
                <a:cubicBezTo>
                  <a:pt x="404721" y="208867"/>
                  <a:pt x="405949" y="207267"/>
                  <a:pt x="407177" y="205556"/>
                </a:cubicBezTo>
                <a:cubicBezTo>
                  <a:pt x="342511" y="209574"/>
                  <a:pt x="284324" y="237480"/>
                  <a:pt x="241309" y="280491"/>
                </a:cubicBezTo>
                <a:cubicBezTo>
                  <a:pt x="234872" y="286927"/>
                  <a:pt x="228770" y="293699"/>
                  <a:pt x="223040" y="300806"/>
                </a:cubicBezTo>
                <a:close/>
                <a:moveTo>
                  <a:pt x="333620" y="439295"/>
                </a:moveTo>
                <a:cubicBezTo>
                  <a:pt x="330160" y="441043"/>
                  <a:pt x="326811" y="443164"/>
                  <a:pt x="324021" y="445657"/>
                </a:cubicBezTo>
                <a:cubicBezTo>
                  <a:pt x="319705" y="449564"/>
                  <a:pt x="317137" y="453768"/>
                  <a:pt x="314644" y="457823"/>
                </a:cubicBezTo>
                <a:cubicBezTo>
                  <a:pt x="313751" y="459275"/>
                  <a:pt x="312858" y="460726"/>
                  <a:pt x="312263" y="461619"/>
                </a:cubicBezTo>
                <a:cubicBezTo>
                  <a:pt x="310700" y="463851"/>
                  <a:pt x="308729" y="465972"/>
                  <a:pt x="306943" y="467944"/>
                </a:cubicBezTo>
                <a:cubicBezTo>
                  <a:pt x="300580" y="474827"/>
                  <a:pt x="295483" y="480371"/>
                  <a:pt x="295780" y="493952"/>
                </a:cubicBezTo>
                <a:cubicBezTo>
                  <a:pt x="295855" y="497933"/>
                  <a:pt x="296450" y="502472"/>
                  <a:pt x="297343" y="506863"/>
                </a:cubicBezTo>
                <a:cubicBezTo>
                  <a:pt x="298273" y="511477"/>
                  <a:pt x="299575" y="516388"/>
                  <a:pt x="301026" y="520778"/>
                </a:cubicBezTo>
                <a:cubicBezTo>
                  <a:pt x="302701" y="525764"/>
                  <a:pt x="304263" y="529410"/>
                  <a:pt x="305752" y="532944"/>
                </a:cubicBezTo>
                <a:cubicBezTo>
                  <a:pt x="305826" y="533130"/>
                  <a:pt x="305938" y="533316"/>
                  <a:pt x="306012" y="533502"/>
                </a:cubicBezTo>
                <a:cubicBezTo>
                  <a:pt x="309063" y="540646"/>
                  <a:pt x="311891" y="547493"/>
                  <a:pt x="311705" y="556757"/>
                </a:cubicBezTo>
                <a:cubicBezTo>
                  <a:pt x="311556" y="565017"/>
                  <a:pt x="307500" y="578002"/>
                  <a:pt x="303780" y="589983"/>
                </a:cubicBezTo>
                <a:cubicBezTo>
                  <a:pt x="301882" y="596085"/>
                  <a:pt x="300059" y="601963"/>
                  <a:pt x="298794" y="606949"/>
                </a:cubicBezTo>
                <a:cubicBezTo>
                  <a:pt x="297120" y="613534"/>
                  <a:pt x="295371" y="623059"/>
                  <a:pt x="294031" y="632399"/>
                </a:cubicBezTo>
                <a:cubicBezTo>
                  <a:pt x="292804" y="641179"/>
                  <a:pt x="291948" y="649774"/>
                  <a:pt x="291948" y="655653"/>
                </a:cubicBezTo>
                <a:cubicBezTo>
                  <a:pt x="291948" y="659560"/>
                  <a:pt x="292246" y="663243"/>
                  <a:pt x="293064" y="666666"/>
                </a:cubicBezTo>
                <a:cubicBezTo>
                  <a:pt x="294069" y="670944"/>
                  <a:pt x="295780" y="674702"/>
                  <a:pt x="298496" y="677717"/>
                </a:cubicBezTo>
                <a:cubicBezTo>
                  <a:pt x="301771" y="681363"/>
                  <a:pt x="306235" y="683670"/>
                  <a:pt x="311072" y="684191"/>
                </a:cubicBezTo>
                <a:cubicBezTo>
                  <a:pt x="315574" y="684674"/>
                  <a:pt x="320262" y="683633"/>
                  <a:pt x="324541" y="680656"/>
                </a:cubicBezTo>
                <a:cubicBezTo>
                  <a:pt x="331648" y="675745"/>
                  <a:pt x="335778" y="666778"/>
                  <a:pt x="339871" y="657811"/>
                </a:cubicBezTo>
                <a:cubicBezTo>
                  <a:pt x="341992" y="653198"/>
                  <a:pt x="344113" y="648584"/>
                  <a:pt x="346271" y="645645"/>
                </a:cubicBezTo>
                <a:cubicBezTo>
                  <a:pt x="350550" y="639766"/>
                  <a:pt x="356354" y="637571"/>
                  <a:pt x="361414" y="635673"/>
                </a:cubicBezTo>
                <a:cubicBezTo>
                  <a:pt x="367255" y="633478"/>
                  <a:pt x="372502" y="631506"/>
                  <a:pt x="377264" y="626409"/>
                </a:cubicBezTo>
                <a:cubicBezTo>
                  <a:pt x="380985" y="622428"/>
                  <a:pt x="382771" y="618112"/>
                  <a:pt x="384743" y="613275"/>
                </a:cubicBezTo>
                <a:cubicBezTo>
                  <a:pt x="385785" y="610707"/>
                  <a:pt x="386938" y="607917"/>
                  <a:pt x="388538" y="605387"/>
                </a:cubicBezTo>
                <a:cubicBezTo>
                  <a:pt x="390212" y="602671"/>
                  <a:pt x="392593" y="599992"/>
                  <a:pt x="395310" y="597685"/>
                </a:cubicBezTo>
                <a:cubicBezTo>
                  <a:pt x="397840" y="595564"/>
                  <a:pt x="400556" y="593853"/>
                  <a:pt x="403197" y="592848"/>
                </a:cubicBezTo>
                <a:cubicBezTo>
                  <a:pt x="405132" y="592141"/>
                  <a:pt x="407588" y="591620"/>
                  <a:pt x="409969" y="591174"/>
                </a:cubicBezTo>
                <a:cubicBezTo>
                  <a:pt x="416629" y="589834"/>
                  <a:pt x="422843" y="588606"/>
                  <a:pt x="428945" y="582691"/>
                </a:cubicBezTo>
                <a:cubicBezTo>
                  <a:pt x="434154" y="577630"/>
                  <a:pt x="437242" y="570524"/>
                  <a:pt x="440367" y="563381"/>
                </a:cubicBezTo>
                <a:cubicBezTo>
                  <a:pt x="441781" y="560144"/>
                  <a:pt x="443195" y="556907"/>
                  <a:pt x="444758" y="554153"/>
                </a:cubicBezTo>
                <a:cubicBezTo>
                  <a:pt x="446209" y="551623"/>
                  <a:pt x="447957" y="549316"/>
                  <a:pt x="449557" y="547233"/>
                </a:cubicBezTo>
                <a:cubicBezTo>
                  <a:pt x="453762" y="541652"/>
                  <a:pt x="457334" y="537001"/>
                  <a:pt x="457817" y="529411"/>
                </a:cubicBezTo>
                <a:cubicBezTo>
                  <a:pt x="458189" y="523755"/>
                  <a:pt x="456366" y="517764"/>
                  <a:pt x="453018" y="512258"/>
                </a:cubicBezTo>
                <a:cubicBezTo>
                  <a:pt x="450004" y="507309"/>
                  <a:pt x="445688" y="502584"/>
                  <a:pt x="440739" y="498901"/>
                </a:cubicBezTo>
                <a:cubicBezTo>
                  <a:pt x="436721" y="495924"/>
                  <a:pt x="432777" y="493878"/>
                  <a:pt x="428721" y="491795"/>
                </a:cubicBezTo>
                <a:cubicBezTo>
                  <a:pt x="424517" y="489599"/>
                  <a:pt x="420201" y="487404"/>
                  <a:pt x="417001" y="484465"/>
                </a:cubicBezTo>
                <a:cubicBezTo>
                  <a:pt x="413913" y="481637"/>
                  <a:pt x="410824" y="477209"/>
                  <a:pt x="407848" y="472894"/>
                </a:cubicBezTo>
                <a:cubicBezTo>
                  <a:pt x="404648" y="468317"/>
                  <a:pt x="401560" y="463852"/>
                  <a:pt x="397802" y="460094"/>
                </a:cubicBezTo>
                <a:cubicBezTo>
                  <a:pt x="391923" y="454215"/>
                  <a:pt x="385821" y="451313"/>
                  <a:pt x="380538" y="448820"/>
                </a:cubicBezTo>
                <a:cubicBezTo>
                  <a:pt x="378752" y="447965"/>
                  <a:pt x="377077" y="447183"/>
                  <a:pt x="376147" y="446588"/>
                </a:cubicBezTo>
                <a:cubicBezTo>
                  <a:pt x="374287" y="445434"/>
                  <a:pt x="372873" y="443909"/>
                  <a:pt x="371645" y="442569"/>
                </a:cubicBezTo>
                <a:cubicBezTo>
                  <a:pt x="365357" y="435723"/>
                  <a:pt x="360855" y="430812"/>
                  <a:pt x="345005" y="435016"/>
                </a:cubicBezTo>
                <a:cubicBezTo>
                  <a:pt x="341582" y="435909"/>
                  <a:pt x="337563" y="437360"/>
                  <a:pt x="333657" y="439295"/>
                </a:cubicBezTo>
                <a:close/>
                <a:moveTo>
                  <a:pt x="350773" y="457006"/>
                </a:moveTo>
                <a:cubicBezTo>
                  <a:pt x="348577" y="457601"/>
                  <a:pt x="346084" y="458457"/>
                  <a:pt x="343778" y="459610"/>
                </a:cubicBezTo>
                <a:cubicBezTo>
                  <a:pt x="342103" y="460429"/>
                  <a:pt x="340541" y="461433"/>
                  <a:pt x="339238" y="462587"/>
                </a:cubicBezTo>
                <a:cubicBezTo>
                  <a:pt x="337304" y="464335"/>
                  <a:pt x="335629" y="467051"/>
                  <a:pt x="334029" y="469693"/>
                </a:cubicBezTo>
                <a:cubicBezTo>
                  <a:pt x="333099" y="471219"/>
                  <a:pt x="332169" y="472707"/>
                  <a:pt x="330830" y="474642"/>
                </a:cubicBezTo>
                <a:cubicBezTo>
                  <a:pt x="328188" y="478437"/>
                  <a:pt x="325807" y="481004"/>
                  <a:pt x="323611" y="483348"/>
                </a:cubicBezTo>
                <a:cubicBezTo>
                  <a:pt x="320672" y="486548"/>
                  <a:pt x="318328" y="489078"/>
                  <a:pt x="318402" y="493468"/>
                </a:cubicBezTo>
                <a:cubicBezTo>
                  <a:pt x="318477" y="495812"/>
                  <a:pt x="318923" y="498975"/>
                  <a:pt x="319593" y="502472"/>
                </a:cubicBezTo>
                <a:cubicBezTo>
                  <a:pt x="320412" y="506491"/>
                  <a:pt x="321416" y="510435"/>
                  <a:pt x="322495" y="513635"/>
                </a:cubicBezTo>
                <a:cubicBezTo>
                  <a:pt x="323537" y="516760"/>
                  <a:pt x="325100" y="520406"/>
                  <a:pt x="326625" y="523941"/>
                </a:cubicBezTo>
                <a:cubicBezTo>
                  <a:pt x="326700" y="524127"/>
                  <a:pt x="326774" y="524313"/>
                  <a:pt x="326848" y="524536"/>
                </a:cubicBezTo>
                <a:cubicBezTo>
                  <a:pt x="330904" y="533987"/>
                  <a:pt x="334625" y="542954"/>
                  <a:pt x="334364" y="557130"/>
                </a:cubicBezTo>
                <a:cubicBezTo>
                  <a:pt x="334141" y="568887"/>
                  <a:pt x="329639" y="583361"/>
                  <a:pt x="325472" y="596756"/>
                </a:cubicBezTo>
                <a:cubicBezTo>
                  <a:pt x="323723" y="602300"/>
                  <a:pt x="322086" y="607657"/>
                  <a:pt x="320821" y="612569"/>
                </a:cubicBezTo>
                <a:cubicBezTo>
                  <a:pt x="319295" y="618597"/>
                  <a:pt x="317696" y="627192"/>
                  <a:pt x="316505" y="635526"/>
                </a:cubicBezTo>
                <a:cubicBezTo>
                  <a:pt x="315426" y="643191"/>
                  <a:pt x="314682" y="650632"/>
                  <a:pt x="314682" y="655655"/>
                </a:cubicBezTo>
                <a:cubicBezTo>
                  <a:pt x="314682" y="656325"/>
                  <a:pt x="314682" y="656958"/>
                  <a:pt x="314719" y="657553"/>
                </a:cubicBezTo>
                <a:cubicBezTo>
                  <a:pt x="316096" y="654986"/>
                  <a:pt x="317621" y="651674"/>
                  <a:pt x="319147" y="648363"/>
                </a:cubicBezTo>
                <a:cubicBezTo>
                  <a:pt x="321788" y="642596"/>
                  <a:pt x="324430" y="636829"/>
                  <a:pt x="327741" y="632289"/>
                </a:cubicBezTo>
                <a:cubicBezTo>
                  <a:pt x="336038" y="620867"/>
                  <a:pt x="345265" y="617407"/>
                  <a:pt x="353340" y="614393"/>
                </a:cubicBezTo>
                <a:cubicBezTo>
                  <a:pt x="356540" y="613165"/>
                  <a:pt x="359442" y="612086"/>
                  <a:pt x="360558" y="610895"/>
                </a:cubicBezTo>
                <a:cubicBezTo>
                  <a:pt x="361525" y="609891"/>
                  <a:pt x="362530" y="607398"/>
                  <a:pt x="363683" y="604645"/>
                </a:cubicBezTo>
                <a:cubicBezTo>
                  <a:pt x="365134" y="601110"/>
                  <a:pt x="366697" y="597315"/>
                  <a:pt x="369153" y="593371"/>
                </a:cubicBezTo>
                <a:cubicBezTo>
                  <a:pt x="372092" y="588683"/>
                  <a:pt x="376073" y="584144"/>
                  <a:pt x="380575" y="580348"/>
                </a:cubicBezTo>
                <a:cubicBezTo>
                  <a:pt x="384966" y="576628"/>
                  <a:pt x="389988" y="573539"/>
                  <a:pt x="395123" y="571567"/>
                </a:cubicBezTo>
                <a:cubicBezTo>
                  <a:pt x="398955" y="570116"/>
                  <a:pt x="402341" y="569447"/>
                  <a:pt x="405541" y="568814"/>
                </a:cubicBezTo>
                <a:cubicBezTo>
                  <a:pt x="408778" y="568182"/>
                  <a:pt x="411792" y="567549"/>
                  <a:pt x="413020" y="566396"/>
                </a:cubicBezTo>
                <a:cubicBezTo>
                  <a:pt x="415029" y="564461"/>
                  <a:pt x="417224" y="559401"/>
                  <a:pt x="419457" y="554304"/>
                </a:cubicBezTo>
                <a:cubicBezTo>
                  <a:pt x="421205" y="550322"/>
                  <a:pt x="422917" y="546341"/>
                  <a:pt x="424926" y="542844"/>
                </a:cubicBezTo>
                <a:cubicBezTo>
                  <a:pt x="427047" y="539161"/>
                  <a:pt x="429279" y="536221"/>
                  <a:pt x="431326" y="533505"/>
                </a:cubicBezTo>
                <a:cubicBezTo>
                  <a:pt x="433335" y="530863"/>
                  <a:pt x="435009" y="528631"/>
                  <a:pt x="435046" y="527887"/>
                </a:cubicBezTo>
                <a:cubicBezTo>
                  <a:pt x="435121" y="527031"/>
                  <a:pt x="434525" y="525654"/>
                  <a:pt x="433558" y="524017"/>
                </a:cubicBezTo>
                <a:cubicBezTo>
                  <a:pt x="432070" y="521562"/>
                  <a:pt x="429837" y="519143"/>
                  <a:pt x="427121" y="517171"/>
                </a:cubicBezTo>
                <a:cubicBezTo>
                  <a:pt x="424703" y="515385"/>
                  <a:pt x="421466" y="513711"/>
                  <a:pt x="418229" y="512037"/>
                </a:cubicBezTo>
                <a:cubicBezTo>
                  <a:pt x="412648" y="509135"/>
                  <a:pt x="406955" y="506195"/>
                  <a:pt x="401523" y="501210"/>
                </a:cubicBezTo>
                <a:cubicBezTo>
                  <a:pt x="396537" y="496596"/>
                  <a:pt x="392742" y="491164"/>
                  <a:pt x="389058" y="485880"/>
                </a:cubicBezTo>
                <a:cubicBezTo>
                  <a:pt x="386491" y="482197"/>
                  <a:pt x="383998" y="478588"/>
                  <a:pt x="381617" y="476207"/>
                </a:cubicBezTo>
                <a:cubicBezTo>
                  <a:pt x="378417" y="473007"/>
                  <a:pt x="374324" y="471072"/>
                  <a:pt x="370790" y="469398"/>
                </a:cubicBezTo>
                <a:cubicBezTo>
                  <a:pt x="368520" y="468319"/>
                  <a:pt x="366437" y="467314"/>
                  <a:pt x="364167" y="465937"/>
                </a:cubicBezTo>
                <a:cubicBezTo>
                  <a:pt x="359702" y="463184"/>
                  <a:pt x="357135" y="460356"/>
                  <a:pt x="354865" y="457901"/>
                </a:cubicBezTo>
                <a:cubicBezTo>
                  <a:pt x="354010" y="456971"/>
                  <a:pt x="353414" y="456338"/>
                  <a:pt x="350773" y="457045"/>
                </a:cubicBezTo>
                <a:close/>
                <a:moveTo>
                  <a:pt x="631312" y="449155"/>
                </a:moveTo>
                <a:cubicBezTo>
                  <a:pt x="631573" y="449192"/>
                  <a:pt x="631387" y="448969"/>
                  <a:pt x="631089" y="448634"/>
                </a:cubicBezTo>
                <a:close/>
                <a:moveTo>
                  <a:pt x="662678" y="367634"/>
                </a:moveTo>
                <a:cubicBezTo>
                  <a:pt x="654790" y="367485"/>
                  <a:pt x="647089" y="367002"/>
                  <a:pt x="640354" y="365253"/>
                </a:cubicBezTo>
                <a:cubicBezTo>
                  <a:pt x="636558" y="364248"/>
                  <a:pt x="633507" y="363021"/>
                  <a:pt x="630606" y="361830"/>
                </a:cubicBezTo>
                <a:cubicBezTo>
                  <a:pt x="627964" y="360751"/>
                  <a:pt x="625546" y="359746"/>
                  <a:pt x="624020" y="359746"/>
                </a:cubicBezTo>
                <a:cubicBezTo>
                  <a:pt x="621527" y="359746"/>
                  <a:pt x="617174" y="361756"/>
                  <a:pt x="612374" y="363988"/>
                </a:cubicBezTo>
                <a:cubicBezTo>
                  <a:pt x="610662" y="364769"/>
                  <a:pt x="608914" y="365588"/>
                  <a:pt x="607686" y="366146"/>
                </a:cubicBezTo>
                <a:cubicBezTo>
                  <a:pt x="605379" y="367151"/>
                  <a:pt x="603891" y="367783"/>
                  <a:pt x="602402" y="368416"/>
                </a:cubicBezTo>
                <a:cubicBezTo>
                  <a:pt x="597491" y="370462"/>
                  <a:pt x="592691" y="372508"/>
                  <a:pt x="590273" y="374294"/>
                </a:cubicBezTo>
                <a:cubicBezTo>
                  <a:pt x="593324" y="376713"/>
                  <a:pt x="599947" y="379578"/>
                  <a:pt x="607277" y="382740"/>
                </a:cubicBezTo>
                <a:lnTo>
                  <a:pt x="607240" y="382777"/>
                </a:lnTo>
                <a:lnTo>
                  <a:pt x="607277" y="382777"/>
                </a:lnTo>
                <a:cubicBezTo>
                  <a:pt x="610626" y="384229"/>
                  <a:pt x="607351" y="382777"/>
                  <a:pt x="611072" y="384415"/>
                </a:cubicBezTo>
                <a:cubicBezTo>
                  <a:pt x="619779" y="388210"/>
                  <a:pt x="631313" y="393419"/>
                  <a:pt x="641545" y="399930"/>
                </a:cubicBezTo>
                <a:cubicBezTo>
                  <a:pt x="653004" y="407222"/>
                  <a:pt x="663087" y="416301"/>
                  <a:pt x="667292" y="427463"/>
                </a:cubicBezTo>
                <a:cubicBezTo>
                  <a:pt x="669264" y="432746"/>
                  <a:pt x="669785" y="438178"/>
                  <a:pt x="669152" y="443090"/>
                </a:cubicBezTo>
                <a:cubicBezTo>
                  <a:pt x="668408" y="448894"/>
                  <a:pt x="665989" y="454178"/>
                  <a:pt x="662455" y="457861"/>
                </a:cubicBezTo>
                <a:cubicBezTo>
                  <a:pt x="657618" y="462884"/>
                  <a:pt x="652483" y="464074"/>
                  <a:pt x="647162" y="465302"/>
                </a:cubicBezTo>
                <a:cubicBezTo>
                  <a:pt x="645897" y="465600"/>
                  <a:pt x="644595" y="465898"/>
                  <a:pt x="643367" y="466307"/>
                </a:cubicBezTo>
                <a:cubicBezTo>
                  <a:pt x="641991" y="466791"/>
                  <a:pt x="640874" y="467274"/>
                  <a:pt x="639795" y="467758"/>
                </a:cubicBezTo>
                <a:cubicBezTo>
                  <a:pt x="633842" y="470474"/>
                  <a:pt x="628484" y="472930"/>
                  <a:pt x="621229" y="469618"/>
                </a:cubicBezTo>
                <a:cubicBezTo>
                  <a:pt x="614309" y="466456"/>
                  <a:pt x="611369" y="459721"/>
                  <a:pt x="607909" y="451870"/>
                </a:cubicBezTo>
                <a:cubicBezTo>
                  <a:pt x="607277" y="450419"/>
                  <a:pt x="606607" y="448931"/>
                  <a:pt x="606272" y="448187"/>
                </a:cubicBezTo>
                <a:cubicBezTo>
                  <a:pt x="603035" y="441155"/>
                  <a:pt x="600096" y="436765"/>
                  <a:pt x="596524" y="434793"/>
                </a:cubicBezTo>
                <a:cubicBezTo>
                  <a:pt x="592915" y="432784"/>
                  <a:pt x="587483" y="432523"/>
                  <a:pt x="579186" y="433677"/>
                </a:cubicBezTo>
                <a:cubicBezTo>
                  <a:pt x="565047" y="435649"/>
                  <a:pt x="562220" y="439592"/>
                  <a:pt x="559726" y="443090"/>
                </a:cubicBezTo>
                <a:cubicBezTo>
                  <a:pt x="557866" y="445694"/>
                  <a:pt x="556080" y="448187"/>
                  <a:pt x="552918" y="450792"/>
                </a:cubicBezTo>
                <a:cubicBezTo>
                  <a:pt x="548602" y="454326"/>
                  <a:pt x="543839" y="456038"/>
                  <a:pt x="539003" y="457824"/>
                </a:cubicBezTo>
                <a:cubicBezTo>
                  <a:pt x="537105" y="458531"/>
                  <a:pt x="535170" y="459238"/>
                  <a:pt x="534277" y="459610"/>
                </a:cubicBezTo>
                <a:cubicBezTo>
                  <a:pt x="530408" y="461284"/>
                  <a:pt x="528659" y="462847"/>
                  <a:pt x="528250" y="464596"/>
                </a:cubicBezTo>
                <a:cubicBezTo>
                  <a:pt x="527506" y="467647"/>
                  <a:pt x="528436" y="472893"/>
                  <a:pt x="529924" y="479738"/>
                </a:cubicBezTo>
                <a:cubicBezTo>
                  <a:pt x="530705" y="483273"/>
                  <a:pt x="531598" y="486882"/>
                  <a:pt x="532938" y="490007"/>
                </a:cubicBezTo>
                <a:cubicBezTo>
                  <a:pt x="534129" y="492723"/>
                  <a:pt x="535766" y="495291"/>
                  <a:pt x="538184" y="497411"/>
                </a:cubicBezTo>
                <a:cubicBezTo>
                  <a:pt x="540863" y="499756"/>
                  <a:pt x="544733" y="501914"/>
                  <a:pt x="549123" y="503662"/>
                </a:cubicBezTo>
                <a:cubicBezTo>
                  <a:pt x="553997" y="505597"/>
                  <a:pt x="559243" y="506899"/>
                  <a:pt x="564154" y="507383"/>
                </a:cubicBezTo>
                <a:cubicBezTo>
                  <a:pt x="566573" y="507643"/>
                  <a:pt x="568916" y="507718"/>
                  <a:pt x="571186" y="507792"/>
                </a:cubicBezTo>
                <a:cubicBezTo>
                  <a:pt x="583055" y="508164"/>
                  <a:pt x="593176" y="508499"/>
                  <a:pt x="600655" y="521224"/>
                </a:cubicBezTo>
                <a:cubicBezTo>
                  <a:pt x="603966" y="526843"/>
                  <a:pt x="605901" y="534619"/>
                  <a:pt x="606868" y="542767"/>
                </a:cubicBezTo>
                <a:cubicBezTo>
                  <a:pt x="608059" y="552515"/>
                  <a:pt x="608021" y="563305"/>
                  <a:pt x="607463" y="570821"/>
                </a:cubicBezTo>
                <a:cubicBezTo>
                  <a:pt x="606905" y="578300"/>
                  <a:pt x="605752" y="583286"/>
                  <a:pt x="604115" y="587080"/>
                </a:cubicBezTo>
                <a:cubicBezTo>
                  <a:pt x="602217" y="591471"/>
                  <a:pt x="599910" y="593964"/>
                  <a:pt x="597269" y="596233"/>
                </a:cubicBezTo>
                <a:cubicBezTo>
                  <a:pt x="597045" y="596457"/>
                  <a:pt x="596822" y="596643"/>
                  <a:pt x="596599" y="596829"/>
                </a:cubicBezTo>
                <a:cubicBezTo>
                  <a:pt x="596004" y="597312"/>
                  <a:pt x="595408" y="597796"/>
                  <a:pt x="594813" y="598280"/>
                </a:cubicBezTo>
                <a:cubicBezTo>
                  <a:pt x="592915" y="599768"/>
                  <a:pt x="590720" y="601479"/>
                  <a:pt x="589902" y="603898"/>
                </a:cubicBezTo>
                <a:cubicBezTo>
                  <a:pt x="589158" y="606093"/>
                  <a:pt x="588786" y="609181"/>
                  <a:pt x="588934" y="612939"/>
                </a:cubicBezTo>
                <a:cubicBezTo>
                  <a:pt x="589083" y="616958"/>
                  <a:pt x="589790" y="621534"/>
                  <a:pt x="591130" y="626446"/>
                </a:cubicBezTo>
                <a:cubicBezTo>
                  <a:pt x="592581" y="631766"/>
                  <a:pt x="594888" y="637682"/>
                  <a:pt x="597604" y="643858"/>
                </a:cubicBezTo>
                <a:cubicBezTo>
                  <a:pt x="598422" y="645756"/>
                  <a:pt x="599352" y="647765"/>
                  <a:pt x="600357" y="649886"/>
                </a:cubicBezTo>
                <a:cubicBezTo>
                  <a:pt x="602069" y="648286"/>
                  <a:pt x="603706" y="646649"/>
                  <a:pt x="605380" y="645012"/>
                </a:cubicBezTo>
                <a:cubicBezTo>
                  <a:pt x="652000" y="598392"/>
                  <a:pt x="680836" y="533988"/>
                  <a:pt x="680836" y="462846"/>
                </a:cubicBezTo>
                <a:cubicBezTo>
                  <a:pt x="680836" y="429211"/>
                  <a:pt x="674399" y="397102"/>
                  <a:pt x="662679" y="367633"/>
                </a:cubicBezTo>
                <a:close/>
                <a:moveTo>
                  <a:pt x="582497" y="665329"/>
                </a:moveTo>
                <a:cubicBezTo>
                  <a:pt x="580599" y="661385"/>
                  <a:pt x="578702" y="657292"/>
                  <a:pt x="576767" y="652938"/>
                </a:cubicBezTo>
                <a:cubicBezTo>
                  <a:pt x="573716" y="645981"/>
                  <a:pt x="571074" y="639098"/>
                  <a:pt x="569214" y="632401"/>
                </a:cubicBezTo>
                <a:cubicBezTo>
                  <a:pt x="567391" y="625703"/>
                  <a:pt x="566423" y="619378"/>
                  <a:pt x="566237" y="613723"/>
                </a:cubicBezTo>
                <a:cubicBezTo>
                  <a:pt x="566014" y="607100"/>
                  <a:pt x="566795" y="601221"/>
                  <a:pt x="568358" y="596570"/>
                </a:cubicBezTo>
                <a:cubicBezTo>
                  <a:pt x="571372" y="587678"/>
                  <a:pt x="576358" y="583771"/>
                  <a:pt x="580748" y="580348"/>
                </a:cubicBezTo>
                <a:cubicBezTo>
                  <a:pt x="581232" y="579976"/>
                  <a:pt x="581678" y="579604"/>
                  <a:pt x="582125" y="579269"/>
                </a:cubicBezTo>
                <a:cubicBezTo>
                  <a:pt x="582274" y="579158"/>
                  <a:pt x="582423" y="579009"/>
                  <a:pt x="582609" y="578897"/>
                </a:cubicBezTo>
                <a:cubicBezTo>
                  <a:pt x="582906" y="578600"/>
                  <a:pt x="583167" y="578302"/>
                  <a:pt x="583316" y="577967"/>
                </a:cubicBezTo>
                <a:cubicBezTo>
                  <a:pt x="583948" y="576479"/>
                  <a:pt x="584469" y="573874"/>
                  <a:pt x="584804" y="569186"/>
                </a:cubicBezTo>
                <a:cubicBezTo>
                  <a:pt x="585287" y="562824"/>
                  <a:pt x="585287" y="553745"/>
                  <a:pt x="584283" y="545485"/>
                </a:cubicBezTo>
                <a:cubicBezTo>
                  <a:pt x="583613" y="540016"/>
                  <a:pt x="582571" y="535216"/>
                  <a:pt x="581083" y="532686"/>
                </a:cubicBezTo>
                <a:cubicBezTo>
                  <a:pt x="579967" y="530788"/>
                  <a:pt x="575614" y="530639"/>
                  <a:pt x="570516" y="530453"/>
                </a:cubicBezTo>
                <a:cubicBezTo>
                  <a:pt x="567763" y="530341"/>
                  <a:pt x="564861" y="530267"/>
                  <a:pt x="561884" y="529969"/>
                </a:cubicBezTo>
                <a:cubicBezTo>
                  <a:pt x="554815" y="529262"/>
                  <a:pt x="547448" y="527439"/>
                  <a:pt x="540788" y="524798"/>
                </a:cubicBezTo>
                <a:cubicBezTo>
                  <a:pt x="534165" y="522193"/>
                  <a:pt x="527988" y="518621"/>
                  <a:pt x="523152" y="514342"/>
                </a:cubicBezTo>
                <a:cubicBezTo>
                  <a:pt x="517905" y="509691"/>
                  <a:pt x="514482" y="504520"/>
                  <a:pt x="512101" y="499087"/>
                </a:cubicBezTo>
                <a:cubicBezTo>
                  <a:pt x="509905" y="494101"/>
                  <a:pt x="508678" y="489189"/>
                  <a:pt x="507636" y="484464"/>
                </a:cubicBezTo>
                <a:cubicBezTo>
                  <a:pt x="505515" y="474716"/>
                  <a:pt x="504287" y="466753"/>
                  <a:pt x="506148" y="459164"/>
                </a:cubicBezTo>
                <a:cubicBezTo>
                  <a:pt x="508306" y="450234"/>
                  <a:pt x="513887" y="443611"/>
                  <a:pt x="525272" y="438700"/>
                </a:cubicBezTo>
                <a:cubicBezTo>
                  <a:pt x="527839" y="437584"/>
                  <a:pt x="529513" y="436989"/>
                  <a:pt x="531151" y="436393"/>
                </a:cubicBezTo>
                <a:cubicBezTo>
                  <a:pt x="534239" y="435277"/>
                  <a:pt x="537252" y="434161"/>
                  <a:pt x="538555" y="433082"/>
                </a:cubicBezTo>
                <a:cubicBezTo>
                  <a:pt x="539336" y="432449"/>
                  <a:pt x="540229" y="431184"/>
                  <a:pt x="541196" y="429845"/>
                </a:cubicBezTo>
                <a:cubicBezTo>
                  <a:pt x="546405" y="422552"/>
                  <a:pt x="552247" y="414404"/>
                  <a:pt x="576097" y="411055"/>
                </a:cubicBezTo>
                <a:cubicBezTo>
                  <a:pt x="589417" y="409195"/>
                  <a:pt x="599240" y="410199"/>
                  <a:pt x="607611" y="414850"/>
                </a:cubicBezTo>
                <a:cubicBezTo>
                  <a:pt x="615983" y="419501"/>
                  <a:pt x="621713" y="427203"/>
                  <a:pt x="626997" y="438700"/>
                </a:cubicBezTo>
                <a:cubicBezTo>
                  <a:pt x="627852" y="440560"/>
                  <a:pt x="628336" y="441676"/>
                  <a:pt x="628783" y="442718"/>
                </a:cubicBezTo>
                <a:cubicBezTo>
                  <a:pt x="630345" y="446290"/>
                  <a:pt x="629713" y="448448"/>
                  <a:pt x="630680" y="448894"/>
                </a:cubicBezTo>
                <a:cubicBezTo>
                  <a:pt x="630978" y="449043"/>
                  <a:pt x="631201" y="449118"/>
                  <a:pt x="631313" y="449118"/>
                </a:cubicBezTo>
                <a:lnTo>
                  <a:pt x="631089" y="448597"/>
                </a:lnTo>
                <a:cubicBezTo>
                  <a:pt x="630606" y="448039"/>
                  <a:pt x="629862" y="447257"/>
                  <a:pt x="630382" y="447034"/>
                </a:cubicBezTo>
                <a:cubicBezTo>
                  <a:pt x="632243" y="446178"/>
                  <a:pt x="634215" y="445285"/>
                  <a:pt x="636001" y="444690"/>
                </a:cubicBezTo>
                <a:cubicBezTo>
                  <a:pt x="638047" y="443983"/>
                  <a:pt x="640094" y="443537"/>
                  <a:pt x="642103" y="443053"/>
                </a:cubicBezTo>
                <a:cubicBezTo>
                  <a:pt x="644075" y="442606"/>
                  <a:pt x="645935" y="442160"/>
                  <a:pt x="646084" y="442011"/>
                </a:cubicBezTo>
                <a:cubicBezTo>
                  <a:pt x="646307" y="441788"/>
                  <a:pt x="646493" y="441081"/>
                  <a:pt x="646642" y="440076"/>
                </a:cubicBezTo>
                <a:cubicBezTo>
                  <a:pt x="646828" y="438625"/>
                  <a:pt x="646679" y="436988"/>
                  <a:pt x="646047" y="435351"/>
                </a:cubicBezTo>
                <a:cubicBezTo>
                  <a:pt x="643926" y="429733"/>
                  <a:pt x="637266" y="424152"/>
                  <a:pt x="629415" y="419166"/>
                </a:cubicBezTo>
                <a:cubicBezTo>
                  <a:pt x="620299" y="413399"/>
                  <a:pt x="609918" y="408674"/>
                  <a:pt x="602068" y="405251"/>
                </a:cubicBezTo>
                <a:lnTo>
                  <a:pt x="598347" y="403614"/>
                </a:lnTo>
                <a:lnTo>
                  <a:pt x="598310" y="403651"/>
                </a:lnTo>
                <a:cubicBezTo>
                  <a:pt x="588041" y="399224"/>
                  <a:pt x="578850" y="395242"/>
                  <a:pt x="573121" y="389327"/>
                </a:cubicBezTo>
                <a:lnTo>
                  <a:pt x="572861" y="389066"/>
                </a:lnTo>
                <a:cubicBezTo>
                  <a:pt x="572600" y="388768"/>
                  <a:pt x="572340" y="388471"/>
                  <a:pt x="572116" y="388173"/>
                </a:cubicBezTo>
                <a:cubicBezTo>
                  <a:pt x="568173" y="383597"/>
                  <a:pt x="566461" y="378425"/>
                  <a:pt x="566759" y="373179"/>
                </a:cubicBezTo>
                <a:cubicBezTo>
                  <a:pt x="567056" y="367747"/>
                  <a:pt x="569512" y="362686"/>
                  <a:pt x="573791" y="358556"/>
                </a:cubicBezTo>
                <a:lnTo>
                  <a:pt x="574088" y="358258"/>
                </a:lnTo>
                <a:cubicBezTo>
                  <a:pt x="574349" y="357998"/>
                  <a:pt x="574647" y="357738"/>
                  <a:pt x="574944" y="357514"/>
                </a:cubicBezTo>
                <a:cubicBezTo>
                  <a:pt x="580116" y="352975"/>
                  <a:pt x="586850" y="350185"/>
                  <a:pt x="593659" y="347320"/>
                </a:cubicBezTo>
                <a:cubicBezTo>
                  <a:pt x="595594" y="346501"/>
                  <a:pt x="597529" y="345683"/>
                  <a:pt x="598570" y="345236"/>
                </a:cubicBezTo>
                <a:cubicBezTo>
                  <a:pt x="600393" y="344418"/>
                  <a:pt x="601658" y="343822"/>
                  <a:pt x="602886" y="343264"/>
                </a:cubicBezTo>
                <a:cubicBezTo>
                  <a:pt x="610104" y="339916"/>
                  <a:pt x="616653" y="336864"/>
                  <a:pt x="624057" y="336864"/>
                </a:cubicBezTo>
                <a:cubicBezTo>
                  <a:pt x="629899" y="336864"/>
                  <a:pt x="634363" y="338688"/>
                  <a:pt x="639313" y="340734"/>
                </a:cubicBezTo>
                <a:cubicBezTo>
                  <a:pt x="641508" y="341627"/>
                  <a:pt x="643815" y="342594"/>
                  <a:pt x="646121" y="343190"/>
                </a:cubicBezTo>
                <a:cubicBezTo>
                  <a:pt x="647907" y="343673"/>
                  <a:pt x="649917" y="344008"/>
                  <a:pt x="652037" y="344232"/>
                </a:cubicBezTo>
                <a:cubicBezTo>
                  <a:pt x="639796" y="320679"/>
                  <a:pt x="624058" y="299248"/>
                  <a:pt x="605454" y="280645"/>
                </a:cubicBezTo>
                <a:cubicBezTo>
                  <a:pt x="561364" y="236554"/>
                  <a:pt x="501384" y="208389"/>
                  <a:pt x="434862" y="205449"/>
                </a:cubicBezTo>
                <a:cubicBezTo>
                  <a:pt x="430174" y="212444"/>
                  <a:pt x="425560" y="219216"/>
                  <a:pt x="421244" y="224611"/>
                </a:cubicBezTo>
                <a:cubicBezTo>
                  <a:pt x="418193" y="228406"/>
                  <a:pt x="415253" y="231643"/>
                  <a:pt x="411868" y="234396"/>
                </a:cubicBezTo>
                <a:cubicBezTo>
                  <a:pt x="408147" y="237410"/>
                  <a:pt x="404054" y="239642"/>
                  <a:pt x="399068" y="241168"/>
                </a:cubicBezTo>
                <a:cubicBezTo>
                  <a:pt x="394826" y="242470"/>
                  <a:pt x="390547" y="243028"/>
                  <a:pt x="386231" y="243623"/>
                </a:cubicBezTo>
                <a:cubicBezTo>
                  <a:pt x="382473" y="244144"/>
                  <a:pt x="378641" y="244665"/>
                  <a:pt x="375664" y="245632"/>
                </a:cubicBezTo>
                <a:cubicBezTo>
                  <a:pt x="373469" y="246339"/>
                  <a:pt x="371571" y="247381"/>
                  <a:pt x="370046" y="248609"/>
                </a:cubicBezTo>
                <a:cubicBezTo>
                  <a:pt x="368595" y="249762"/>
                  <a:pt x="367516" y="251027"/>
                  <a:pt x="366920" y="252218"/>
                </a:cubicBezTo>
                <a:cubicBezTo>
                  <a:pt x="366734" y="252590"/>
                  <a:pt x="366623" y="252888"/>
                  <a:pt x="366623" y="253148"/>
                </a:cubicBezTo>
                <a:cubicBezTo>
                  <a:pt x="366623" y="253334"/>
                  <a:pt x="366883" y="253706"/>
                  <a:pt x="367292" y="254190"/>
                </a:cubicBezTo>
                <a:cubicBezTo>
                  <a:pt x="368520" y="255641"/>
                  <a:pt x="370492" y="256943"/>
                  <a:pt x="372762" y="258060"/>
                </a:cubicBezTo>
                <a:cubicBezTo>
                  <a:pt x="376631" y="259994"/>
                  <a:pt x="380873" y="261148"/>
                  <a:pt x="383924" y="261334"/>
                </a:cubicBezTo>
                <a:cubicBezTo>
                  <a:pt x="390473" y="261818"/>
                  <a:pt x="395830" y="258246"/>
                  <a:pt x="400593" y="255083"/>
                </a:cubicBezTo>
                <a:cubicBezTo>
                  <a:pt x="405393" y="251883"/>
                  <a:pt x="409820" y="248981"/>
                  <a:pt x="415661" y="247791"/>
                </a:cubicBezTo>
                <a:cubicBezTo>
                  <a:pt x="420238" y="246860"/>
                  <a:pt x="425559" y="247046"/>
                  <a:pt x="430954" y="248832"/>
                </a:cubicBezTo>
                <a:cubicBezTo>
                  <a:pt x="435456" y="250321"/>
                  <a:pt x="439921" y="252962"/>
                  <a:pt x="443754" y="257018"/>
                </a:cubicBezTo>
                <a:cubicBezTo>
                  <a:pt x="447437" y="260888"/>
                  <a:pt x="450414" y="265910"/>
                  <a:pt x="452981" y="271491"/>
                </a:cubicBezTo>
                <a:cubicBezTo>
                  <a:pt x="455288" y="276477"/>
                  <a:pt x="457260" y="281872"/>
                  <a:pt x="459157" y="287267"/>
                </a:cubicBezTo>
                <a:lnTo>
                  <a:pt x="459678" y="288718"/>
                </a:lnTo>
                <a:cubicBezTo>
                  <a:pt x="462580" y="296866"/>
                  <a:pt x="466115" y="306874"/>
                  <a:pt x="465892" y="315916"/>
                </a:cubicBezTo>
                <a:cubicBezTo>
                  <a:pt x="465594" y="328865"/>
                  <a:pt x="459641" y="338203"/>
                  <a:pt x="441968" y="337794"/>
                </a:cubicBezTo>
                <a:cubicBezTo>
                  <a:pt x="438173" y="337683"/>
                  <a:pt x="434861" y="337050"/>
                  <a:pt x="431699" y="336455"/>
                </a:cubicBezTo>
                <a:cubicBezTo>
                  <a:pt x="430434" y="336194"/>
                  <a:pt x="429243" y="335971"/>
                  <a:pt x="428425" y="335785"/>
                </a:cubicBezTo>
                <a:cubicBezTo>
                  <a:pt x="426676" y="337906"/>
                  <a:pt x="424741" y="340138"/>
                  <a:pt x="420946" y="342110"/>
                </a:cubicBezTo>
                <a:cubicBezTo>
                  <a:pt x="416779" y="344268"/>
                  <a:pt x="412388" y="344826"/>
                  <a:pt x="407626" y="345384"/>
                </a:cubicBezTo>
                <a:cubicBezTo>
                  <a:pt x="405319" y="345682"/>
                  <a:pt x="402864" y="345980"/>
                  <a:pt x="400780" y="346501"/>
                </a:cubicBezTo>
                <a:cubicBezTo>
                  <a:pt x="396948" y="347468"/>
                  <a:pt x="393004" y="349589"/>
                  <a:pt x="388427" y="352156"/>
                </a:cubicBezTo>
                <a:cubicBezTo>
                  <a:pt x="388241" y="352268"/>
                  <a:pt x="388055" y="352379"/>
                  <a:pt x="387869" y="352491"/>
                </a:cubicBezTo>
                <a:lnTo>
                  <a:pt x="383665" y="354798"/>
                </a:lnTo>
                <a:cubicBezTo>
                  <a:pt x="381395" y="356026"/>
                  <a:pt x="383479" y="354872"/>
                  <a:pt x="380986" y="356212"/>
                </a:cubicBezTo>
                <a:cubicBezTo>
                  <a:pt x="374921" y="359449"/>
                  <a:pt x="368037" y="363095"/>
                  <a:pt x="364503" y="367225"/>
                </a:cubicBezTo>
                <a:cubicBezTo>
                  <a:pt x="362233" y="369866"/>
                  <a:pt x="360596" y="373736"/>
                  <a:pt x="359033" y="377382"/>
                </a:cubicBezTo>
                <a:cubicBezTo>
                  <a:pt x="357657" y="380582"/>
                  <a:pt x="356354" y="383707"/>
                  <a:pt x="354457" y="386795"/>
                </a:cubicBezTo>
                <a:cubicBezTo>
                  <a:pt x="351890" y="390963"/>
                  <a:pt x="348653" y="394460"/>
                  <a:pt x="345453" y="396953"/>
                </a:cubicBezTo>
                <a:cubicBezTo>
                  <a:pt x="340802" y="400562"/>
                  <a:pt x="335555" y="402385"/>
                  <a:pt x="331054" y="401939"/>
                </a:cubicBezTo>
                <a:cubicBezTo>
                  <a:pt x="322273" y="401083"/>
                  <a:pt x="320115" y="396172"/>
                  <a:pt x="317473" y="390292"/>
                </a:cubicBezTo>
                <a:cubicBezTo>
                  <a:pt x="317138" y="389511"/>
                  <a:pt x="316766" y="388693"/>
                  <a:pt x="316245" y="387874"/>
                </a:cubicBezTo>
                <a:cubicBezTo>
                  <a:pt x="314943" y="385753"/>
                  <a:pt x="312264" y="384488"/>
                  <a:pt x="309176" y="383744"/>
                </a:cubicBezTo>
                <a:cubicBezTo>
                  <a:pt x="306237" y="383074"/>
                  <a:pt x="302925" y="382851"/>
                  <a:pt x="299725" y="382925"/>
                </a:cubicBezTo>
                <a:cubicBezTo>
                  <a:pt x="300321" y="384823"/>
                  <a:pt x="301028" y="387018"/>
                  <a:pt x="301809" y="389325"/>
                </a:cubicBezTo>
                <a:cubicBezTo>
                  <a:pt x="307204" y="405845"/>
                  <a:pt x="314087" y="426941"/>
                  <a:pt x="302553" y="435350"/>
                </a:cubicBezTo>
                <a:cubicBezTo>
                  <a:pt x="297195" y="439219"/>
                  <a:pt x="290721" y="438885"/>
                  <a:pt x="283577" y="436020"/>
                </a:cubicBezTo>
                <a:cubicBezTo>
                  <a:pt x="279298" y="434308"/>
                  <a:pt x="274536" y="431592"/>
                  <a:pt x="269625" y="428615"/>
                </a:cubicBezTo>
                <a:cubicBezTo>
                  <a:pt x="264937" y="425750"/>
                  <a:pt x="259951" y="422514"/>
                  <a:pt x="255449" y="418979"/>
                </a:cubicBezTo>
                <a:cubicBezTo>
                  <a:pt x="250500" y="415109"/>
                  <a:pt x="246147" y="410868"/>
                  <a:pt x="243246" y="406366"/>
                </a:cubicBezTo>
                <a:cubicBezTo>
                  <a:pt x="238260" y="398553"/>
                  <a:pt x="238185" y="391856"/>
                  <a:pt x="238148" y="385120"/>
                </a:cubicBezTo>
                <a:cubicBezTo>
                  <a:pt x="238148" y="383967"/>
                  <a:pt x="238111" y="382814"/>
                  <a:pt x="237999" y="381139"/>
                </a:cubicBezTo>
                <a:cubicBezTo>
                  <a:pt x="237627" y="375744"/>
                  <a:pt x="236176" y="371317"/>
                  <a:pt x="233944" y="367299"/>
                </a:cubicBezTo>
                <a:cubicBezTo>
                  <a:pt x="231414" y="362722"/>
                  <a:pt x="227805" y="358406"/>
                  <a:pt x="223525" y="353755"/>
                </a:cubicBezTo>
                <a:cubicBezTo>
                  <a:pt x="214521" y="343933"/>
                  <a:pt x="209535" y="337272"/>
                  <a:pt x="206150" y="329087"/>
                </a:cubicBezTo>
                <a:cubicBezTo>
                  <a:pt x="205741" y="328082"/>
                  <a:pt x="205331" y="327041"/>
                  <a:pt x="204959" y="325999"/>
                </a:cubicBezTo>
                <a:cubicBezTo>
                  <a:pt x="180105" y="365625"/>
                  <a:pt x="165743" y="412505"/>
                  <a:pt x="165743" y="462730"/>
                </a:cubicBezTo>
                <a:cubicBezTo>
                  <a:pt x="165743" y="533871"/>
                  <a:pt x="194578" y="598271"/>
                  <a:pt x="241199" y="644896"/>
                </a:cubicBezTo>
                <a:cubicBezTo>
                  <a:pt x="287819" y="691516"/>
                  <a:pt x="352222" y="720352"/>
                  <a:pt x="423365" y="720352"/>
                </a:cubicBezTo>
                <a:cubicBezTo>
                  <a:pt x="483491" y="720352"/>
                  <a:pt x="538779" y="699776"/>
                  <a:pt x="582613" y="665248"/>
                </a:cubicBezTo>
                <a:close/>
                <a:moveTo>
                  <a:pt x="406170" y="159351"/>
                </a:moveTo>
                <a:cubicBezTo>
                  <a:pt x="449368" y="157565"/>
                  <a:pt x="493123" y="140822"/>
                  <a:pt x="537434" y="109196"/>
                </a:cubicBezTo>
                <a:cubicBezTo>
                  <a:pt x="591645" y="126683"/>
                  <a:pt x="640418" y="156263"/>
                  <a:pt x="680528" y="194773"/>
                </a:cubicBezTo>
                <a:cubicBezTo>
                  <a:pt x="747575" y="259141"/>
                  <a:pt x="790551" y="348401"/>
                  <a:pt x="794533" y="447709"/>
                </a:cubicBezTo>
                <a:cubicBezTo>
                  <a:pt x="794793" y="453997"/>
                  <a:pt x="800077" y="458871"/>
                  <a:pt x="806328" y="458610"/>
                </a:cubicBezTo>
                <a:cubicBezTo>
                  <a:pt x="812616" y="458350"/>
                  <a:pt x="817490" y="453066"/>
                  <a:pt x="817229" y="446815"/>
                </a:cubicBezTo>
                <a:cubicBezTo>
                  <a:pt x="812987" y="341412"/>
                  <a:pt x="767446" y="246676"/>
                  <a:pt x="696309" y="178401"/>
                </a:cubicBezTo>
                <a:cubicBezTo>
                  <a:pt x="653707" y="137510"/>
                  <a:pt x="601990" y="106108"/>
                  <a:pt x="544500" y="87541"/>
                </a:cubicBezTo>
                <a:cubicBezTo>
                  <a:pt x="535235" y="57590"/>
                  <a:pt x="520836" y="35897"/>
                  <a:pt x="502976" y="21536"/>
                </a:cubicBezTo>
                <a:cubicBezTo>
                  <a:pt x="489061" y="10373"/>
                  <a:pt x="473174" y="3713"/>
                  <a:pt x="456058" y="1184"/>
                </a:cubicBezTo>
                <a:cubicBezTo>
                  <a:pt x="439352" y="-1309"/>
                  <a:pt x="421530" y="179"/>
                  <a:pt x="403261" y="5239"/>
                </a:cubicBezTo>
                <a:cubicBezTo>
                  <a:pt x="358873" y="17518"/>
                  <a:pt x="311620" y="51153"/>
                  <a:pt x="272330" y="100117"/>
                </a:cubicBezTo>
                <a:cubicBezTo>
                  <a:pt x="268386" y="105028"/>
                  <a:pt x="269168" y="112172"/>
                  <a:pt x="274079" y="116116"/>
                </a:cubicBezTo>
                <a:cubicBezTo>
                  <a:pt x="274339" y="116339"/>
                  <a:pt x="274600" y="116525"/>
                  <a:pt x="274860" y="116711"/>
                </a:cubicBezTo>
                <a:cubicBezTo>
                  <a:pt x="317574" y="147035"/>
                  <a:pt x="361366" y="161285"/>
                  <a:pt x="406201" y="159425"/>
                </a:cubicBezTo>
                <a:close/>
                <a:moveTo>
                  <a:pt x="297937" y="104805"/>
                </a:moveTo>
                <a:cubicBezTo>
                  <a:pt x="332503" y="64733"/>
                  <a:pt x="372240" y="37349"/>
                  <a:pt x="409294" y="27117"/>
                </a:cubicBezTo>
                <a:cubicBezTo>
                  <a:pt x="424475" y="22913"/>
                  <a:pt x="439171" y="21685"/>
                  <a:pt x="452752" y="23694"/>
                </a:cubicBezTo>
                <a:cubicBezTo>
                  <a:pt x="465923" y="25629"/>
                  <a:pt x="478090" y="30726"/>
                  <a:pt x="488694" y="39247"/>
                </a:cubicBezTo>
                <a:cubicBezTo>
                  <a:pt x="500227" y="48511"/>
                  <a:pt x="510088" y="61906"/>
                  <a:pt x="517566" y="79877"/>
                </a:cubicBezTo>
                <a:cubicBezTo>
                  <a:pt x="487353" y="72472"/>
                  <a:pt x="455765" y="68491"/>
                  <a:pt x="423246" y="68491"/>
                </a:cubicBezTo>
                <a:cubicBezTo>
                  <a:pt x="419749" y="68491"/>
                  <a:pt x="415470" y="68566"/>
                  <a:pt x="410410" y="68752"/>
                </a:cubicBezTo>
                <a:cubicBezTo>
                  <a:pt x="405796" y="68901"/>
                  <a:pt x="401517" y="69087"/>
                  <a:pt x="397610" y="69347"/>
                </a:cubicBezTo>
                <a:cubicBezTo>
                  <a:pt x="391322" y="69719"/>
                  <a:pt x="386559" y="75151"/>
                  <a:pt x="386969" y="81439"/>
                </a:cubicBezTo>
                <a:cubicBezTo>
                  <a:pt x="387378" y="87727"/>
                  <a:pt x="392773" y="92490"/>
                  <a:pt x="399060" y="92080"/>
                </a:cubicBezTo>
                <a:cubicBezTo>
                  <a:pt x="403414" y="91820"/>
                  <a:pt x="407432" y="91597"/>
                  <a:pt x="411115" y="91485"/>
                </a:cubicBezTo>
                <a:cubicBezTo>
                  <a:pt x="414352" y="91373"/>
                  <a:pt x="418371" y="91336"/>
                  <a:pt x="423207" y="91336"/>
                </a:cubicBezTo>
                <a:cubicBezTo>
                  <a:pt x="452601" y="91336"/>
                  <a:pt x="481176" y="94759"/>
                  <a:pt x="508560" y="101197"/>
                </a:cubicBezTo>
                <a:cubicBezTo>
                  <a:pt x="473362" y="123446"/>
                  <a:pt x="438908" y="135241"/>
                  <a:pt x="405233" y="136655"/>
                </a:cubicBezTo>
                <a:cubicBezTo>
                  <a:pt x="368956" y="138144"/>
                  <a:pt x="333163" y="127577"/>
                  <a:pt x="297886" y="104844"/>
                </a:cubicBezTo>
                <a:close/>
                <a:moveTo>
                  <a:pt x="168940" y="629347"/>
                </a:moveTo>
                <a:cubicBezTo>
                  <a:pt x="145835" y="592884"/>
                  <a:pt x="109483" y="563379"/>
                  <a:pt x="59889" y="540794"/>
                </a:cubicBezTo>
                <a:cubicBezTo>
                  <a:pt x="54531" y="515642"/>
                  <a:pt x="51703" y="489560"/>
                  <a:pt x="51703" y="462808"/>
                </a:cubicBezTo>
                <a:cubicBezTo>
                  <a:pt x="51703" y="397919"/>
                  <a:pt x="68297" y="336973"/>
                  <a:pt x="97505" y="283919"/>
                </a:cubicBezTo>
                <a:cubicBezTo>
                  <a:pt x="127792" y="228890"/>
                  <a:pt x="171621" y="182382"/>
                  <a:pt x="224492" y="148816"/>
                </a:cubicBezTo>
                <a:cubicBezTo>
                  <a:pt x="229813" y="145430"/>
                  <a:pt x="231376" y="138398"/>
                  <a:pt x="228027" y="133078"/>
                </a:cubicBezTo>
                <a:cubicBezTo>
                  <a:pt x="224641" y="127758"/>
                  <a:pt x="217608" y="126195"/>
                  <a:pt x="212289" y="129544"/>
                </a:cubicBezTo>
                <a:cubicBezTo>
                  <a:pt x="156181" y="165114"/>
                  <a:pt x="109676" y="214525"/>
                  <a:pt x="77529" y="272942"/>
                </a:cubicBezTo>
                <a:cubicBezTo>
                  <a:pt x="46536" y="329274"/>
                  <a:pt x="28899" y="394015"/>
                  <a:pt x="28899" y="462814"/>
                </a:cubicBezTo>
                <a:cubicBezTo>
                  <a:pt x="28899" y="491166"/>
                  <a:pt x="31876" y="518810"/>
                  <a:pt x="37568" y="545488"/>
                </a:cubicBezTo>
                <a:cubicBezTo>
                  <a:pt x="16249" y="568482"/>
                  <a:pt x="4640" y="591848"/>
                  <a:pt x="1143" y="614470"/>
                </a:cubicBezTo>
                <a:cubicBezTo>
                  <a:pt x="-1573" y="632069"/>
                  <a:pt x="622" y="649147"/>
                  <a:pt x="6984" y="665257"/>
                </a:cubicBezTo>
                <a:cubicBezTo>
                  <a:pt x="13198" y="680958"/>
                  <a:pt x="23393" y="695655"/>
                  <a:pt x="36936" y="708975"/>
                </a:cubicBezTo>
                <a:cubicBezTo>
                  <a:pt x="69752" y="741308"/>
                  <a:pt x="122549" y="765418"/>
                  <a:pt x="184573" y="774980"/>
                </a:cubicBezTo>
                <a:cubicBezTo>
                  <a:pt x="190787" y="775948"/>
                  <a:pt x="196628" y="771669"/>
                  <a:pt x="197596" y="765455"/>
                </a:cubicBezTo>
                <a:cubicBezTo>
                  <a:pt x="197670" y="764897"/>
                  <a:pt x="197707" y="764339"/>
                  <a:pt x="197745" y="763818"/>
                </a:cubicBezTo>
                <a:cubicBezTo>
                  <a:pt x="202507" y="711915"/>
                  <a:pt x="192945" y="667082"/>
                  <a:pt x="169021" y="629354"/>
                </a:cubicBezTo>
                <a:close/>
                <a:moveTo>
                  <a:pt x="175824" y="750343"/>
                </a:moveTo>
                <a:cubicBezTo>
                  <a:pt x="177833" y="708485"/>
                  <a:pt x="169126" y="672208"/>
                  <a:pt x="149704" y="641548"/>
                </a:cubicBezTo>
                <a:cubicBezTo>
                  <a:pt x="131622" y="613048"/>
                  <a:pt x="104163" y="589124"/>
                  <a:pt x="67328" y="569739"/>
                </a:cubicBezTo>
                <a:lnTo>
                  <a:pt x="67626" y="570706"/>
                </a:lnTo>
                <a:cubicBezTo>
                  <a:pt x="78341" y="606089"/>
                  <a:pt x="94155" y="639204"/>
                  <a:pt x="114172" y="669156"/>
                </a:cubicBezTo>
                <a:cubicBezTo>
                  <a:pt x="117669" y="674365"/>
                  <a:pt x="116255" y="681435"/>
                  <a:pt x="111046" y="684932"/>
                </a:cubicBezTo>
                <a:cubicBezTo>
                  <a:pt x="105837" y="688429"/>
                  <a:pt x="98768" y="687015"/>
                  <a:pt x="95271" y="681806"/>
                </a:cubicBezTo>
                <a:cubicBezTo>
                  <a:pt x="73914" y="649882"/>
                  <a:pt x="57097" y="614759"/>
                  <a:pt x="45786" y="577327"/>
                </a:cubicBezTo>
                <a:cubicBezTo>
                  <a:pt x="45302" y="575764"/>
                  <a:pt x="44856" y="574238"/>
                  <a:pt x="44409" y="572676"/>
                </a:cubicBezTo>
                <a:cubicBezTo>
                  <a:pt x="32651" y="588117"/>
                  <a:pt x="25954" y="603335"/>
                  <a:pt x="23722" y="617994"/>
                </a:cubicBezTo>
                <a:cubicBezTo>
                  <a:pt x="21638" y="631463"/>
                  <a:pt x="23350" y="644560"/>
                  <a:pt x="28224" y="656912"/>
                </a:cubicBezTo>
                <a:cubicBezTo>
                  <a:pt x="33284" y="669673"/>
                  <a:pt x="41693" y="681766"/>
                  <a:pt x="52892" y="692779"/>
                </a:cubicBezTo>
                <a:cubicBezTo>
                  <a:pt x="80276" y="719717"/>
                  <a:pt x="123845" y="740441"/>
                  <a:pt x="175859" y="750339"/>
                </a:cubicBezTo>
                <a:close/>
                <a:moveTo>
                  <a:pt x="694603" y="599838"/>
                </a:moveTo>
                <a:cubicBezTo>
                  <a:pt x="674585" y="638124"/>
                  <a:pt x="667181" y="684336"/>
                  <a:pt x="672428" y="738475"/>
                </a:cubicBezTo>
                <a:cubicBezTo>
                  <a:pt x="655907" y="753395"/>
                  <a:pt x="638048" y="766864"/>
                  <a:pt x="619072" y="778696"/>
                </a:cubicBezTo>
                <a:cubicBezTo>
                  <a:pt x="562258" y="814005"/>
                  <a:pt x="495133" y="834395"/>
                  <a:pt x="423248" y="834395"/>
                </a:cubicBezTo>
                <a:cubicBezTo>
                  <a:pt x="392477" y="834395"/>
                  <a:pt x="362675" y="830675"/>
                  <a:pt x="334248" y="823717"/>
                </a:cubicBezTo>
                <a:cubicBezTo>
                  <a:pt x="304855" y="816499"/>
                  <a:pt x="276875" y="805783"/>
                  <a:pt x="250719" y="792054"/>
                </a:cubicBezTo>
                <a:cubicBezTo>
                  <a:pt x="245138" y="789115"/>
                  <a:pt x="238254" y="791273"/>
                  <a:pt x="235352" y="796816"/>
                </a:cubicBezTo>
                <a:cubicBezTo>
                  <a:pt x="232413" y="802398"/>
                  <a:pt x="234571" y="809281"/>
                  <a:pt x="240115" y="812183"/>
                </a:cubicBezTo>
                <a:cubicBezTo>
                  <a:pt x="267908" y="826768"/>
                  <a:pt x="297637" y="838154"/>
                  <a:pt x="328816" y="845818"/>
                </a:cubicBezTo>
                <a:cubicBezTo>
                  <a:pt x="359140" y="853259"/>
                  <a:pt x="390766" y="857240"/>
                  <a:pt x="423248" y="857240"/>
                </a:cubicBezTo>
                <a:cubicBezTo>
                  <a:pt x="499485" y="857240"/>
                  <a:pt x="570695" y="835586"/>
                  <a:pt x="631083" y="798044"/>
                </a:cubicBezTo>
                <a:cubicBezTo>
                  <a:pt x="651175" y="785543"/>
                  <a:pt x="670077" y="771292"/>
                  <a:pt x="687564" y="755517"/>
                </a:cubicBezTo>
                <a:cubicBezTo>
                  <a:pt x="718185" y="762475"/>
                  <a:pt x="744193" y="760875"/>
                  <a:pt x="765587" y="752578"/>
                </a:cubicBezTo>
                <a:cubicBezTo>
                  <a:pt x="782218" y="746104"/>
                  <a:pt x="795911" y="735686"/>
                  <a:pt x="806663" y="722180"/>
                </a:cubicBezTo>
                <a:cubicBezTo>
                  <a:pt x="817156" y="708934"/>
                  <a:pt x="824820" y="692749"/>
                  <a:pt x="829583" y="674406"/>
                </a:cubicBezTo>
                <a:cubicBezTo>
                  <a:pt x="841153" y="629832"/>
                  <a:pt x="835647" y="572088"/>
                  <a:pt x="812914" y="513595"/>
                </a:cubicBezTo>
                <a:cubicBezTo>
                  <a:pt x="810644" y="507754"/>
                  <a:pt x="804058" y="504814"/>
                  <a:pt x="798217" y="507084"/>
                </a:cubicBezTo>
                <a:cubicBezTo>
                  <a:pt x="797882" y="507196"/>
                  <a:pt x="797584" y="507345"/>
                  <a:pt x="797286" y="507493"/>
                </a:cubicBezTo>
                <a:cubicBezTo>
                  <a:pt x="749699" y="529297"/>
                  <a:pt x="715469" y="560104"/>
                  <a:pt x="694674" y="599878"/>
                </a:cubicBezTo>
                <a:close/>
                <a:moveTo>
                  <a:pt x="795958" y="533312"/>
                </a:moveTo>
                <a:cubicBezTo>
                  <a:pt x="758676" y="552511"/>
                  <a:pt x="731590" y="578183"/>
                  <a:pt x="714773" y="610330"/>
                </a:cubicBezTo>
                <a:cubicBezTo>
                  <a:pt x="699146" y="640170"/>
                  <a:pt x="692188" y="675889"/>
                  <a:pt x="693826" y="717486"/>
                </a:cubicBezTo>
                <a:cubicBezTo>
                  <a:pt x="718940" y="690809"/>
                  <a:pt x="740148" y="660485"/>
                  <a:pt x="756519" y="627296"/>
                </a:cubicBezTo>
                <a:cubicBezTo>
                  <a:pt x="759310" y="621641"/>
                  <a:pt x="766118" y="619334"/>
                  <a:pt x="771774" y="622124"/>
                </a:cubicBezTo>
                <a:cubicBezTo>
                  <a:pt x="777430" y="624915"/>
                  <a:pt x="779737" y="631724"/>
                  <a:pt x="776946" y="637380"/>
                </a:cubicBezTo>
                <a:cubicBezTo>
                  <a:pt x="758938" y="673768"/>
                  <a:pt x="735497" y="706994"/>
                  <a:pt x="707667" y="735982"/>
                </a:cubicBezTo>
                <a:cubicBezTo>
                  <a:pt x="727014" y="738512"/>
                  <a:pt x="743609" y="736652"/>
                  <a:pt x="757450" y="731294"/>
                </a:cubicBezTo>
                <a:cubicBezTo>
                  <a:pt x="770100" y="726383"/>
                  <a:pt x="780593" y="718346"/>
                  <a:pt x="788890" y="707929"/>
                </a:cubicBezTo>
                <a:cubicBezTo>
                  <a:pt x="797411" y="697176"/>
                  <a:pt x="803662" y="683856"/>
                  <a:pt x="807605" y="668601"/>
                </a:cubicBezTo>
                <a:cubicBezTo>
                  <a:pt x="817279" y="631394"/>
                  <a:pt x="813409" y="583248"/>
                  <a:pt x="795996" y="533317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7FA5C800-67FF-E6FD-5981-454C84BCBDB8}"/>
              </a:ext>
            </a:extLst>
          </p:cNvPr>
          <p:cNvSpPr/>
          <p:nvPr/>
        </p:nvSpPr>
        <p:spPr>
          <a:xfrm>
            <a:off x="667786" y="4722166"/>
            <a:ext cx="325587" cy="362387"/>
          </a:xfrm>
          <a:custGeom>
            <a:avLst/>
            <a:gdLst>
              <a:gd name="connsiteX0" fmla="*/ 741619 w 770194"/>
              <a:gd name="connsiteY0" fmla="*/ 574549 h 857245"/>
              <a:gd name="connsiteX1" fmla="*/ 770194 w 770194"/>
              <a:gd name="connsiteY1" fmla="*/ 428626 h 857245"/>
              <a:gd name="connsiteX2" fmla="*/ 741619 w 770194"/>
              <a:gd name="connsiteY2" fmla="*/ 282703 h 857245"/>
              <a:gd name="connsiteX3" fmla="*/ 756279 w 770194"/>
              <a:gd name="connsiteY3" fmla="*/ 214317 h 857245"/>
              <a:gd name="connsiteX4" fmla="*/ 724579 w 770194"/>
              <a:gd name="connsiteY4" fmla="*/ 190020 h 857245"/>
              <a:gd name="connsiteX5" fmla="*/ 689604 w 770194"/>
              <a:gd name="connsiteY5" fmla="*/ 192885 h 857245"/>
              <a:gd name="connsiteX6" fmla="*/ 437001 w 770194"/>
              <a:gd name="connsiteY6" fmla="*/ 47067 h 857245"/>
              <a:gd name="connsiteX7" fmla="*/ 385097 w 770194"/>
              <a:gd name="connsiteY7" fmla="*/ 0 h 857245"/>
              <a:gd name="connsiteX8" fmla="*/ 333194 w 770194"/>
              <a:gd name="connsiteY8" fmla="*/ 46955 h 857245"/>
              <a:gd name="connsiteX9" fmla="*/ 80591 w 770194"/>
              <a:gd name="connsiteY9" fmla="*/ 192774 h 857245"/>
              <a:gd name="connsiteX10" fmla="*/ 13916 w 770194"/>
              <a:gd name="connsiteY10" fmla="*/ 214316 h 857245"/>
              <a:gd name="connsiteX11" fmla="*/ 8670 w 770194"/>
              <a:gd name="connsiteY11" fmla="*/ 253942 h 857245"/>
              <a:gd name="connsiteX12" fmla="*/ 28575 w 770194"/>
              <a:gd name="connsiteY12" fmla="*/ 282814 h 857245"/>
              <a:gd name="connsiteX13" fmla="*/ 0 w 770194"/>
              <a:gd name="connsiteY13" fmla="*/ 428737 h 857245"/>
              <a:gd name="connsiteX14" fmla="*/ 28575 w 770194"/>
              <a:gd name="connsiteY14" fmla="*/ 574660 h 857245"/>
              <a:gd name="connsiteX15" fmla="*/ 13915 w 770194"/>
              <a:gd name="connsiteY15" fmla="*/ 643047 h 857245"/>
              <a:gd name="connsiteX16" fmla="*/ 45615 w 770194"/>
              <a:gd name="connsiteY16" fmla="*/ 667343 h 857245"/>
              <a:gd name="connsiteX17" fmla="*/ 59233 w 770194"/>
              <a:gd name="connsiteY17" fmla="*/ 669167 h 857245"/>
              <a:gd name="connsiteX18" fmla="*/ 80553 w 770194"/>
              <a:gd name="connsiteY18" fmla="*/ 664516 h 857245"/>
              <a:gd name="connsiteX19" fmla="*/ 333156 w 770194"/>
              <a:gd name="connsiteY19" fmla="*/ 810439 h 857245"/>
              <a:gd name="connsiteX20" fmla="*/ 385097 w 770194"/>
              <a:gd name="connsiteY20" fmla="*/ 857246 h 857245"/>
              <a:gd name="connsiteX21" fmla="*/ 437000 w 770194"/>
              <a:gd name="connsiteY21" fmla="*/ 810290 h 857245"/>
              <a:gd name="connsiteX22" fmla="*/ 689603 w 770194"/>
              <a:gd name="connsiteY22" fmla="*/ 664367 h 857245"/>
              <a:gd name="connsiteX23" fmla="*/ 710923 w 770194"/>
              <a:gd name="connsiteY23" fmla="*/ 669018 h 857245"/>
              <a:gd name="connsiteX24" fmla="*/ 724541 w 770194"/>
              <a:gd name="connsiteY24" fmla="*/ 667195 h 857245"/>
              <a:gd name="connsiteX25" fmla="*/ 756241 w 770194"/>
              <a:gd name="connsiteY25" fmla="*/ 642898 h 857245"/>
              <a:gd name="connsiteX26" fmla="*/ 761487 w 770194"/>
              <a:gd name="connsiteY26" fmla="*/ 603273 h 857245"/>
              <a:gd name="connsiteX27" fmla="*/ 741619 w 770194"/>
              <a:gd name="connsiteY27" fmla="*/ 574549 h 857245"/>
              <a:gd name="connsiteX28" fmla="*/ 720114 w 770194"/>
              <a:gd name="connsiteY28" fmla="*/ 206865 h 857245"/>
              <a:gd name="connsiteX29" fmla="*/ 741172 w 770194"/>
              <a:gd name="connsiteY29" fmla="*/ 223050 h 857245"/>
              <a:gd name="connsiteX30" fmla="*/ 728522 w 770194"/>
              <a:gd name="connsiteY30" fmla="*/ 270489 h 857245"/>
              <a:gd name="connsiteX31" fmla="*/ 681083 w 770194"/>
              <a:gd name="connsiteY31" fmla="*/ 257839 h 857245"/>
              <a:gd name="connsiteX32" fmla="*/ 677660 w 770194"/>
              <a:gd name="connsiteY32" fmla="*/ 231460 h 857245"/>
              <a:gd name="connsiteX33" fmla="*/ 693845 w 770194"/>
              <a:gd name="connsiteY33" fmla="*/ 210401 h 857245"/>
              <a:gd name="connsiteX34" fmla="*/ 711183 w 770194"/>
              <a:gd name="connsiteY34" fmla="*/ 205750 h 857245"/>
              <a:gd name="connsiteX35" fmla="*/ 720113 w 770194"/>
              <a:gd name="connsiteY35" fmla="*/ 206866 h 857245"/>
              <a:gd name="connsiteX36" fmla="*/ 385100 w 770194"/>
              <a:gd name="connsiteY36" fmla="*/ 17518 h 857245"/>
              <a:gd name="connsiteX37" fmla="*/ 419777 w 770194"/>
              <a:gd name="connsiteY37" fmla="*/ 52194 h 857245"/>
              <a:gd name="connsiteX38" fmla="*/ 385100 w 770194"/>
              <a:gd name="connsiteY38" fmla="*/ 86871 h 857245"/>
              <a:gd name="connsiteX39" fmla="*/ 350424 w 770194"/>
              <a:gd name="connsiteY39" fmla="*/ 52194 h 857245"/>
              <a:gd name="connsiteX40" fmla="*/ 385100 w 770194"/>
              <a:gd name="connsiteY40" fmla="*/ 17518 h 857245"/>
              <a:gd name="connsiteX41" fmla="*/ 29065 w 770194"/>
              <a:gd name="connsiteY41" fmla="*/ 223086 h 857245"/>
              <a:gd name="connsiteX42" fmla="*/ 59166 w 770194"/>
              <a:gd name="connsiteY42" fmla="*/ 205748 h 857245"/>
              <a:gd name="connsiteX43" fmla="*/ 76505 w 770194"/>
              <a:gd name="connsiteY43" fmla="*/ 210399 h 857245"/>
              <a:gd name="connsiteX44" fmla="*/ 89155 w 770194"/>
              <a:gd name="connsiteY44" fmla="*/ 257838 h 857245"/>
              <a:gd name="connsiteX45" fmla="*/ 41715 w 770194"/>
              <a:gd name="connsiteY45" fmla="*/ 270488 h 857245"/>
              <a:gd name="connsiteX46" fmla="*/ 25531 w 770194"/>
              <a:gd name="connsiteY46" fmla="*/ 249429 h 857245"/>
              <a:gd name="connsiteX47" fmla="*/ 29065 w 770194"/>
              <a:gd name="connsiteY47" fmla="*/ 223087 h 857245"/>
              <a:gd name="connsiteX48" fmla="*/ 50087 w 770194"/>
              <a:gd name="connsiteY48" fmla="*/ 650368 h 857245"/>
              <a:gd name="connsiteX49" fmla="*/ 29028 w 770194"/>
              <a:gd name="connsiteY49" fmla="*/ 634183 h 857245"/>
              <a:gd name="connsiteX50" fmla="*/ 41678 w 770194"/>
              <a:gd name="connsiteY50" fmla="*/ 586744 h 857245"/>
              <a:gd name="connsiteX51" fmla="*/ 59017 w 770194"/>
              <a:gd name="connsiteY51" fmla="*/ 582093 h 857245"/>
              <a:gd name="connsiteX52" fmla="*/ 89118 w 770194"/>
              <a:gd name="connsiteY52" fmla="*/ 599432 h 857245"/>
              <a:gd name="connsiteX53" fmla="*/ 92541 w 770194"/>
              <a:gd name="connsiteY53" fmla="*/ 625811 h 857245"/>
              <a:gd name="connsiteX54" fmla="*/ 76356 w 770194"/>
              <a:gd name="connsiteY54" fmla="*/ 646870 h 857245"/>
              <a:gd name="connsiteX55" fmla="*/ 50088 w 770194"/>
              <a:gd name="connsiteY55" fmla="*/ 650367 h 857245"/>
              <a:gd name="connsiteX56" fmla="*/ 385100 w 770194"/>
              <a:gd name="connsiteY56" fmla="*/ 839716 h 857245"/>
              <a:gd name="connsiteX57" fmla="*/ 350424 w 770194"/>
              <a:gd name="connsiteY57" fmla="*/ 805039 h 857245"/>
              <a:gd name="connsiteX58" fmla="*/ 385100 w 770194"/>
              <a:gd name="connsiteY58" fmla="*/ 770362 h 857245"/>
              <a:gd name="connsiteX59" fmla="*/ 419777 w 770194"/>
              <a:gd name="connsiteY59" fmla="*/ 805039 h 857245"/>
              <a:gd name="connsiteX60" fmla="*/ 385100 w 770194"/>
              <a:gd name="connsiteY60" fmla="*/ 839716 h 857245"/>
              <a:gd name="connsiteX61" fmla="*/ 435850 w 770194"/>
              <a:gd name="connsiteY61" fmla="*/ 792760 h 857245"/>
              <a:gd name="connsiteX62" fmla="*/ 385100 w 770194"/>
              <a:gd name="connsiteY62" fmla="*/ 752763 h 857245"/>
              <a:gd name="connsiteX63" fmla="*/ 334350 w 770194"/>
              <a:gd name="connsiteY63" fmla="*/ 792760 h 857245"/>
              <a:gd name="connsiteX64" fmla="*/ 95073 w 770194"/>
              <a:gd name="connsiteY64" fmla="*/ 654648 h 857245"/>
              <a:gd name="connsiteX65" fmla="*/ 109472 w 770194"/>
              <a:gd name="connsiteY65" fmla="*/ 630351 h 857245"/>
              <a:gd name="connsiteX66" fmla="*/ 104225 w 770194"/>
              <a:gd name="connsiteY66" fmla="*/ 590726 h 857245"/>
              <a:gd name="connsiteX67" fmla="*/ 44210 w 770194"/>
              <a:gd name="connsiteY67" fmla="*/ 566802 h 857245"/>
              <a:gd name="connsiteX68" fmla="*/ 17421 w 770194"/>
              <a:gd name="connsiteY68" fmla="*/ 428613 h 857245"/>
              <a:gd name="connsiteX69" fmla="*/ 44285 w 770194"/>
              <a:gd name="connsiteY69" fmla="*/ 290386 h 857245"/>
              <a:gd name="connsiteX70" fmla="*/ 59056 w 770194"/>
              <a:gd name="connsiteY70" fmla="*/ 292581 h 857245"/>
              <a:gd name="connsiteX71" fmla="*/ 104411 w 770194"/>
              <a:gd name="connsiteY71" fmla="*/ 266499 h 857245"/>
              <a:gd name="connsiteX72" fmla="*/ 95184 w 770194"/>
              <a:gd name="connsiteY72" fmla="*/ 202578 h 857245"/>
              <a:gd name="connsiteX73" fmla="*/ 334461 w 770194"/>
              <a:gd name="connsiteY73" fmla="*/ 64351 h 857245"/>
              <a:gd name="connsiteX74" fmla="*/ 385212 w 770194"/>
              <a:gd name="connsiteY74" fmla="*/ 104348 h 857245"/>
              <a:gd name="connsiteX75" fmla="*/ 435962 w 770194"/>
              <a:gd name="connsiteY75" fmla="*/ 64351 h 857245"/>
              <a:gd name="connsiteX76" fmla="*/ 675239 w 770194"/>
              <a:gd name="connsiteY76" fmla="*/ 202463 h 857245"/>
              <a:gd name="connsiteX77" fmla="*/ 660840 w 770194"/>
              <a:gd name="connsiteY77" fmla="*/ 226760 h 857245"/>
              <a:gd name="connsiteX78" fmla="*/ 666086 w 770194"/>
              <a:gd name="connsiteY78" fmla="*/ 266386 h 857245"/>
              <a:gd name="connsiteX79" fmla="*/ 711442 w 770194"/>
              <a:gd name="connsiteY79" fmla="*/ 292468 h 857245"/>
              <a:gd name="connsiteX80" fmla="*/ 726213 w 770194"/>
              <a:gd name="connsiteY80" fmla="*/ 290273 h 857245"/>
              <a:gd name="connsiteX81" fmla="*/ 752779 w 770194"/>
              <a:gd name="connsiteY81" fmla="*/ 428604 h 857245"/>
              <a:gd name="connsiteX82" fmla="*/ 725916 w 770194"/>
              <a:gd name="connsiteY82" fmla="*/ 566717 h 857245"/>
              <a:gd name="connsiteX83" fmla="*/ 697527 w 770194"/>
              <a:gd name="connsiteY83" fmla="*/ 566345 h 857245"/>
              <a:gd name="connsiteX84" fmla="*/ 665826 w 770194"/>
              <a:gd name="connsiteY84" fmla="*/ 590641 h 857245"/>
              <a:gd name="connsiteX85" fmla="*/ 675054 w 770194"/>
              <a:gd name="connsiteY85" fmla="*/ 654562 h 857245"/>
              <a:gd name="connsiteX86" fmla="*/ 435852 w 770194"/>
              <a:gd name="connsiteY86" fmla="*/ 792751 h 857245"/>
              <a:gd name="connsiteX87" fmla="*/ 741136 w 770194"/>
              <a:gd name="connsiteY87" fmla="*/ 634150 h 857245"/>
              <a:gd name="connsiteX88" fmla="*/ 693697 w 770194"/>
              <a:gd name="connsiteY88" fmla="*/ 646800 h 857245"/>
              <a:gd name="connsiteX89" fmla="*/ 681047 w 770194"/>
              <a:gd name="connsiteY89" fmla="*/ 599361 h 857245"/>
              <a:gd name="connsiteX90" fmla="*/ 702106 w 770194"/>
              <a:gd name="connsiteY90" fmla="*/ 583176 h 857245"/>
              <a:gd name="connsiteX91" fmla="*/ 711147 w 770194"/>
              <a:gd name="connsiteY91" fmla="*/ 581948 h 857245"/>
              <a:gd name="connsiteX92" fmla="*/ 728485 w 770194"/>
              <a:gd name="connsiteY92" fmla="*/ 586599 h 857245"/>
              <a:gd name="connsiteX93" fmla="*/ 744670 w 770194"/>
              <a:gd name="connsiteY93" fmla="*/ 607658 h 857245"/>
              <a:gd name="connsiteX94" fmla="*/ 741136 w 770194"/>
              <a:gd name="connsiteY94" fmla="*/ 634149 h 857245"/>
              <a:gd name="connsiteX95" fmla="*/ 206022 w 770194"/>
              <a:gd name="connsiteY95" fmla="*/ 382328 h 857245"/>
              <a:gd name="connsiteX96" fmla="*/ 264400 w 770194"/>
              <a:gd name="connsiteY96" fmla="*/ 323950 h 857245"/>
              <a:gd name="connsiteX97" fmla="*/ 206022 w 770194"/>
              <a:gd name="connsiteY97" fmla="*/ 265572 h 857245"/>
              <a:gd name="connsiteX98" fmla="*/ 147644 w 770194"/>
              <a:gd name="connsiteY98" fmla="*/ 323950 h 857245"/>
              <a:gd name="connsiteX99" fmla="*/ 206022 w 770194"/>
              <a:gd name="connsiteY99" fmla="*/ 382328 h 857245"/>
              <a:gd name="connsiteX100" fmla="*/ 206022 w 770194"/>
              <a:gd name="connsiteY100" fmla="*/ 283058 h 857245"/>
              <a:gd name="connsiteX101" fmla="*/ 246875 w 770194"/>
              <a:gd name="connsiteY101" fmla="*/ 323912 h 857245"/>
              <a:gd name="connsiteX102" fmla="*/ 206022 w 770194"/>
              <a:gd name="connsiteY102" fmla="*/ 364766 h 857245"/>
              <a:gd name="connsiteX103" fmla="*/ 165168 w 770194"/>
              <a:gd name="connsiteY103" fmla="*/ 323912 h 857245"/>
              <a:gd name="connsiteX104" fmla="*/ 206022 w 770194"/>
              <a:gd name="connsiteY104" fmla="*/ 283058 h 857245"/>
              <a:gd name="connsiteX105" fmla="*/ 676281 w 770194"/>
              <a:gd name="connsiteY105" fmla="*/ 493094 h 857245"/>
              <a:gd name="connsiteX106" fmla="*/ 564067 w 770194"/>
              <a:gd name="connsiteY106" fmla="*/ 385376 h 857245"/>
              <a:gd name="connsiteX107" fmla="*/ 475402 w 770194"/>
              <a:gd name="connsiteY107" fmla="*/ 427271 h 857245"/>
              <a:gd name="connsiteX108" fmla="*/ 385026 w 770194"/>
              <a:gd name="connsiteY108" fmla="*/ 398026 h 857245"/>
              <a:gd name="connsiteX109" fmla="*/ 294650 w 770194"/>
              <a:gd name="connsiteY109" fmla="*/ 427271 h 857245"/>
              <a:gd name="connsiteX110" fmla="*/ 205986 w 770194"/>
              <a:gd name="connsiteY110" fmla="*/ 385376 h 857245"/>
              <a:gd name="connsiteX111" fmla="*/ 93772 w 770194"/>
              <a:gd name="connsiteY111" fmla="*/ 493094 h 857245"/>
              <a:gd name="connsiteX112" fmla="*/ 103185 w 770194"/>
              <a:gd name="connsiteY112" fmla="*/ 515865 h 857245"/>
              <a:gd name="connsiteX113" fmla="*/ 206026 w 770194"/>
              <a:gd name="connsiteY113" fmla="*/ 552439 h 857245"/>
              <a:gd name="connsiteX114" fmla="*/ 240890 w 770194"/>
              <a:gd name="connsiteY114" fmla="*/ 548420 h 857245"/>
              <a:gd name="connsiteX115" fmla="*/ 251382 w 770194"/>
              <a:gd name="connsiteY115" fmla="*/ 565201 h 857245"/>
              <a:gd name="connsiteX116" fmla="*/ 385028 w 770194"/>
              <a:gd name="connsiteY116" fmla="*/ 612826 h 857245"/>
              <a:gd name="connsiteX117" fmla="*/ 518673 w 770194"/>
              <a:gd name="connsiteY117" fmla="*/ 565201 h 857245"/>
              <a:gd name="connsiteX118" fmla="*/ 529166 w 770194"/>
              <a:gd name="connsiteY118" fmla="*/ 548420 h 857245"/>
              <a:gd name="connsiteX119" fmla="*/ 564178 w 770194"/>
              <a:gd name="connsiteY119" fmla="*/ 552439 h 857245"/>
              <a:gd name="connsiteX120" fmla="*/ 666867 w 770194"/>
              <a:gd name="connsiteY120" fmla="*/ 515865 h 857245"/>
              <a:gd name="connsiteX121" fmla="*/ 676280 w 770194"/>
              <a:gd name="connsiteY121" fmla="*/ 493094 h 857245"/>
              <a:gd name="connsiteX122" fmla="*/ 240512 w 770194"/>
              <a:gd name="connsiteY122" fmla="*/ 530636 h 857245"/>
              <a:gd name="connsiteX123" fmla="*/ 206021 w 770194"/>
              <a:gd name="connsiteY123" fmla="*/ 535027 h 857245"/>
              <a:gd name="connsiteX124" fmla="*/ 114864 w 770194"/>
              <a:gd name="connsiteY124" fmla="*/ 502731 h 857245"/>
              <a:gd name="connsiteX125" fmla="*/ 111329 w 770194"/>
              <a:gd name="connsiteY125" fmla="*/ 494248 h 857245"/>
              <a:gd name="connsiteX126" fmla="*/ 206021 w 770194"/>
              <a:gd name="connsiteY126" fmla="*/ 402905 h 857245"/>
              <a:gd name="connsiteX127" fmla="*/ 281551 w 770194"/>
              <a:gd name="connsiteY127" fmla="*/ 438996 h 857245"/>
              <a:gd name="connsiteX128" fmla="*/ 240512 w 770194"/>
              <a:gd name="connsiteY128" fmla="*/ 530637 h 857245"/>
              <a:gd name="connsiteX129" fmla="*/ 507212 w 770194"/>
              <a:gd name="connsiteY129" fmla="*/ 552067 h 857245"/>
              <a:gd name="connsiteX130" fmla="*/ 385101 w 770194"/>
              <a:gd name="connsiteY130" fmla="*/ 595302 h 857245"/>
              <a:gd name="connsiteX131" fmla="*/ 262991 w 770194"/>
              <a:gd name="connsiteY131" fmla="*/ 552067 h 857245"/>
              <a:gd name="connsiteX132" fmla="*/ 257373 w 770194"/>
              <a:gd name="connsiteY132" fmla="*/ 538635 h 857245"/>
              <a:gd name="connsiteX133" fmla="*/ 385103 w 770194"/>
              <a:gd name="connsiteY133" fmla="*/ 415553 h 857245"/>
              <a:gd name="connsiteX134" fmla="*/ 512833 w 770194"/>
              <a:gd name="connsiteY134" fmla="*/ 538635 h 857245"/>
              <a:gd name="connsiteX135" fmla="*/ 507215 w 770194"/>
              <a:gd name="connsiteY135" fmla="*/ 552067 h 857245"/>
              <a:gd name="connsiteX136" fmla="*/ 655335 w 770194"/>
              <a:gd name="connsiteY136" fmla="*/ 502731 h 857245"/>
              <a:gd name="connsiteX137" fmla="*/ 564178 w 770194"/>
              <a:gd name="connsiteY137" fmla="*/ 535026 h 857245"/>
              <a:gd name="connsiteX138" fmla="*/ 529687 w 770194"/>
              <a:gd name="connsiteY138" fmla="*/ 530636 h 857245"/>
              <a:gd name="connsiteX139" fmla="*/ 488648 w 770194"/>
              <a:gd name="connsiteY139" fmla="*/ 438995 h 857245"/>
              <a:gd name="connsiteX140" fmla="*/ 564178 w 770194"/>
              <a:gd name="connsiteY140" fmla="*/ 402904 h 857245"/>
              <a:gd name="connsiteX141" fmla="*/ 658870 w 770194"/>
              <a:gd name="connsiteY141" fmla="*/ 494246 h 857245"/>
              <a:gd name="connsiteX142" fmla="*/ 655335 w 770194"/>
              <a:gd name="connsiteY142" fmla="*/ 502730 h 857245"/>
              <a:gd name="connsiteX143" fmla="*/ 564178 w 770194"/>
              <a:gd name="connsiteY143" fmla="*/ 382325 h 857245"/>
              <a:gd name="connsiteX144" fmla="*/ 622556 w 770194"/>
              <a:gd name="connsiteY144" fmla="*/ 323947 h 857245"/>
              <a:gd name="connsiteX145" fmla="*/ 564178 w 770194"/>
              <a:gd name="connsiteY145" fmla="*/ 265570 h 857245"/>
              <a:gd name="connsiteX146" fmla="*/ 505800 w 770194"/>
              <a:gd name="connsiteY146" fmla="*/ 323947 h 857245"/>
              <a:gd name="connsiteX147" fmla="*/ 564178 w 770194"/>
              <a:gd name="connsiteY147" fmla="*/ 382325 h 857245"/>
              <a:gd name="connsiteX148" fmla="*/ 564178 w 770194"/>
              <a:gd name="connsiteY148" fmla="*/ 283056 h 857245"/>
              <a:gd name="connsiteX149" fmla="*/ 605032 w 770194"/>
              <a:gd name="connsiteY149" fmla="*/ 323909 h 857245"/>
              <a:gd name="connsiteX150" fmla="*/ 564178 w 770194"/>
              <a:gd name="connsiteY150" fmla="*/ 364763 h 857245"/>
              <a:gd name="connsiteX151" fmla="*/ 523324 w 770194"/>
              <a:gd name="connsiteY151" fmla="*/ 323909 h 857245"/>
              <a:gd name="connsiteX152" fmla="*/ 564178 w 770194"/>
              <a:gd name="connsiteY152" fmla="*/ 283056 h 857245"/>
              <a:gd name="connsiteX153" fmla="*/ 385098 w 770194"/>
              <a:gd name="connsiteY153" fmla="*/ 392888 h 857245"/>
              <a:gd name="connsiteX154" fmla="*/ 459290 w 770194"/>
              <a:gd name="connsiteY154" fmla="*/ 318697 h 857245"/>
              <a:gd name="connsiteX155" fmla="*/ 385098 w 770194"/>
              <a:gd name="connsiteY155" fmla="*/ 244506 h 857245"/>
              <a:gd name="connsiteX156" fmla="*/ 310907 w 770194"/>
              <a:gd name="connsiteY156" fmla="*/ 318697 h 857245"/>
              <a:gd name="connsiteX157" fmla="*/ 385098 w 770194"/>
              <a:gd name="connsiteY157" fmla="*/ 392888 h 857245"/>
              <a:gd name="connsiteX158" fmla="*/ 385098 w 770194"/>
              <a:gd name="connsiteY158" fmla="*/ 261920 h 857245"/>
              <a:gd name="connsiteX159" fmla="*/ 441876 w 770194"/>
              <a:gd name="connsiteY159" fmla="*/ 318697 h 857245"/>
              <a:gd name="connsiteX160" fmla="*/ 385098 w 770194"/>
              <a:gd name="connsiteY160" fmla="*/ 375475 h 857245"/>
              <a:gd name="connsiteX161" fmla="*/ 328321 w 770194"/>
              <a:gd name="connsiteY161" fmla="*/ 318697 h 857245"/>
              <a:gd name="connsiteX162" fmla="*/ 385098 w 770194"/>
              <a:gd name="connsiteY162" fmla="*/ 261920 h 85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770194" h="857245">
                <a:moveTo>
                  <a:pt x="741619" y="574549"/>
                </a:moveTo>
                <a:cubicBezTo>
                  <a:pt x="760558" y="528263"/>
                  <a:pt x="770194" y="479185"/>
                  <a:pt x="770194" y="428626"/>
                </a:cubicBezTo>
                <a:cubicBezTo>
                  <a:pt x="770194" y="378067"/>
                  <a:pt x="760558" y="328985"/>
                  <a:pt x="741619" y="282703"/>
                </a:cubicBezTo>
                <a:cubicBezTo>
                  <a:pt x="763050" y="267262"/>
                  <a:pt x="769710" y="237645"/>
                  <a:pt x="756279" y="214317"/>
                </a:cubicBezTo>
                <a:cubicBezTo>
                  <a:pt x="749321" y="202225"/>
                  <a:pt x="738084" y="193629"/>
                  <a:pt x="724579" y="190020"/>
                </a:cubicBezTo>
                <a:cubicBezTo>
                  <a:pt x="712784" y="186895"/>
                  <a:pt x="700581" y="187937"/>
                  <a:pt x="689604" y="192885"/>
                </a:cubicBezTo>
                <a:cubicBezTo>
                  <a:pt x="627803" y="113150"/>
                  <a:pt x="536537" y="60507"/>
                  <a:pt x="437001" y="47067"/>
                </a:cubicBezTo>
                <a:cubicBezTo>
                  <a:pt x="434434" y="20687"/>
                  <a:pt x="412147" y="0"/>
                  <a:pt x="385097" y="0"/>
                </a:cubicBezTo>
                <a:cubicBezTo>
                  <a:pt x="358048" y="0"/>
                  <a:pt x="335761" y="20687"/>
                  <a:pt x="333194" y="46955"/>
                </a:cubicBezTo>
                <a:cubicBezTo>
                  <a:pt x="233743" y="60388"/>
                  <a:pt x="142399" y="113147"/>
                  <a:pt x="80591" y="192774"/>
                </a:cubicBezTo>
                <a:cubicBezTo>
                  <a:pt x="56481" y="181909"/>
                  <a:pt x="27459" y="190876"/>
                  <a:pt x="13916" y="214316"/>
                </a:cubicBezTo>
                <a:cubicBezTo>
                  <a:pt x="6958" y="226408"/>
                  <a:pt x="5061" y="240510"/>
                  <a:pt x="8670" y="253942"/>
                </a:cubicBezTo>
                <a:cubicBezTo>
                  <a:pt x="11795" y="265663"/>
                  <a:pt x="18753" y="275746"/>
                  <a:pt x="28575" y="282814"/>
                </a:cubicBezTo>
                <a:cubicBezTo>
                  <a:pt x="9636" y="329100"/>
                  <a:pt x="0" y="378179"/>
                  <a:pt x="0" y="428737"/>
                </a:cubicBezTo>
                <a:cubicBezTo>
                  <a:pt x="0" y="479302"/>
                  <a:pt x="9636" y="528378"/>
                  <a:pt x="28575" y="574660"/>
                </a:cubicBezTo>
                <a:cubicBezTo>
                  <a:pt x="7144" y="590101"/>
                  <a:pt x="484" y="619718"/>
                  <a:pt x="13915" y="643047"/>
                </a:cubicBezTo>
                <a:cubicBezTo>
                  <a:pt x="20873" y="655139"/>
                  <a:pt x="32110" y="663734"/>
                  <a:pt x="45615" y="667343"/>
                </a:cubicBezTo>
                <a:cubicBezTo>
                  <a:pt x="50080" y="668571"/>
                  <a:pt x="54657" y="669167"/>
                  <a:pt x="59233" y="669167"/>
                </a:cubicBezTo>
                <a:cubicBezTo>
                  <a:pt x="66563" y="669167"/>
                  <a:pt x="73818" y="667529"/>
                  <a:pt x="80553" y="664516"/>
                </a:cubicBezTo>
                <a:cubicBezTo>
                  <a:pt x="142354" y="744251"/>
                  <a:pt x="233696" y="796894"/>
                  <a:pt x="333156" y="810439"/>
                </a:cubicBezTo>
                <a:cubicBezTo>
                  <a:pt x="335760" y="836558"/>
                  <a:pt x="358048" y="857246"/>
                  <a:pt x="385097" y="857246"/>
                </a:cubicBezTo>
                <a:cubicBezTo>
                  <a:pt x="412146" y="857246"/>
                  <a:pt x="434433" y="836558"/>
                  <a:pt x="437000" y="810290"/>
                </a:cubicBezTo>
                <a:cubicBezTo>
                  <a:pt x="536451" y="796858"/>
                  <a:pt x="627796" y="744099"/>
                  <a:pt x="689603" y="664367"/>
                </a:cubicBezTo>
                <a:cubicBezTo>
                  <a:pt x="696375" y="667418"/>
                  <a:pt x="703594" y="669018"/>
                  <a:pt x="710923" y="669018"/>
                </a:cubicBezTo>
                <a:cubicBezTo>
                  <a:pt x="715500" y="669018"/>
                  <a:pt x="720076" y="668460"/>
                  <a:pt x="724541" y="667195"/>
                </a:cubicBezTo>
                <a:cubicBezTo>
                  <a:pt x="737973" y="663586"/>
                  <a:pt x="749321" y="654916"/>
                  <a:pt x="756241" y="642898"/>
                </a:cubicBezTo>
                <a:cubicBezTo>
                  <a:pt x="763199" y="630806"/>
                  <a:pt x="765097" y="616705"/>
                  <a:pt x="761487" y="603273"/>
                </a:cubicBezTo>
                <a:cubicBezTo>
                  <a:pt x="758399" y="591589"/>
                  <a:pt x="751441" y="581506"/>
                  <a:pt x="741619" y="574549"/>
                </a:cubicBezTo>
                <a:close/>
                <a:moveTo>
                  <a:pt x="720114" y="206865"/>
                </a:moveTo>
                <a:cubicBezTo>
                  <a:pt x="729081" y="209246"/>
                  <a:pt x="736597" y="215051"/>
                  <a:pt x="741172" y="223050"/>
                </a:cubicBezTo>
                <a:cubicBezTo>
                  <a:pt x="750697" y="239607"/>
                  <a:pt x="745079" y="260853"/>
                  <a:pt x="728522" y="270489"/>
                </a:cubicBezTo>
                <a:cubicBezTo>
                  <a:pt x="711965" y="280014"/>
                  <a:pt x="690719" y="274396"/>
                  <a:pt x="681083" y="257839"/>
                </a:cubicBezTo>
                <a:cubicBezTo>
                  <a:pt x="676432" y="249840"/>
                  <a:pt x="675167" y="240426"/>
                  <a:pt x="677660" y="231460"/>
                </a:cubicBezTo>
                <a:cubicBezTo>
                  <a:pt x="680041" y="222493"/>
                  <a:pt x="685771" y="214977"/>
                  <a:pt x="693845" y="210401"/>
                </a:cubicBezTo>
                <a:cubicBezTo>
                  <a:pt x="699165" y="207350"/>
                  <a:pt x="705081" y="205750"/>
                  <a:pt x="711183" y="205750"/>
                </a:cubicBezTo>
                <a:cubicBezTo>
                  <a:pt x="714011" y="205638"/>
                  <a:pt x="717062" y="206122"/>
                  <a:pt x="720113" y="206866"/>
                </a:cubicBezTo>
                <a:close/>
                <a:moveTo>
                  <a:pt x="385100" y="17518"/>
                </a:moveTo>
                <a:cubicBezTo>
                  <a:pt x="404262" y="17518"/>
                  <a:pt x="419777" y="33033"/>
                  <a:pt x="419777" y="52194"/>
                </a:cubicBezTo>
                <a:cubicBezTo>
                  <a:pt x="419777" y="71356"/>
                  <a:pt x="404262" y="86871"/>
                  <a:pt x="385100" y="86871"/>
                </a:cubicBezTo>
                <a:cubicBezTo>
                  <a:pt x="365939" y="86871"/>
                  <a:pt x="350424" y="71356"/>
                  <a:pt x="350424" y="52194"/>
                </a:cubicBezTo>
                <a:cubicBezTo>
                  <a:pt x="350424" y="33033"/>
                  <a:pt x="365939" y="17518"/>
                  <a:pt x="385100" y="17518"/>
                </a:cubicBezTo>
                <a:close/>
                <a:moveTo>
                  <a:pt x="29065" y="223086"/>
                </a:moveTo>
                <a:cubicBezTo>
                  <a:pt x="35465" y="211924"/>
                  <a:pt x="47148" y="205748"/>
                  <a:pt x="59166" y="205748"/>
                </a:cubicBezTo>
                <a:cubicBezTo>
                  <a:pt x="65082" y="205748"/>
                  <a:pt x="70961" y="207273"/>
                  <a:pt x="76505" y="210399"/>
                </a:cubicBezTo>
                <a:cubicBezTo>
                  <a:pt x="93062" y="219924"/>
                  <a:pt x="98791" y="241243"/>
                  <a:pt x="89155" y="257838"/>
                </a:cubicBezTo>
                <a:cubicBezTo>
                  <a:pt x="79630" y="274395"/>
                  <a:pt x="58310" y="280125"/>
                  <a:pt x="41715" y="270488"/>
                </a:cubicBezTo>
                <a:cubicBezTo>
                  <a:pt x="33716" y="265837"/>
                  <a:pt x="27912" y="258396"/>
                  <a:pt x="25531" y="249429"/>
                </a:cubicBezTo>
                <a:cubicBezTo>
                  <a:pt x="23149" y="240388"/>
                  <a:pt x="24377" y="231086"/>
                  <a:pt x="29065" y="223087"/>
                </a:cubicBezTo>
                <a:close/>
                <a:moveTo>
                  <a:pt x="50087" y="650368"/>
                </a:moveTo>
                <a:cubicBezTo>
                  <a:pt x="41120" y="647987"/>
                  <a:pt x="33604" y="642183"/>
                  <a:pt x="29028" y="634183"/>
                </a:cubicBezTo>
                <a:cubicBezTo>
                  <a:pt x="19503" y="617626"/>
                  <a:pt x="25121" y="596380"/>
                  <a:pt x="41678" y="586744"/>
                </a:cubicBezTo>
                <a:cubicBezTo>
                  <a:pt x="47111" y="583619"/>
                  <a:pt x="53101" y="582093"/>
                  <a:pt x="59017" y="582093"/>
                </a:cubicBezTo>
                <a:cubicBezTo>
                  <a:pt x="71034" y="582093"/>
                  <a:pt x="82718" y="588270"/>
                  <a:pt x="89118" y="599432"/>
                </a:cubicBezTo>
                <a:cubicBezTo>
                  <a:pt x="93768" y="607431"/>
                  <a:pt x="95033" y="616844"/>
                  <a:pt x="92541" y="625811"/>
                </a:cubicBezTo>
                <a:cubicBezTo>
                  <a:pt x="90159" y="634778"/>
                  <a:pt x="84430" y="642294"/>
                  <a:pt x="76356" y="646870"/>
                </a:cubicBezTo>
                <a:cubicBezTo>
                  <a:pt x="68505" y="651484"/>
                  <a:pt x="59055" y="652749"/>
                  <a:pt x="50088" y="650367"/>
                </a:cubicBezTo>
                <a:close/>
                <a:moveTo>
                  <a:pt x="385100" y="839716"/>
                </a:moveTo>
                <a:cubicBezTo>
                  <a:pt x="365939" y="839716"/>
                  <a:pt x="350424" y="824200"/>
                  <a:pt x="350424" y="805039"/>
                </a:cubicBezTo>
                <a:cubicBezTo>
                  <a:pt x="350424" y="785877"/>
                  <a:pt x="365939" y="770362"/>
                  <a:pt x="385100" y="770362"/>
                </a:cubicBezTo>
                <a:cubicBezTo>
                  <a:pt x="404262" y="770362"/>
                  <a:pt x="419777" y="785877"/>
                  <a:pt x="419777" y="805039"/>
                </a:cubicBezTo>
                <a:cubicBezTo>
                  <a:pt x="419777" y="824200"/>
                  <a:pt x="404262" y="839716"/>
                  <a:pt x="385100" y="839716"/>
                </a:cubicBezTo>
                <a:close/>
                <a:moveTo>
                  <a:pt x="435850" y="792760"/>
                </a:moveTo>
                <a:cubicBezTo>
                  <a:pt x="430344" y="769916"/>
                  <a:pt x="409657" y="752763"/>
                  <a:pt x="385100" y="752763"/>
                </a:cubicBezTo>
                <a:cubicBezTo>
                  <a:pt x="360544" y="752763"/>
                  <a:pt x="339857" y="769804"/>
                  <a:pt x="334350" y="792760"/>
                </a:cubicBezTo>
                <a:cubicBezTo>
                  <a:pt x="240254" y="779701"/>
                  <a:pt x="153861" y="729880"/>
                  <a:pt x="95073" y="654648"/>
                </a:cubicBezTo>
                <a:cubicBezTo>
                  <a:pt x="102030" y="648062"/>
                  <a:pt x="106979" y="639802"/>
                  <a:pt x="109472" y="630351"/>
                </a:cubicBezTo>
                <a:cubicBezTo>
                  <a:pt x="113081" y="616919"/>
                  <a:pt x="111183" y="602818"/>
                  <a:pt x="104225" y="590726"/>
                </a:cubicBezTo>
                <a:cubicBezTo>
                  <a:pt x="91947" y="569406"/>
                  <a:pt x="66795" y="560066"/>
                  <a:pt x="44210" y="566802"/>
                </a:cubicBezTo>
                <a:cubicBezTo>
                  <a:pt x="26500" y="522897"/>
                  <a:pt x="17421" y="476537"/>
                  <a:pt x="17421" y="428613"/>
                </a:cubicBezTo>
                <a:cubicBezTo>
                  <a:pt x="17421" y="380689"/>
                  <a:pt x="26463" y="334331"/>
                  <a:pt x="44285" y="290386"/>
                </a:cubicBezTo>
                <a:cubicBezTo>
                  <a:pt x="49159" y="291800"/>
                  <a:pt x="54107" y="292581"/>
                  <a:pt x="59056" y="292581"/>
                </a:cubicBezTo>
                <a:cubicBezTo>
                  <a:pt x="77138" y="292581"/>
                  <a:pt x="94663" y="283242"/>
                  <a:pt x="104411" y="266499"/>
                </a:cubicBezTo>
                <a:cubicBezTo>
                  <a:pt x="116690" y="245253"/>
                  <a:pt x="112225" y="218762"/>
                  <a:pt x="95184" y="202578"/>
                </a:cubicBezTo>
                <a:cubicBezTo>
                  <a:pt x="153971" y="127345"/>
                  <a:pt x="240326" y="77410"/>
                  <a:pt x="334461" y="64351"/>
                </a:cubicBezTo>
                <a:cubicBezTo>
                  <a:pt x="339968" y="87196"/>
                  <a:pt x="360655" y="104348"/>
                  <a:pt x="385212" y="104348"/>
                </a:cubicBezTo>
                <a:cubicBezTo>
                  <a:pt x="409768" y="104348"/>
                  <a:pt x="430455" y="87307"/>
                  <a:pt x="435962" y="64351"/>
                </a:cubicBezTo>
                <a:cubicBezTo>
                  <a:pt x="530058" y="77411"/>
                  <a:pt x="616451" y="127231"/>
                  <a:pt x="675239" y="202463"/>
                </a:cubicBezTo>
                <a:cubicBezTo>
                  <a:pt x="668281" y="209049"/>
                  <a:pt x="663333" y="217309"/>
                  <a:pt x="660840" y="226760"/>
                </a:cubicBezTo>
                <a:cubicBezTo>
                  <a:pt x="657231" y="240192"/>
                  <a:pt x="659129" y="254293"/>
                  <a:pt x="666086" y="266386"/>
                </a:cubicBezTo>
                <a:cubicBezTo>
                  <a:pt x="675723" y="283166"/>
                  <a:pt x="693322" y="292468"/>
                  <a:pt x="711442" y="292468"/>
                </a:cubicBezTo>
                <a:cubicBezTo>
                  <a:pt x="716390" y="292468"/>
                  <a:pt x="721339" y="291724"/>
                  <a:pt x="726213" y="290273"/>
                </a:cubicBezTo>
                <a:cubicBezTo>
                  <a:pt x="743700" y="334326"/>
                  <a:pt x="752779" y="380686"/>
                  <a:pt x="752779" y="428604"/>
                </a:cubicBezTo>
                <a:cubicBezTo>
                  <a:pt x="752779" y="476415"/>
                  <a:pt x="743738" y="522887"/>
                  <a:pt x="725916" y="566717"/>
                </a:cubicBezTo>
                <a:cubicBezTo>
                  <a:pt x="716763" y="563963"/>
                  <a:pt x="707052" y="563852"/>
                  <a:pt x="697527" y="566345"/>
                </a:cubicBezTo>
                <a:cubicBezTo>
                  <a:pt x="684094" y="569954"/>
                  <a:pt x="672746" y="578623"/>
                  <a:pt x="665826" y="590641"/>
                </a:cubicBezTo>
                <a:cubicBezTo>
                  <a:pt x="653548" y="611887"/>
                  <a:pt x="658013" y="638378"/>
                  <a:pt x="675054" y="654562"/>
                </a:cubicBezTo>
                <a:cubicBezTo>
                  <a:pt x="616378" y="729869"/>
                  <a:pt x="529988" y="779797"/>
                  <a:pt x="435852" y="792751"/>
                </a:cubicBezTo>
                <a:close/>
                <a:moveTo>
                  <a:pt x="741136" y="634150"/>
                </a:moveTo>
                <a:cubicBezTo>
                  <a:pt x="731611" y="650707"/>
                  <a:pt x="710291" y="656437"/>
                  <a:pt x="693697" y="646800"/>
                </a:cubicBezTo>
                <a:cubicBezTo>
                  <a:pt x="677140" y="637275"/>
                  <a:pt x="671410" y="615955"/>
                  <a:pt x="681047" y="599361"/>
                </a:cubicBezTo>
                <a:cubicBezTo>
                  <a:pt x="685698" y="591361"/>
                  <a:pt x="693139" y="585557"/>
                  <a:pt x="702106" y="583176"/>
                </a:cubicBezTo>
                <a:cubicBezTo>
                  <a:pt x="705045" y="582432"/>
                  <a:pt x="708096" y="581948"/>
                  <a:pt x="711147" y="581948"/>
                </a:cubicBezTo>
                <a:cubicBezTo>
                  <a:pt x="717137" y="581948"/>
                  <a:pt x="723053" y="583585"/>
                  <a:pt x="728485" y="586599"/>
                </a:cubicBezTo>
                <a:cubicBezTo>
                  <a:pt x="736485" y="591250"/>
                  <a:pt x="742289" y="598691"/>
                  <a:pt x="744670" y="607658"/>
                </a:cubicBezTo>
                <a:cubicBezTo>
                  <a:pt x="747051" y="616848"/>
                  <a:pt x="745824" y="626150"/>
                  <a:pt x="741136" y="634149"/>
                </a:cubicBezTo>
                <a:close/>
                <a:moveTo>
                  <a:pt x="206022" y="382328"/>
                </a:moveTo>
                <a:cubicBezTo>
                  <a:pt x="238206" y="382328"/>
                  <a:pt x="264400" y="356134"/>
                  <a:pt x="264400" y="323950"/>
                </a:cubicBezTo>
                <a:cubicBezTo>
                  <a:pt x="264400" y="291766"/>
                  <a:pt x="238206" y="265572"/>
                  <a:pt x="206022" y="265572"/>
                </a:cubicBezTo>
                <a:cubicBezTo>
                  <a:pt x="173838" y="265572"/>
                  <a:pt x="147644" y="291766"/>
                  <a:pt x="147644" y="323950"/>
                </a:cubicBezTo>
                <a:cubicBezTo>
                  <a:pt x="147644" y="356134"/>
                  <a:pt x="173838" y="382328"/>
                  <a:pt x="206022" y="382328"/>
                </a:cubicBezTo>
                <a:close/>
                <a:moveTo>
                  <a:pt x="206022" y="283058"/>
                </a:moveTo>
                <a:cubicBezTo>
                  <a:pt x="228606" y="283058"/>
                  <a:pt x="246875" y="301439"/>
                  <a:pt x="246875" y="323912"/>
                </a:cubicBezTo>
                <a:cubicBezTo>
                  <a:pt x="246875" y="346497"/>
                  <a:pt x="228495" y="364766"/>
                  <a:pt x="206022" y="364766"/>
                </a:cubicBezTo>
                <a:cubicBezTo>
                  <a:pt x="183548" y="364766"/>
                  <a:pt x="165168" y="346385"/>
                  <a:pt x="165168" y="323912"/>
                </a:cubicBezTo>
                <a:cubicBezTo>
                  <a:pt x="165168" y="301365"/>
                  <a:pt x="183548" y="283058"/>
                  <a:pt x="206022" y="283058"/>
                </a:cubicBezTo>
                <a:close/>
                <a:moveTo>
                  <a:pt x="676281" y="493094"/>
                </a:moveTo>
                <a:cubicBezTo>
                  <a:pt x="672002" y="428689"/>
                  <a:pt x="626944" y="385376"/>
                  <a:pt x="564067" y="385376"/>
                </a:cubicBezTo>
                <a:cubicBezTo>
                  <a:pt x="527492" y="385376"/>
                  <a:pt x="495754" y="400519"/>
                  <a:pt x="475402" y="427271"/>
                </a:cubicBezTo>
                <a:cubicBezTo>
                  <a:pt x="451217" y="408518"/>
                  <a:pt x="420261" y="398026"/>
                  <a:pt x="385026" y="398026"/>
                </a:cubicBezTo>
                <a:cubicBezTo>
                  <a:pt x="349791" y="398026"/>
                  <a:pt x="318835" y="408593"/>
                  <a:pt x="294650" y="427271"/>
                </a:cubicBezTo>
                <a:cubicBezTo>
                  <a:pt x="274261" y="400519"/>
                  <a:pt x="242560" y="385376"/>
                  <a:pt x="205986" y="385376"/>
                </a:cubicBezTo>
                <a:cubicBezTo>
                  <a:pt x="143105" y="385376"/>
                  <a:pt x="98086" y="428611"/>
                  <a:pt x="93772" y="493094"/>
                </a:cubicBezTo>
                <a:cubicBezTo>
                  <a:pt x="93213" y="501950"/>
                  <a:pt x="96525" y="510060"/>
                  <a:pt x="103185" y="515865"/>
                </a:cubicBezTo>
                <a:cubicBezTo>
                  <a:pt x="128672" y="538040"/>
                  <a:pt x="169079" y="552439"/>
                  <a:pt x="206026" y="552439"/>
                </a:cubicBezTo>
                <a:cubicBezTo>
                  <a:pt x="217263" y="552439"/>
                  <a:pt x="229169" y="551025"/>
                  <a:pt x="240890" y="548420"/>
                </a:cubicBezTo>
                <a:cubicBezTo>
                  <a:pt x="242601" y="554820"/>
                  <a:pt x="246136" y="560624"/>
                  <a:pt x="251382" y="565201"/>
                </a:cubicBezTo>
                <a:cubicBezTo>
                  <a:pt x="284423" y="594073"/>
                  <a:pt x="336810" y="612826"/>
                  <a:pt x="385028" y="612826"/>
                </a:cubicBezTo>
                <a:cubicBezTo>
                  <a:pt x="433211" y="612826"/>
                  <a:pt x="485707" y="594148"/>
                  <a:pt x="518673" y="565201"/>
                </a:cubicBezTo>
                <a:cubicBezTo>
                  <a:pt x="523919" y="560624"/>
                  <a:pt x="527528" y="554820"/>
                  <a:pt x="529166" y="548420"/>
                </a:cubicBezTo>
                <a:cubicBezTo>
                  <a:pt x="541035" y="551099"/>
                  <a:pt x="552941" y="552439"/>
                  <a:pt x="564178" y="552439"/>
                </a:cubicBezTo>
                <a:cubicBezTo>
                  <a:pt x="601236" y="552439"/>
                  <a:pt x="641531" y="538040"/>
                  <a:pt x="666867" y="515865"/>
                </a:cubicBezTo>
                <a:cubicBezTo>
                  <a:pt x="673527" y="510060"/>
                  <a:pt x="676839" y="501950"/>
                  <a:pt x="676280" y="493094"/>
                </a:cubicBezTo>
                <a:close/>
                <a:moveTo>
                  <a:pt x="240512" y="530636"/>
                </a:moveTo>
                <a:cubicBezTo>
                  <a:pt x="228903" y="533501"/>
                  <a:pt x="217072" y="535027"/>
                  <a:pt x="206021" y="535027"/>
                </a:cubicBezTo>
                <a:cubicBezTo>
                  <a:pt x="173539" y="535027"/>
                  <a:pt x="136853" y="522078"/>
                  <a:pt x="114864" y="502731"/>
                </a:cubicBezTo>
                <a:cubicBezTo>
                  <a:pt x="112296" y="500461"/>
                  <a:pt x="111143" y="497671"/>
                  <a:pt x="111329" y="494248"/>
                </a:cubicBezTo>
                <a:cubicBezTo>
                  <a:pt x="114938" y="439591"/>
                  <a:pt x="153038" y="402905"/>
                  <a:pt x="206021" y="402905"/>
                </a:cubicBezTo>
                <a:cubicBezTo>
                  <a:pt x="237945" y="402905"/>
                  <a:pt x="264510" y="415667"/>
                  <a:pt x="281551" y="438996"/>
                </a:cubicBezTo>
                <a:cubicBezTo>
                  <a:pt x="259004" y="461841"/>
                  <a:pt x="244419" y="493281"/>
                  <a:pt x="240512" y="530637"/>
                </a:cubicBezTo>
                <a:close/>
                <a:moveTo>
                  <a:pt x="507212" y="552067"/>
                </a:moveTo>
                <a:cubicBezTo>
                  <a:pt x="477669" y="577964"/>
                  <a:pt x="428519" y="595302"/>
                  <a:pt x="385101" y="595302"/>
                </a:cubicBezTo>
                <a:cubicBezTo>
                  <a:pt x="341683" y="595302"/>
                  <a:pt x="292530" y="577964"/>
                  <a:pt x="262991" y="552067"/>
                </a:cubicBezTo>
                <a:cubicBezTo>
                  <a:pt x="258898" y="548533"/>
                  <a:pt x="257075" y="543956"/>
                  <a:pt x="257373" y="538635"/>
                </a:cubicBezTo>
                <a:cubicBezTo>
                  <a:pt x="262247" y="465002"/>
                  <a:pt x="313555" y="415553"/>
                  <a:pt x="385103" y="415553"/>
                </a:cubicBezTo>
                <a:cubicBezTo>
                  <a:pt x="456651" y="415553"/>
                  <a:pt x="507956" y="465001"/>
                  <a:pt x="512833" y="538635"/>
                </a:cubicBezTo>
                <a:cubicBezTo>
                  <a:pt x="513131" y="543956"/>
                  <a:pt x="511308" y="548533"/>
                  <a:pt x="507215" y="552067"/>
                </a:cubicBezTo>
                <a:close/>
                <a:moveTo>
                  <a:pt x="655335" y="502731"/>
                </a:moveTo>
                <a:cubicBezTo>
                  <a:pt x="633346" y="522078"/>
                  <a:pt x="596659" y="535026"/>
                  <a:pt x="564178" y="535026"/>
                </a:cubicBezTo>
                <a:cubicBezTo>
                  <a:pt x="553127" y="535026"/>
                  <a:pt x="541333" y="533501"/>
                  <a:pt x="529687" y="530636"/>
                </a:cubicBezTo>
                <a:cubicBezTo>
                  <a:pt x="525892" y="493280"/>
                  <a:pt x="511195" y="461877"/>
                  <a:pt x="488648" y="438995"/>
                </a:cubicBezTo>
                <a:cubicBezTo>
                  <a:pt x="505689" y="415666"/>
                  <a:pt x="532254" y="402904"/>
                  <a:pt x="564178" y="402904"/>
                </a:cubicBezTo>
                <a:cubicBezTo>
                  <a:pt x="617235" y="402904"/>
                  <a:pt x="655224" y="439590"/>
                  <a:pt x="658870" y="494246"/>
                </a:cubicBezTo>
                <a:cubicBezTo>
                  <a:pt x="659056" y="497669"/>
                  <a:pt x="657902" y="500423"/>
                  <a:pt x="655335" y="502730"/>
                </a:cubicBezTo>
                <a:close/>
                <a:moveTo>
                  <a:pt x="564178" y="382325"/>
                </a:moveTo>
                <a:cubicBezTo>
                  <a:pt x="596362" y="382325"/>
                  <a:pt x="622556" y="356131"/>
                  <a:pt x="622556" y="323947"/>
                </a:cubicBezTo>
                <a:cubicBezTo>
                  <a:pt x="622556" y="291763"/>
                  <a:pt x="596362" y="265570"/>
                  <a:pt x="564178" y="265570"/>
                </a:cubicBezTo>
                <a:cubicBezTo>
                  <a:pt x="531994" y="265570"/>
                  <a:pt x="505800" y="291763"/>
                  <a:pt x="505800" y="323947"/>
                </a:cubicBezTo>
                <a:cubicBezTo>
                  <a:pt x="505800" y="356131"/>
                  <a:pt x="531994" y="382325"/>
                  <a:pt x="564178" y="382325"/>
                </a:cubicBezTo>
                <a:close/>
                <a:moveTo>
                  <a:pt x="564178" y="283056"/>
                </a:moveTo>
                <a:cubicBezTo>
                  <a:pt x="586763" y="283056"/>
                  <a:pt x="605032" y="301436"/>
                  <a:pt x="605032" y="323909"/>
                </a:cubicBezTo>
                <a:cubicBezTo>
                  <a:pt x="605032" y="346494"/>
                  <a:pt x="586651" y="364763"/>
                  <a:pt x="564178" y="364763"/>
                </a:cubicBezTo>
                <a:cubicBezTo>
                  <a:pt x="541705" y="364763"/>
                  <a:pt x="523324" y="346383"/>
                  <a:pt x="523324" y="323909"/>
                </a:cubicBezTo>
                <a:cubicBezTo>
                  <a:pt x="523213" y="301362"/>
                  <a:pt x="541593" y="283056"/>
                  <a:pt x="564178" y="283056"/>
                </a:cubicBezTo>
                <a:close/>
                <a:moveTo>
                  <a:pt x="385098" y="392888"/>
                </a:moveTo>
                <a:cubicBezTo>
                  <a:pt x="426064" y="392888"/>
                  <a:pt x="459290" y="359551"/>
                  <a:pt x="459290" y="318697"/>
                </a:cubicBezTo>
                <a:cubicBezTo>
                  <a:pt x="459290" y="277844"/>
                  <a:pt x="425952" y="244506"/>
                  <a:pt x="385098" y="244506"/>
                </a:cubicBezTo>
                <a:cubicBezTo>
                  <a:pt x="344245" y="244506"/>
                  <a:pt x="310907" y="277844"/>
                  <a:pt x="310907" y="318697"/>
                </a:cubicBezTo>
                <a:cubicBezTo>
                  <a:pt x="310907" y="359551"/>
                  <a:pt x="344133" y="392888"/>
                  <a:pt x="385098" y="392888"/>
                </a:cubicBezTo>
                <a:close/>
                <a:moveTo>
                  <a:pt x="385098" y="261920"/>
                </a:moveTo>
                <a:cubicBezTo>
                  <a:pt x="416352" y="261920"/>
                  <a:pt x="441876" y="287369"/>
                  <a:pt x="441876" y="318697"/>
                </a:cubicBezTo>
                <a:cubicBezTo>
                  <a:pt x="441876" y="349951"/>
                  <a:pt x="416426" y="375475"/>
                  <a:pt x="385098" y="375475"/>
                </a:cubicBezTo>
                <a:cubicBezTo>
                  <a:pt x="353771" y="375475"/>
                  <a:pt x="328321" y="350025"/>
                  <a:pt x="328321" y="318697"/>
                </a:cubicBezTo>
                <a:cubicBezTo>
                  <a:pt x="328321" y="287369"/>
                  <a:pt x="353845" y="261920"/>
                  <a:pt x="385098" y="26192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C9B5B4-8363-9231-DC00-1505F0616971}"/>
              </a:ext>
            </a:extLst>
          </p:cNvPr>
          <p:cNvCxnSpPr>
            <a:cxnSpLocks/>
          </p:cNvCxnSpPr>
          <p:nvPr/>
        </p:nvCxnSpPr>
        <p:spPr>
          <a:xfrm>
            <a:off x="655487" y="2641228"/>
            <a:ext cx="5177422" cy="0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4A5EEAD-6F24-D909-A3B3-09A7062E7F9A}"/>
              </a:ext>
            </a:extLst>
          </p:cNvPr>
          <p:cNvCxnSpPr>
            <a:cxnSpLocks/>
          </p:cNvCxnSpPr>
          <p:nvPr/>
        </p:nvCxnSpPr>
        <p:spPr>
          <a:xfrm>
            <a:off x="727305" y="4459240"/>
            <a:ext cx="5177422" cy="0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11E968-E036-99EB-02A1-6AE1AF71EC9F}"/>
              </a:ext>
            </a:extLst>
          </p:cNvPr>
          <p:cNvCxnSpPr/>
          <p:nvPr/>
        </p:nvCxnSpPr>
        <p:spPr>
          <a:xfrm>
            <a:off x="739336" y="160875"/>
            <a:ext cx="0" cy="68103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ack and white cross&#10;&#10;Description automatically generated">
            <a:extLst>
              <a:ext uri="{FF2B5EF4-FFF2-40B4-BE49-F238E27FC236}">
                <a16:creationId xmlns:a16="http://schemas.microsoft.com/office/drawing/2014/main" id="{3A851F54-6878-F1EA-954D-C1FB2FDAFED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55" y="225741"/>
            <a:ext cx="405492" cy="446852"/>
          </a:xfrm>
          <a:prstGeom prst="rect">
            <a:avLst/>
          </a:prstGeom>
        </p:spPr>
      </p:pic>
      <p:pic>
        <p:nvPicPr>
          <p:cNvPr id="11" name="Picture 10" descr="An aerial view of a building&#10;&#10;Description automatically generated">
            <a:extLst>
              <a:ext uri="{FF2B5EF4-FFF2-40B4-BE49-F238E27FC236}">
                <a16:creationId xmlns:a16="http://schemas.microsoft.com/office/drawing/2014/main" id="{90464E7F-C35D-0FCC-12E4-465F85EB3E2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3590" y="1255587"/>
            <a:ext cx="6228410" cy="3634232"/>
          </a:xfrm>
          <a:custGeom>
            <a:avLst/>
            <a:gdLst>
              <a:gd name="connsiteX0" fmla="*/ 0 w 4721902"/>
              <a:gd name="connsiteY0" fmla="*/ 0 h 3408662"/>
              <a:gd name="connsiteX1" fmla="*/ 4721902 w 4721902"/>
              <a:gd name="connsiteY1" fmla="*/ 0 h 3408662"/>
              <a:gd name="connsiteX2" fmla="*/ 4721902 w 4721902"/>
              <a:gd name="connsiteY2" fmla="*/ 3408662 h 3408662"/>
              <a:gd name="connsiteX3" fmla="*/ 0 w 4721902"/>
              <a:gd name="connsiteY3" fmla="*/ 3408662 h 340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1902" h="3408662">
                <a:moveTo>
                  <a:pt x="0" y="0"/>
                </a:moveTo>
                <a:lnTo>
                  <a:pt x="4721902" y="0"/>
                </a:lnTo>
                <a:lnTo>
                  <a:pt x="4721902" y="3408662"/>
                </a:lnTo>
                <a:lnTo>
                  <a:pt x="0" y="3408662"/>
                </a:lnTo>
                <a:close/>
              </a:path>
            </a:pathLst>
          </a:cu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CE9A1915-42D1-AE41-3878-63D2DE7BE22F}"/>
              </a:ext>
            </a:extLst>
          </p:cNvPr>
          <p:cNvGrpSpPr/>
          <p:nvPr/>
        </p:nvGrpSpPr>
        <p:grpSpPr>
          <a:xfrm>
            <a:off x="5963590" y="3701623"/>
            <a:ext cx="2519129" cy="1184805"/>
            <a:chOff x="5440829" y="1"/>
            <a:chExt cx="2519129" cy="118480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A158BF6-D15E-DE65-D28C-001AA116BC26}"/>
                </a:ext>
              </a:extLst>
            </p:cNvPr>
            <p:cNvSpPr/>
            <p:nvPr/>
          </p:nvSpPr>
          <p:spPr>
            <a:xfrm flipH="1">
              <a:off x="5440829" y="1"/>
              <a:ext cx="2519129" cy="1184805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1" name="Google Shape;126;p8">
              <a:extLst>
                <a:ext uri="{FF2B5EF4-FFF2-40B4-BE49-F238E27FC236}">
                  <a16:creationId xmlns:a16="http://schemas.microsoft.com/office/drawing/2014/main" id="{3E6137E9-F94E-96BA-83D8-7CF5B60C2BB9}"/>
                </a:ext>
              </a:extLst>
            </p:cNvPr>
            <p:cNvSpPr txBox="1"/>
            <p:nvPr/>
          </p:nvSpPr>
          <p:spPr>
            <a:xfrm>
              <a:off x="5507367" y="207698"/>
              <a:ext cx="2386053" cy="7694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0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2400" b="1" i="0" u="none" strike="noStrike" cap="none" dirty="0">
                  <a:solidFill>
                    <a:schemeClr val="accent1"/>
                  </a:solidFill>
                  <a:latin typeface="Arial Nova" panose="020B0504020202020204" pitchFamily="34" charset="0"/>
                  <a:ea typeface="Calibri"/>
                  <a:cs typeface="Calibri"/>
                  <a:sym typeface="Calibri"/>
                </a:rPr>
                <a:t>GAMBIT</a:t>
              </a:r>
              <a:br>
                <a:rPr lang="en-US" sz="2400" b="1" i="0" u="none" strike="noStrike" cap="none" dirty="0">
                  <a:solidFill>
                    <a:schemeClr val="accent1"/>
                  </a:solidFill>
                  <a:latin typeface="Arial Nova" panose="020B0504020202020204" pitchFamily="34" charset="0"/>
                  <a:ea typeface="Calibri"/>
                  <a:cs typeface="Calibri"/>
                  <a:sym typeface="Calibri"/>
                </a:rPr>
              </a:br>
              <a:r>
                <a:rPr lang="en-US" b="1" i="0" u="none" strike="noStrike" cap="none" dirty="0">
                  <a:solidFill>
                    <a:schemeClr val="bg1"/>
                  </a:solidFill>
                  <a:latin typeface="Arial Nova" panose="020B0504020202020204" pitchFamily="34" charset="0"/>
                  <a:ea typeface="Calibri"/>
                  <a:cs typeface="Calibri"/>
                  <a:sym typeface="Calibri"/>
                </a:rPr>
                <a:t>Angleton, Texas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5798B1E-CB31-0677-BEF4-2940D97FA0C1}"/>
              </a:ext>
            </a:extLst>
          </p:cNvPr>
          <p:cNvSpPr txBox="1">
            <a:spLocks/>
          </p:cNvSpPr>
          <p:nvPr/>
        </p:nvSpPr>
        <p:spPr>
          <a:xfrm>
            <a:off x="4280191" y="5295518"/>
            <a:ext cx="1683400" cy="4856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defTabSz="914400" eaLnBrk="1" fontAlgn="auto" latinLnBrk="0" hangingPunct="1">
              <a:buSzTx/>
              <a:buNone/>
              <a:tabLst/>
              <a:defRPr kumimoji="0" kern="0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 panose="02010803020104030203" pitchFamily="2" charset="-79"/>
                <a:ea typeface="Arial"/>
                <a:cs typeface="Aharoni" panose="02010803020104030203" pitchFamily="2" charset="-79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200" i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Ongoing cost recovery for requirement are compensated across technologies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41F221A-FB40-EDF0-A6C6-6D7D0470090D}"/>
              </a:ext>
            </a:extLst>
          </p:cNvPr>
          <p:cNvSpPr>
            <a:spLocks/>
          </p:cNvSpPr>
          <p:nvPr/>
        </p:nvSpPr>
        <p:spPr>
          <a:xfrm>
            <a:off x="8261252" y="1047341"/>
            <a:ext cx="3957320" cy="52607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DE6BA4-C9F3-4FDD-9C22-17ED9DAC80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170" y="362185"/>
            <a:ext cx="7726287" cy="5919083"/>
          </a:xfrm>
          <a:prstGeom prst="rect">
            <a:avLst/>
          </a:prstGeom>
        </p:spPr>
      </p:pic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5FA11F42-2678-C303-DE0A-4D02C6BEDC7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436354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FA11F42-2678-C303-DE0A-4D02C6BEDC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86BC08F-1E60-558B-33B4-1296FF17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47" y="7121"/>
            <a:ext cx="11487653" cy="996696"/>
          </a:xfrm>
          <a:solidFill>
            <a:sysClr val="window" lastClr="FFFFFF"/>
          </a:solidFill>
        </p:spPr>
        <p:txBody>
          <a:bodyPr vert="horz" lIns="91440" rIns="91440">
            <a:normAutofit/>
          </a:bodyPr>
          <a:lstStyle/>
          <a:p>
            <a:r>
              <a:rPr lang="en-US" sz="2800" dirty="0"/>
              <a:t>VOLTAGE PHASOR SUPPORT </a:t>
            </a:r>
            <a:r>
              <a:rPr lang="en-US" sz="2800" dirty="0">
                <a:latin typeface="+mj-lt"/>
                <a:ea typeface="+mj-ea"/>
                <a:cs typeface="+mj-cs"/>
              </a:rPr>
              <a:t>COSTS ARE REAL AND ONGOING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426DCB1-5800-64ED-AEB0-ED8E04117E8A}"/>
              </a:ext>
            </a:extLst>
          </p:cNvPr>
          <p:cNvCxnSpPr/>
          <p:nvPr/>
        </p:nvCxnSpPr>
        <p:spPr>
          <a:xfrm>
            <a:off x="0" y="6282856"/>
            <a:ext cx="12192000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13;p34">
            <a:extLst>
              <a:ext uri="{FF2B5EF4-FFF2-40B4-BE49-F238E27FC236}">
                <a16:creationId xmlns:a16="http://schemas.microsoft.com/office/drawing/2014/main" id="{F8321240-04C8-7CF3-2D2C-BF74BB952268}"/>
              </a:ext>
            </a:extLst>
          </p:cNvPr>
          <p:cNvSpPr txBox="1">
            <a:spLocks/>
          </p:cNvSpPr>
          <p:nvPr/>
        </p:nvSpPr>
        <p:spPr>
          <a:xfrm>
            <a:off x="11615928" y="6282856"/>
            <a:ext cx="576072" cy="57514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t>5</a:t>
            </a:fld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9385CB-ABFB-76C4-9E5E-813A78AD6834}"/>
              </a:ext>
            </a:extLst>
          </p:cNvPr>
          <p:cNvSpPr txBox="1"/>
          <p:nvPr/>
        </p:nvSpPr>
        <p:spPr>
          <a:xfrm>
            <a:off x="8483600" y="1389353"/>
            <a:ext cx="309880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8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ERCOT Cost Considerations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BBB5241-2C62-4C58-0599-7206144CA3E7}"/>
              </a:ext>
            </a:extLst>
          </p:cNvPr>
          <p:cNvGrpSpPr/>
          <p:nvPr/>
        </p:nvGrpSpPr>
        <p:grpSpPr>
          <a:xfrm>
            <a:off x="9060517" y="1799102"/>
            <a:ext cx="2555411" cy="4241010"/>
            <a:chOff x="8903397" y="2560438"/>
            <a:chExt cx="2763545" cy="42410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0481466-79F1-2B68-1BB9-A76CEAA95042}"/>
                </a:ext>
              </a:extLst>
            </p:cNvPr>
            <p:cNvSpPr txBox="1"/>
            <p:nvPr/>
          </p:nvSpPr>
          <p:spPr>
            <a:xfrm>
              <a:off x="8969826" y="2560438"/>
              <a:ext cx="2697116" cy="58169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R="0" lvl="0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408"/>
              </a:pPr>
              <a:r>
                <a:rPr lang="en-US" b="1" u="none" strike="noStrike" cap="none" dirty="0">
                  <a:solidFill>
                    <a:schemeClr val="bg1"/>
                  </a:solidFill>
                  <a:latin typeface="+mn-lt"/>
                  <a:ea typeface="+mn-ea"/>
                  <a:cs typeface="+mn-cs"/>
                  <a:sym typeface="Calibri"/>
                </a:rPr>
                <a:t>Models and tests are LOCATION, OEM, and ERCOT collaboration dependent</a:t>
              </a:r>
              <a:endParaRPr lang="en-US" u="none" strike="noStrike" cap="none" dirty="0">
                <a:solidFill>
                  <a:schemeClr val="bg1"/>
                </a:solidFill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FF998EE-F0CC-143E-B0FA-D97619AB6DB0}"/>
                </a:ext>
              </a:extLst>
            </p:cNvPr>
            <p:cNvSpPr txBox="1"/>
            <p:nvPr/>
          </p:nvSpPr>
          <p:spPr>
            <a:xfrm>
              <a:off x="8964383" y="3482573"/>
              <a:ext cx="2590800" cy="387798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marR="0" lvl="0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408"/>
              </a:pPr>
              <a:r>
                <a:rPr lang="en-US" b="1" u="none" strike="noStrike" cap="none">
                  <a:solidFill>
                    <a:schemeClr val="bg1"/>
                  </a:solidFill>
                  <a:latin typeface="+mn-lt"/>
                  <a:ea typeface="+mn-ea"/>
                  <a:cs typeface="+mn-cs"/>
                  <a:sym typeface="Calibri"/>
                </a:rPr>
                <a:t>Each model and test will not be able to be reused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F444372-52E2-2494-B75F-2CD411C1BDCC}"/>
                </a:ext>
              </a:extLst>
            </p:cNvPr>
            <p:cNvSpPr txBox="1"/>
            <p:nvPr/>
          </p:nvSpPr>
          <p:spPr>
            <a:xfrm>
              <a:off x="8964304" y="4282973"/>
              <a:ext cx="2219325" cy="58169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R="0" lvl="0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408"/>
              </a:pPr>
              <a:r>
                <a:rPr lang="en-US" b="1" u="none" strike="noStrike" cap="none" dirty="0">
                  <a:solidFill>
                    <a:schemeClr val="bg1"/>
                  </a:solidFill>
                  <a:latin typeface="+mn-lt"/>
                  <a:ea typeface="+mn-ea"/>
                  <a:cs typeface="+mn-cs"/>
                  <a:sym typeface="Calibri"/>
                </a:rPr>
                <a:t>Each location will need review from ERCOT for compliance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9647970-2171-697F-9DE0-C1EE1392CAC2}"/>
                </a:ext>
              </a:extLst>
            </p:cNvPr>
            <p:cNvCxnSpPr>
              <a:cxnSpLocks/>
            </p:cNvCxnSpPr>
            <p:nvPr/>
          </p:nvCxnSpPr>
          <p:spPr>
            <a:xfrm>
              <a:off x="8958941" y="3259105"/>
              <a:ext cx="2601686" cy="1588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8CE4E77-BA63-2E54-BC52-5B57D4BF193E}"/>
                </a:ext>
              </a:extLst>
            </p:cNvPr>
            <p:cNvCxnSpPr>
              <a:cxnSpLocks/>
            </p:cNvCxnSpPr>
            <p:nvPr/>
          </p:nvCxnSpPr>
          <p:spPr>
            <a:xfrm>
              <a:off x="8958941" y="4061888"/>
              <a:ext cx="2601686" cy="1588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6ED1CD9-BEA7-0992-82DF-DACE7FE90363}"/>
                </a:ext>
              </a:extLst>
            </p:cNvPr>
            <p:cNvCxnSpPr>
              <a:cxnSpLocks/>
            </p:cNvCxnSpPr>
            <p:nvPr/>
          </p:nvCxnSpPr>
          <p:spPr>
            <a:xfrm>
              <a:off x="8969827" y="5002907"/>
              <a:ext cx="2601686" cy="1588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24002A-896E-175F-90DD-37050762B322}"/>
                </a:ext>
              </a:extLst>
            </p:cNvPr>
            <p:cNvSpPr txBox="1"/>
            <p:nvPr/>
          </p:nvSpPr>
          <p:spPr>
            <a:xfrm>
              <a:off x="8969827" y="5226997"/>
              <a:ext cx="2219325" cy="775597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>
                <a:lnSpc>
                  <a:spcPct val="90000"/>
                </a:lnSpc>
                <a:spcBef>
                  <a:spcPts val="400"/>
                </a:spcBef>
                <a:buClr>
                  <a:schemeClr val="accent1"/>
                </a:buClr>
                <a:buSzPts val="1408"/>
              </a:pPr>
              <a:r>
                <a:rPr lang="en-US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  <a:sym typeface="Calibri"/>
                </a:rPr>
                <a:t>Models/testing will have to be updated at least every 10 years but most likely more often.</a:t>
              </a:r>
              <a:endParaRPr lang="en-US" b="1" u="none" strike="noStrike" cap="none" dirty="0">
                <a:solidFill>
                  <a:schemeClr val="bg1"/>
                </a:solidFill>
                <a:latin typeface="+mn-lt"/>
                <a:ea typeface="+mn-ea"/>
                <a:cs typeface="+mn-cs"/>
                <a:sym typeface="Calibri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354FD3F-98EA-6031-FDE3-185F7CC13EBB}"/>
                </a:ext>
              </a:extLst>
            </p:cNvPr>
            <p:cNvCxnSpPr>
              <a:cxnSpLocks/>
            </p:cNvCxnSpPr>
            <p:nvPr/>
          </p:nvCxnSpPr>
          <p:spPr>
            <a:xfrm>
              <a:off x="8903397" y="6029609"/>
              <a:ext cx="2601686" cy="1588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929F5EC-70E2-7635-D505-E69236F9E178}"/>
                </a:ext>
              </a:extLst>
            </p:cNvPr>
            <p:cNvSpPr txBox="1"/>
            <p:nvPr/>
          </p:nvSpPr>
          <p:spPr>
            <a:xfrm>
              <a:off x="8903397" y="6219750"/>
              <a:ext cx="2219325" cy="581698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>
                <a:lnSpc>
                  <a:spcPct val="90000"/>
                </a:lnSpc>
                <a:spcBef>
                  <a:spcPts val="400"/>
                </a:spcBef>
                <a:buClr>
                  <a:schemeClr val="accent1"/>
                </a:buClr>
                <a:buSzPts val="1408"/>
              </a:pPr>
              <a:r>
                <a:rPr lang="en-US" b="1">
                  <a:solidFill>
                    <a:schemeClr val="bg1"/>
                  </a:solidFill>
                  <a:latin typeface="+mn-lt"/>
                  <a:ea typeface="+mn-ea"/>
                  <a:cs typeface="+mn-cs"/>
                  <a:sym typeface="Calibri"/>
                </a:rPr>
                <a:t>Studies have to be performed to potentially coordinate controls</a:t>
              </a:r>
              <a:endParaRPr lang="en-US" b="1" u="none" strike="noStrike" cap="none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03" name="Rectangle 202">
            <a:extLst>
              <a:ext uri="{FF2B5EF4-FFF2-40B4-BE49-F238E27FC236}">
                <a16:creationId xmlns:a16="http://schemas.microsoft.com/office/drawing/2014/main" id="{5DC4504F-3C3C-F132-71CA-7C8C8F21BB9A}"/>
              </a:ext>
            </a:extLst>
          </p:cNvPr>
          <p:cNvSpPr/>
          <p:nvPr/>
        </p:nvSpPr>
        <p:spPr>
          <a:xfrm>
            <a:off x="4588708" y="5101779"/>
            <a:ext cx="3141133" cy="678278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>
            <a:outerShdw blurRad="266700" dist="215900" dir="2700000" sx="96000" sy="96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OF A KIND ALWAYS COSTS MORE</a:t>
            </a:r>
          </a:p>
        </p:txBody>
      </p: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1BA763E1-3F6D-7270-BD28-7CCC4E31ABB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34" y="6336542"/>
            <a:ext cx="874531" cy="467773"/>
          </a:xfrm>
          <a:prstGeom prst="rect">
            <a:avLst/>
          </a:prstGeom>
        </p:spPr>
      </p:pic>
      <p:pic>
        <p:nvPicPr>
          <p:cNvPr id="4" name="Picture 3" descr="A group of blue squares&#10;&#10;Description automatically generated">
            <a:extLst>
              <a:ext uri="{FF2B5EF4-FFF2-40B4-BE49-F238E27FC236}">
                <a16:creationId xmlns:a16="http://schemas.microsoft.com/office/drawing/2014/main" id="{15928386-DEB1-9900-5545-9059724D35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161" y="148750"/>
            <a:ext cx="469900" cy="6096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2473DF1-E15C-64B8-A89B-3E5264246015}"/>
              </a:ext>
            </a:extLst>
          </p:cNvPr>
          <p:cNvCxnSpPr>
            <a:cxnSpLocks/>
          </p:cNvCxnSpPr>
          <p:nvPr/>
        </p:nvCxnSpPr>
        <p:spPr>
          <a:xfrm>
            <a:off x="671384" y="150690"/>
            <a:ext cx="0" cy="678279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29B586E-D062-B24C-6073-5ED25A6F101A}"/>
              </a:ext>
            </a:extLst>
          </p:cNvPr>
          <p:cNvSpPr/>
          <p:nvPr/>
        </p:nvSpPr>
        <p:spPr>
          <a:xfrm>
            <a:off x="4567313" y="4260958"/>
            <a:ext cx="3162528" cy="678278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>
            <a:outerShdw blurRad="266700" dist="215900" dir="2700000" sx="96000" sy="96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TUNING AND COMPLIANCE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CE5F1A-8C0F-C476-7E97-13B344CA2516}"/>
              </a:ext>
            </a:extLst>
          </p:cNvPr>
          <p:cNvSpPr/>
          <p:nvPr/>
        </p:nvSpPr>
        <p:spPr>
          <a:xfrm>
            <a:off x="4539397" y="2575997"/>
            <a:ext cx="3145378" cy="678278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>
            <a:outerShdw blurRad="266700" dist="215900" dir="2700000" sx="96000" sy="96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REQUIREMENTS WILL INFORM WARRANTIES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50A804-9256-1C96-5A0A-72D148FB0401}"/>
              </a:ext>
            </a:extLst>
          </p:cNvPr>
          <p:cNvSpPr/>
          <p:nvPr/>
        </p:nvSpPr>
        <p:spPr>
          <a:xfrm>
            <a:off x="4523310" y="1750812"/>
            <a:ext cx="3145379" cy="678278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>
            <a:outerShdw blurRad="266700" dist="215900" dir="2700000" sx="96000" sy="96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REQUIREMENTS SET USE CASE/OPTIONS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B86CBA-F994-FE92-C377-C9582C46FE8F}"/>
              </a:ext>
            </a:extLst>
          </p:cNvPr>
          <p:cNvSpPr/>
          <p:nvPr/>
        </p:nvSpPr>
        <p:spPr>
          <a:xfrm>
            <a:off x="4555484" y="3445512"/>
            <a:ext cx="3113205" cy="678278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>
            <a:outerShdw blurRad="266700" dist="215900" dir="2700000" sx="96000" sy="96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MODELING AND TESTING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77D1E6-B686-E333-DE62-347DA31D9CC4}"/>
              </a:ext>
            </a:extLst>
          </p:cNvPr>
          <p:cNvSpPr txBox="1"/>
          <p:nvPr/>
        </p:nvSpPr>
        <p:spPr>
          <a:xfrm>
            <a:off x="5135880" y="1340962"/>
            <a:ext cx="309880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8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NEW BESS COSTS</a:t>
            </a:r>
          </a:p>
        </p:txBody>
      </p:sp>
      <p:pic>
        <p:nvPicPr>
          <p:cNvPr id="31" name="Graphic 30" descr="Group of people outline">
            <a:extLst>
              <a:ext uri="{FF2B5EF4-FFF2-40B4-BE49-F238E27FC236}">
                <a16:creationId xmlns:a16="http://schemas.microsoft.com/office/drawing/2014/main" id="{8668FB61-7A60-1ACE-C793-EB2DD2369E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58137" y="3619251"/>
            <a:ext cx="426058" cy="426058"/>
          </a:xfrm>
          <a:prstGeom prst="rect">
            <a:avLst/>
          </a:prstGeom>
        </p:spPr>
      </p:pic>
      <p:pic>
        <p:nvPicPr>
          <p:cNvPr id="34" name="Graphic 33" descr="Marker with solid fill">
            <a:extLst>
              <a:ext uri="{FF2B5EF4-FFF2-40B4-BE49-F238E27FC236}">
                <a16:creationId xmlns:a16="http://schemas.microsoft.com/office/drawing/2014/main" id="{ED496192-0CDD-FC56-6318-4811822FDCD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45185" y="1850469"/>
            <a:ext cx="500790" cy="500790"/>
          </a:xfrm>
          <a:prstGeom prst="rect">
            <a:avLst/>
          </a:prstGeom>
        </p:spPr>
      </p:pic>
      <p:pic>
        <p:nvPicPr>
          <p:cNvPr id="36" name="Graphic 35" descr="Clipboard with solid fill">
            <a:extLst>
              <a:ext uri="{FF2B5EF4-FFF2-40B4-BE49-F238E27FC236}">
                <a16:creationId xmlns:a16="http://schemas.microsoft.com/office/drawing/2014/main" id="{4DDCEFCA-48E7-F5C6-D89F-D57F07E5350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559725" y="2637185"/>
            <a:ext cx="500790" cy="500790"/>
          </a:xfrm>
          <a:prstGeom prst="rect">
            <a:avLst/>
          </a:prstGeom>
        </p:spPr>
      </p:pic>
      <p:pic>
        <p:nvPicPr>
          <p:cNvPr id="38" name="Graphic 37" descr="Repeat with solid fill">
            <a:extLst>
              <a:ext uri="{FF2B5EF4-FFF2-40B4-BE49-F238E27FC236}">
                <a16:creationId xmlns:a16="http://schemas.microsoft.com/office/drawing/2014/main" id="{C54DA680-9349-72A4-5C8A-6C932089A9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559725" y="4512532"/>
            <a:ext cx="443656" cy="422882"/>
          </a:xfrm>
          <a:prstGeom prst="rect">
            <a:avLst/>
          </a:prstGeom>
        </p:spPr>
      </p:pic>
      <p:pic>
        <p:nvPicPr>
          <p:cNvPr id="40" name="Graphic 39" descr="Closed book with solid fill">
            <a:extLst>
              <a:ext uri="{FF2B5EF4-FFF2-40B4-BE49-F238E27FC236}">
                <a16:creationId xmlns:a16="http://schemas.microsoft.com/office/drawing/2014/main" id="{C9C48381-828A-FDA4-73EA-A5262326CD7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461078" y="5498868"/>
            <a:ext cx="500790" cy="50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66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718B7D4A-780B-7339-1E31-4B91547C57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18B7D4A-780B-7339-1E31-4B91547C57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13;p34">
            <a:extLst>
              <a:ext uri="{FF2B5EF4-FFF2-40B4-BE49-F238E27FC236}">
                <a16:creationId xmlns:a16="http://schemas.microsoft.com/office/drawing/2014/main" id="{B9EE5D15-B964-2075-B058-29CFA07854BA}"/>
              </a:ext>
            </a:extLst>
          </p:cNvPr>
          <p:cNvSpPr txBox="1">
            <a:spLocks/>
          </p:cNvSpPr>
          <p:nvPr/>
        </p:nvSpPr>
        <p:spPr>
          <a:xfrm>
            <a:off x="11615928" y="6269572"/>
            <a:ext cx="576072" cy="58842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z="1600" smtClean="0">
                <a:latin typeface="+mn-lt"/>
                <a:ea typeface="+mn-ea"/>
                <a:cs typeface="+mn-cs"/>
              </a:rPr>
              <a:pPr/>
              <a:t>6</a:t>
            </a:fld>
            <a:endParaRPr lang="en-US" sz="1600">
              <a:latin typeface="+mn-lt"/>
              <a:ea typeface="+mn-ea"/>
              <a:cs typeface="+mn-cs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04E7D5E7-44E6-EECE-16DA-EFEA520E2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483" y="0"/>
            <a:ext cx="11045952" cy="996696"/>
          </a:xfrm>
        </p:spPr>
        <p:txBody>
          <a:bodyPr vert="horz" anchor="ctr">
            <a:noAutofit/>
          </a:bodyPr>
          <a:lstStyle/>
          <a:p>
            <a:r>
              <a:rPr lang="en-GB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EXISTING BESS CHALLENGES FOR VOLTAGE SUPPORT</a:t>
            </a:r>
          </a:p>
        </p:txBody>
      </p:sp>
      <p:sp>
        <p:nvSpPr>
          <p:cNvPr id="47" name="Google Shape;232;p9">
            <a:extLst>
              <a:ext uri="{FF2B5EF4-FFF2-40B4-BE49-F238E27FC236}">
                <a16:creationId xmlns:a16="http://schemas.microsoft.com/office/drawing/2014/main" id="{A0272047-3372-1E72-8658-8130FE83F142}"/>
              </a:ext>
            </a:extLst>
          </p:cNvPr>
          <p:cNvSpPr/>
          <p:nvPr/>
        </p:nvSpPr>
        <p:spPr>
          <a:xfrm>
            <a:off x="6394482" y="2115153"/>
            <a:ext cx="2389943" cy="23899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</a:rPr>
              <a:t>MODELING AND TESTING ARE UNIT, OEM, SITE, AND ERCOT REQUIREMENT DEPENDENT</a:t>
            </a:r>
          </a:p>
        </p:txBody>
      </p:sp>
      <p:sp>
        <p:nvSpPr>
          <p:cNvPr id="48" name="Google Shape;230;p9">
            <a:extLst>
              <a:ext uri="{FF2B5EF4-FFF2-40B4-BE49-F238E27FC236}">
                <a16:creationId xmlns:a16="http://schemas.microsoft.com/office/drawing/2014/main" id="{2DBAC6E0-93EE-6370-5793-6A8A7F11E24C}"/>
              </a:ext>
            </a:extLst>
          </p:cNvPr>
          <p:cNvSpPr/>
          <p:nvPr/>
        </p:nvSpPr>
        <p:spPr>
          <a:xfrm>
            <a:off x="3427544" y="2093161"/>
            <a:ext cx="2389943" cy="2411935"/>
          </a:xfrm>
          <a:prstGeom prst="rect">
            <a:avLst/>
          </a:prstGeom>
          <a:solidFill>
            <a:srgbClr val="3AAF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REQUIREMENTS COULD CHALLENGE USE CASE CONTRACTS AND WARRANTIES</a:t>
            </a:r>
          </a:p>
        </p:txBody>
      </p:sp>
      <p:sp>
        <p:nvSpPr>
          <p:cNvPr id="49" name="Google Shape;231;p9">
            <a:extLst>
              <a:ext uri="{FF2B5EF4-FFF2-40B4-BE49-F238E27FC236}">
                <a16:creationId xmlns:a16="http://schemas.microsoft.com/office/drawing/2014/main" id="{F5A09BDE-A087-FFAA-248C-00F65EBD1C59}"/>
              </a:ext>
            </a:extLst>
          </p:cNvPr>
          <p:cNvSpPr/>
          <p:nvPr/>
        </p:nvSpPr>
        <p:spPr>
          <a:xfrm>
            <a:off x="494087" y="2093162"/>
            <a:ext cx="2389943" cy="24119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CAPABILITY DEPENDS ON ERCOT DETERMINED REQUIREMENTS</a:t>
            </a:r>
          </a:p>
        </p:txBody>
      </p:sp>
      <p:sp>
        <p:nvSpPr>
          <p:cNvPr id="50" name="Google Shape;232;p9">
            <a:extLst>
              <a:ext uri="{FF2B5EF4-FFF2-40B4-BE49-F238E27FC236}">
                <a16:creationId xmlns:a16="http://schemas.microsoft.com/office/drawing/2014/main" id="{9F183BFF-5750-E107-B190-122A32133892}"/>
              </a:ext>
            </a:extLst>
          </p:cNvPr>
          <p:cNvSpPr/>
          <p:nvPr/>
        </p:nvSpPr>
        <p:spPr>
          <a:xfrm>
            <a:off x="9336707" y="2115153"/>
            <a:ext cx="2389943" cy="2367953"/>
          </a:xfrm>
          <a:prstGeom prst="rect">
            <a:avLst/>
          </a:prstGeom>
          <a:solidFill>
            <a:srgbClr val="3AAF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OPPORTUNITY COSTS AND LOSS OF REVENUE 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OCCUR WHEN OFFLINE FOR TESTING AND TUNING</a:t>
            </a:r>
          </a:p>
        </p:txBody>
      </p:sp>
      <p:sp>
        <p:nvSpPr>
          <p:cNvPr id="2" name="Footer Placeholder 22">
            <a:extLst>
              <a:ext uri="{FF2B5EF4-FFF2-40B4-BE49-F238E27FC236}">
                <a16:creationId xmlns:a16="http://schemas.microsoft.com/office/drawing/2014/main" id="{4FCD83FF-3316-EB6F-2675-15CC9AA98D47}"/>
              </a:ext>
            </a:extLst>
          </p:cNvPr>
          <p:cNvSpPr txBox="1">
            <a:spLocks/>
          </p:cNvSpPr>
          <p:nvPr/>
        </p:nvSpPr>
        <p:spPr>
          <a:xfrm>
            <a:off x="1139997" y="6507239"/>
            <a:ext cx="10434828" cy="215899"/>
          </a:xfrm>
          <a:prstGeom prst="rect">
            <a:avLst/>
          </a:prstGeom>
        </p:spPr>
        <p:txBody>
          <a:bodyPr vert="horz" lIns="91440" tIns="0" rIns="91440" bIns="0" rtlCol="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82000"/>
                  </a:schemeClr>
                </a:solidFill>
                <a:latin typeface="Arial Nova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2. OSHA: Occupational Safety and Health Administration</a:t>
            </a:r>
          </a:p>
        </p:txBody>
      </p:sp>
      <p:pic>
        <p:nvPicPr>
          <p:cNvPr id="3" name="Picture 2" descr="A group of blue squares&#10;&#10;Description automatically generated">
            <a:extLst>
              <a:ext uri="{FF2B5EF4-FFF2-40B4-BE49-F238E27FC236}">
                <a16:creationId xmlns:a16="http://schemas.microsoft.com/office/drawing/2014/main" id="{71855A7B-45DE-663E-7A2E-AB1B77F3D7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90" y="161107"/>
            <a:ext cx="469900" cy="6096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DCA322-8EF5-15DC-EF24-5262B50C87CF}"/>
              </a:ext>
            </a:extLst>
          </p:cNvPr>
          <p:cNvCxnSpPr>
            <a:cxnSpLocks/>
          </p:cNvCxnSpPr>
          <p:nvPr/>
        </p:nvCxnSpPr>
        <p:spPr>
          <a:xfrm>
            <a:off x="672736" y="150690"/>
            <a:ext cx="0" cy="678279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95F4C374-C210-48B3-CB6B-206D26791A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043" y="6341922"/>
            <a:ext cx="903774" cy="48341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5EF969-70F4-31E3-295B-DF27590A7965}"/>
              </a:ext>
            </a:extLst>
          </p:cNvPr>
          <p:cNvCxnSpPr/>
          <p:nvPr/>
        </p:nvCxnSpPr>
        <p:spPr>
          <a:xfrm>
            <a:off x="0" y="6257214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195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A5F9A3B-2D02-4088-9FFB-B411AACFF88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09462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A5F9A3B-2D02-4088-9FFB-B411AACFF8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0CE50414-1B7A-74DF-357E-959E4B7226FE}"/>
              </a:ext>
            </a:extLst>
          </p:cNvPr>
          <p:cNvSpPr/>
          <p:nvPr/>
        </p:nvSpPr>
        <p:spPr>
          <a:xfrm>
            <a:off x="0" y="144965"/>
            <a:ext cx="5906530" cy="45596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4B324D-D8CA-54DC-DD4D-3D35F2EF7A1D}"/>
              </a:ext>
            </a:extLst>
          </p:cNvPr>
          <p:cNvSpPr/>
          <p:nvPr/>
        </p:nvSpPr>
        <p:spPr>
          <a:xfrm>
            <a:off x="7190774" y="2813447"/>
            <a:ext cx="4374679" cy="1308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>
                <a:solidFill>
                  <a:schemeClr val="tx1"/>
                </a:solidFill>
              </a:rPr>
              <a:t>MISO 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solidFill>
                  <a:schemeClr val="tx1"/>
                </a:solidFill>
              </a:rPr>
              <a:t>CASE STUDY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D79FE-1E35-E8FB-9EF7-0C219C94EE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547" y="1235677"/>
            <a:ext cx="6358624" cy="453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28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0EB27CFB-1AAC-67BF-536F-ED4277EB5D9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4136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EB27CFB-1AAC-67BF-536F-ED4277EB5D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C795CFE5-A2B1-7CF6-5467-BB0AA6AF39C1}"/>
              </a:ext>
            </a:extLst>
          </p:cNvPr>
          <p:cNvSpPr/>
          <p:nvPr/>
        </p:nvSpPr>
        <p:spPr>
          <a:xfrm>
            <a:off x="571500" y="1780856"/>
            <a:ext cx="2071861" cy="191223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>
            <a:outerShdw blurRad="266700" dist="215900" dir="2700000" sx="96000" sy="96000" algn="tl" rotWithShape="0">
              <a:schemeClr val="tx1">
                <a:alpha val="15000"/>
              </a:schemeClr>
            </a:outerShdw>
          </a:effectLst>
        </p:spPr>
        <p:txBody>
          <a:bodyPr vert="horz" wrap="square" lIns="91440" tIns="18288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defTabSz="685800">
              <a:spcAft>
                <a:spcPts val="600"/>
              </a:spcAft>
              <a:buClrTx/>
              <a:defRPr/>
            </a:pPr>
            <a:r>
              <a:rPr lang="en-US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Managed project through interconnection committee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36127F-E0E2-AF7A-2AB4-2B5A08BBAE1B}"/>
              </a:ext>
            </a:extLst>
          </p:cNvPr>
          <p:cNvSpPr/>
          <p:nvPr/>
        </p:nvSpPr>
        <p:spPr>
          <a:xfrm>
            <a:off x="2768014" y="1780856"/>
            <a:ext cx="2071861" cy="191223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>
            <a:outerShdw blurRad="266700" dist="215900" dir="2700000" sx="96000" sy="96000" algn="tl" rotWithShape="0">
              <a:schemeClr val="tx1">
                <a:alpha val="15000"/>
              </a:schemeClr>
            </a:outerShdw>
          </a:effectLst>
        </p:spPr>
        <p:txBody>
          <a:bodyPr vert="horz" wrap="square" lIns="91440" tIns="18288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Provided stakeholders with a 21-month runway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385419-5B0D-5FAC-DE5B-2095204ED089}"/>
              </a:ext>
            </a:extLst>
          </p:cNvPr>
          <p:cNvSpPr/>
          <p:nvPr/>
        </p:nvSpPr>
        <p:spPr>
          <a:xfrm>
            <a:off x="4964528" y="1780856"/>
            <a:ext cx="2071861" cy="191223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>
            <a:outerShdw blurRad="266700" dist="215900" dir="2700000" sx="96000" sy="96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18288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Performed no less than four studies in preparation for the draft proposal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84A6DBF-B190-ED93-5E1E-CBAA948E6CCE}"/>
              </a:ext>
            </a:extLst>
          </p:cNvPr>
          <p:cNvSpPr/>
          <p:nvPr/>
        </p:nvSpPr>
        <p:spPr>
          <a:xfrm>
            <a:off x="571500" y="4157831"/>
            <a:ext cx="2071861" cy="191223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>
            <a:outerShdw blurRad="266700" dist="215900" dir="2700000" sx="96000" sy="96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18288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Exempted GFM BESS from any voltage ride-through requirements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C2B45A-C448-9067-4BE1-D7923788282E}"/>
              </a:ext>
            </a:extLst>
          </p:cNvPr>
          <p:cNvSpPr/>
          <p:nvPr/>
        </p:nvSpPr>
        <p:spPr>
          <a:xfrm>
            <a:off x="2768014" y="4157831"/>
            <a:ext cx="2071861" cy="191223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>
            <a:outerShdw blurRad="266700" dist="215900" dir="2700000" sx="96000" sy="96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18288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Clearly </a:t>
            </a:r>
            <a:r>
              <a:rPr lang="en-US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outlined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requirements and criteria for successful compliance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3EBBB44-E72F-F712-B183-60F63EB27358}"/>
              </a:ext>
            </a:extLst>
          </p:cNvPr>
          <p:cNvSpPr/>
          <p:nvPr/>
        </p:nvSpPr>
        <p:spPr>
          <a:xfrm>
            <a:off x="4964528" y="4157831"/>
            <a:ext cx="2071861" cy="191223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>
            <a:outerShdw blurRad="266700" dist="215900" dir="2700000" sx="96000" sy="96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18288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Identified too many GFM inverters in one location would lead to over-reaction and instability issues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7EF2E9-17C2-F3BB-444B-ABDDC61D3432}"/>
              </a:ext>
            </a:extLst>
          </p:cNvPr>
          <p:cNvSpPr/>
          <p:nvPr/>
        </p:nvSpPr>
        <p:spPr>
          <a:xfrm>
            <a:off x="7161039" y="1780856"/>
            <a:ext cx="2071861" cy="191223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>
            <a:outerShdw blurRad="266700" dist="215900" dir="2700000" sx="96000" sy="96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18288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Identified amount of GFM inverters needed on MISO system (11-31%)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A53A96F-92F3-3F5B-8E5E-0D6913D4E328}"/>
              </a:ext>
            </a:extLst>
          </p:cNvPr>
          <p:cNvSpPr/>
          <p:nvPr/>
        </p:nvSpPr>
        <p:spPr>
          <a:xfrm>
            <a:off x="7161039" y="4157831"/>
            <a:ext cx="2071861" cy="191223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ysDot"/>
            <a:round/>
            <a:headEnd type="none" w="med" len="med"/>
            <a:tailEnd type="none" w="med" len="med"/>
          </a:ln>
          <a:effectLst>
            <a:outerShdw blurRad="266700" dist="215900" dir="2700000" sx="96000" sy="96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18288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MISO is </a:t>
            </a:r>
            <a:r>
              <a:rPr lang="en-US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the studies, models, and testing in PAX-2024-2 as baseline for ancillary/GFM market build-out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318302-5480-2493-7470-3D5F9042D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783" y="0"/>
            <a:ext cx="11620499" cy="996696"/>
          </a:xfrm>
        </p:spPr>
        <p:txBody>
          <a:bodyPr vert="horz" lIns="91440" rIns="91440">
            <a:normAutofit/>
          </a:bodyPr>
          <a:lstStyle/>
          <a:p>
            <a:r>
              <a:rPr lang="en-US" sz="2800" dirty="0">
                <a:latin typeface="+mj-lt"/>
                <a:ea typeface="+mj-ea"/>
                <a:cs typeface="+mj-cs"/>
              </a:rPr>
              <a:t>MISO – GFM REQUIREMENT CASE STUDY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B86395-AE55-C361-AF9A-03141B632F8B}"/>
              </a:ext>
            </a:extLst>
          </p:cNvPr>
          <p:cNvSpPr txBox="1"/>
          <p:nvPr/>
        </p:nvSpPr>
        <p:spPr>
          <a:xfrm>
            <a:off x="571500" y="1020021"/>
            <a:ext cx="11045825" cy="430887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r>
              <a:rPr lang="en-US" b="1" i="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In January 2024, MISO launched the PAC‑2024‑2 effort through its Interconnection Process Working Group (IPWG) to </a:t>
            </a:r>
            <a:r>
              <a:rPr lang="en-US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determine GFM requirements for new BESS</a:t>
            </a:r>
            <a:r>
              <a:rPr lang="en-US" b="1" i="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4DAC21A-7DE6-8E15-3383-EDC82A98221E}"/>
              </a:ext>
            </a:extLst>
          </p:cNvPr>
          <p:cNvSpPr>
            <a:spLocks/>
          </p:cNvSpPr>
          <p:nvPr/>
        </p:nvSpPr>
        <p:spPr>
          <a:xfrm>
            <a:off x="9558867" y="1780856"/>
            <a:ext cx="2633132" cy="4289205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2C94664-D265-D493-D01B-0AE0226A0F04}"/>
              </a:ext>
            </a:extLst>
          </p:cNvPr>
          <p:cNvSpPr txBox="1"/>
          <p:nvPr/>
        </p:nvSpPr>
        <p:spPr>
          <a:xfrm>
            <a:off x="9660296" y="2297221"/>
            <a:ext cx="224366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u="none" strike="noStrike" cap="none" dirty="0">
                <a:solidFill>
                  <a:srgbClr val="3AAFE3"/>
                </a:solidFill>
                <a:latin typeface="+mn-lt"/>
                <a:ea typeface="+mn-ea"/>
                <a:cs typeface="+mn-cs"/>
                <a:sym typeface="Calibri"/>
              </a:rPr>
              <a:t>After 18 months of stakeholder work, FERC accepted MISO’s proposed performance standards for inverter-based resources connecting to the grid after their DPP 2023 cycle.</a:t>
            </a:r>
            <a:endParaRPr lang="en-US" sz="1800" b="1" dirty="0">
              <a:solidFill>
                <a:srgbClr val="3AAFE3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45DD37-2740-DF20-0572-3A5763726C8A}"/>
              </a:ext>
            </a:extLst>
          </p:cNvPr>
          <p:cNvSpPr/>
          <p:nvPr/>
        </p:nvSpPr>
        <p:spPr>
          <a:xfrm>
            <a:off x="24714" y="6326373"/>
            <a:ext cx="1222744" cy="531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747C4885-B29B-7EFB-4FE2-9409BEA33E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34" y="6336542"/>
            <a:ext cx="874531" cy="467773"/>
          </a:xfrm>
          <a:prstGeom prst="rect">
            <a:avLst/>
          </a:prstGeom>
        </p:spPr>
      </p:pic>
      <p:pic>
        <p:nvPicPr>
          <p:cNvPr id="7" name="Picture 6" descr="A group of blue squares&#10;&#10;Description automatically generated">
            <a:extLst>
              <a:ext uri="{FF2B5EF4-FFF2-40B4-BE49-F238E27FC236}">
                <a16:creationId xmlns:a16="http://schemas.microsoft.com/office/drawing/2014/main" id="{A24DE319-E0DA-2336-2394-30BCD0C878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161" y="148750"/>
            <a:ext cx="469900" cy="6096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790074-0E4A-65EB-A55A-7B1E09DBE43D}"/>
              </a:ext>
            </a:extLst>
          </p:cNvPr>
          <p:cNvCxnSpPr>
            <a:cxnSpLocks/>
          </p:cNvCxnSpPr>
          <p:nvPr/>
        </p:nvCxnSpPr>
        <p:spPr>
          <a:xfrm>
            <a:off x="671384" y="150690"/>
            <a:ext cx="0" cy="678279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AA057D-C174-132B-1BFC-750D22BF6D80}"/>
              </a:ext>
            </a:extLst>
          </p:cNvPr>
          <p:cNvCxnSpPr/>
          <p:nvPr/>
        </p:nvCxnSpPr>
        <p:spPr>
          <a:xfrm>
            <a:off x="0" y="6282856"/>
            <a:ext cx="12192000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13;p34">
            <a:extLst>
              <a:ext uri="{FF2B5EF4-FFF2-40B4-BE49-F238E27FC236}">
                <a16:creationId xmlns:a16="http://schemas.microsoft.com/office/drawing/2014/main" id="{F265BD60-7BAF-3DF7-A37E-7C378B96E3E7}"/>
              </a:ext>
            </a:extLst>
          </p:cNvPr>
          <p:cNvSpPr txBox="1">
            <a:spLocks/>
          </p:cNvSpPr>
          <p:nvPr/>
        </p:nvSpPr>
        <p:spPr>
          <a:xfrm>
            <a:off x="11615928" y="6282856"/>
            <a:ext cx="576072" cy="57514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t>8</a:t>
            </a:fld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3305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3685E2D-55BB-5C05-8982-95D326D3258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82590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3685E2D-55BB-5C05-8982-95D326D325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Google Shape;158;p3">
            <a:extLst>
              <a:ext uri="{FF2B5EF4-FFF2-40B4-BE49-F238E27FC236}">
                <a16:creationId xmlns:a16="http://schemas.microsoft.com/office/drawing/2014/main" id="{E6E12BB1-AB1F-1C16-E1E5-CF357DDC8887}"/>
              </a:ext>
            </a:extLst>
          </p:cNvPr>
          <p:cNvSpPr/>
          <p:nvPr/>
        </p:nvSpPr>
        <p:spPr>
          <a:xfrm>
            <a:off x="-1" y="0"/>
            <a:ext cx="5289045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7" name="Picture 26" descr="An aerial view of a building&#10;&#10;Description automatically generated">
            <a:extLst>
              <a:ext uri="{FF2B5EF4-FFF2-40B4-BE49-F238E27FC236}">
                <a16:creationId xmlns:a16="http://schemas.microsoft.com/office/drawing/2014/main" id="{5C6D877B-817B-830A-854B-45EECE5D52C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2589"/>
            <a:ext cx="5289044" cy="3086119"/>
          </a:xfrm>
          <a:custGeom>
            <a:avLst/>
            <a:gdLst>
              <a:gd name="connsiteX0" fmla="*/ 0 w 4721902"/>
              <a:gd name="connsiteY0" fmla="*/ 0 h 3408662"/>
              <a:gd name="connsiteX1" fmla="*/ 4721902 w 4721902"/>
              <a:gd name="connsiteY1" fmla="*/ 0 h 3408662"/>
              <a:gd name="connsiteX2" fmla="*/ 4721902 w 4721902"/>
              <a:gd name="connsiteY2" fmla="*/ 3408662 h 3408662"/>
              <a:gd name="connsiteX3" fmla="*/ 0 w 4721902"/>
              <a:gd name="connsiteY3" fmla="*/ 3408662 h 340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1902" h="3408662">
                <a:moveTo>
                  <a:pt x="0" y="0"/>
                </a:moveTo>
                <a:lnTo>
                  <a:pt x="4721902" y="0"/>
                </a:lnTo>
                <a:lnTo>
                  <a:pt x="4721902" y="3408662"/>
                </a:lnTo>
                <a:lnTo>
                  <a:pt x="0" y="3408662"/>
                </a:lnTo>
                <a:close/>
              </a:path>
            </a:pathLst>
          </a:custGeom>
        </p:spPr>
      </p:pic>
      <p:sp>
        <p:nvSpPr>
          <p:cNvPr id="18" name="Google Shape;13;p34">
            <a:extLst>
              <a:ext uri="{FF2B5EF4-FFF2-40B4-BE49-F238E27FC236}">
                <a16:creationId xmlns:a16="http://schemas.microsoft.com/office/drawing/2014/main" id="{29D0964C-8EAB-EE9A-25D1-E08FE7CFD2F9}"/>
              </a:ext>
            </a:extLst>
          </p:cNvPr>
          <p:cNvSpPr txBox="1">
            <a:spLocks/>
          </p:cNvSpPr>
          <p:nvPr/>
        </p:nvSpPr>
        <p:spPr>
          <a:xfrm>
            <a:off x="11615928" y="6282856"/>
            <a:ext cx="576072" cy="57514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  <a:tabLst/>
                <a:defRPr/>
              </a:pPr>
              <a:t>9</a:t>
            </a:fld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0632E5-772A-48D2-CA22-B294C98F611A}"/>
              </a:ext>
            </a:extLst>
          </p:cNvPr>
          <p:cNvSpPr/>
          <p:nvPr/>
        </p:nvSpPr>
        <p:spPr>
          <a:xfrm>
            <a:off x="16672380" y="1102370"/>
            <a:ext cx="1800225" cy="20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1200">
                <a:solidFill>
                  <a:schemeClr val="bg1"/>
                </a:solidFill>
              </a:rPr>
              <a:t>Gambit – Angleton, Texas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C6CCED-59B8-EDF8-D29E-CF6045A45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923" y="0"/>
            <a:ext cx="11045952" cy="996696"/>
          </a:xfrm>
        </p:spPr>
        <p:txBody>
          <a:bodyPr vert="horz"/>
          <a:lstStyle/>
          <a:p>
            <a:r>
              <a:rPr lang="en-US" dirty="0">
                <a:solidFill>
                  <a:schemeClr val="bg1"/>
                </a:solidFill>
              </a:rPr>
              <a:t>REQUEST FOR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RESPONSIBLE ACTION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6BFD912-572F-6E90-F89C-E00A8C84E805}"/>
              </a:ext>
            </a:extLst>
          </p:cNvPr>
          <p:cNvSpPr/>
          <p:nvPr/>
        </p:nvSpPr>
        <p:spPr>
          <a:xfrm>
            <a:off x="911337" y="1170667"/>
            <a:ext cx="2550168" cy="1396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r">
              <a:spcBef>
                <a:spcPts val="300"/>
              </a:spcBef>
              <a:spcAft>
                <a:spcPts val="600"/>
              </a:spcAft>
              <a:buClr>
                <a:srgbClr val="3AAFE3"/>
              </a:buClr>
            </a:pPr>
            <a:r>
              <a:rPr lang="en-US" sz="2400" b="1">
                <a:solidFill>
                  <a:srgbClr val="3AAFE3"/>
                </a:solidFill>
              </a:rPr>
              <a:t>GAMBIT ENERGY STORAGE</a:t>
            </a:r>
          </a:p>
          <a:p>
            <a:pPr algn="r">
              <a:spcBef>
                <a:spcPts val="300"/>
              </a:spcBef>
              <a:spcAft>
                <a:spcPts val="600"/>
              </a:spcAft>
              <a:buClr>
                <a:srgbClr val="3AAFE3"/>
              </a:buClr>
            </a:pPr>
            <a:r>
              <a:rPr lang="en-US" sz="1600" b="1">
                <a:solidFill>
                  <a:schemeClr val="bg1"/>
                </a:solidFill>
              </a:rPr>
              <a:t>ANGLETON, TEXAS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C0D0D0-9A31-B782-4885-008944A5B0D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950" y="6339394"/>
            <a:ext cx="887041" cy="47071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0F75CA-A724-7A21-332B-442DB88D24E5}"/>
              </a:ext>
            </a:extLst>
          </p:cNvPr>
          <p:cNvCxnSpPr/>
          <p:nvPr/>
        </p:nvCxnSpPr>
        <p:spPr>
          <a:xfrm>
            <a:off x="702265" y="136161"/>
            <a:ext cx="0" cy="68103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ack and white cross&#10;&#10;Description automatically generated">
            <a:extLst>
              <a:ext uri="{FF2B5EF4-FFF2-40B4-BE49-F238E27FC236}">
                <a16:creationId xmlns:a16="http://schemas.microsoft.com/office/drawing/2014/main" id="{78C732F5-3EC1-7232-8BA5-C0744FE3B3A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441" y="225741"/>
            <a:ext cx="405492" cy="44685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D22D99-A825-43C3-80D9-B286650CA664}"/>
              </a:ext>
            </a:extLst>
          </p:cNvPr>
          <p:cNvCxnSpPr>
            <a:cxnSpLocks/>
          </p:cNvCxnSpPr>
          <p:nvPr/>
        </p:nvCxnSpPr>
        <p:spPr>
          <a:xfrm>
            <a:off x="-2330" y="6266606"/>
            <a:ext cx="690295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8AF420-1C97-0D69-9693-B117F706E288}"/>
              </a:ext>
            </a:extLst>
          </p:cNvPr>
          <p:cNvCxnSpPr>
            <a:cxnSpLocks/>
          </p:cNvCxnSpPr>
          <p:nvPr/>
        </p:nvCxnSpPr>
        <p:spPr>
          <a:xfrm>
            <a:off x="5276687" y="6270499"/>
            <a:ext cx="6902956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5F33B64-67AC-8B51-7E7D-9DABA5B2BAC0}"/>
              </a:ext>
            </a:extLst>
          </p:cNvPr>
          <p:cNvSpPr txBox="1"/>
          <p:nvPr/>
        </p:nvSpPr>
        <p:spPr>
          <a:xfrm>
            <a:off x="5443995" y="6339394"/>
            <a:ext cx="616077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Request follows MISO case study and recommendations by </a:t>
            </a:r>
            <a:r>
              <a:rPr lang="en-US" dirty="0">
                <a:hlinkClick r:id="rId9"/>
              </a:rPr>
              <a:t>Agora Energiewende</a:t>
            </a:r>
            <a:r>
              <a:rPr lang="en-US" dirty="0"/>
              <a:t> </a:t>
            </a:r>
          </a:p>
          <a:p>
            <a:pPr algn="l"/>
            <a:endParaRPr lang="en-US" sz="900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FB6A46-5387-E4AF-8EBC-48776982E807}"/>
              </a:ext>
            </a:extLst>
          </p:cNvPr>
          <p:cNvSpPr>
            <a:spLocks/>
          </p:cNvSpPr>
          <p:nvPr/>
        </p:nvSpPr>
        <p:spPr>
          <a:xfrm flipH="1">
            <a:off x="5973445" y="817197"/>
            <a:ext cx="2623669" cy="23093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D93D1F7-7468-5450-F071-05DD69ADE17D}"/>
              </a:ext>
            </a:extLst>
          </p:cNvPr>
          <p:cNvSpPr>
            <a:spLocks/>
          </p:cNvSpPr>
          <p:nvPr/>
        </p:nvSpPr>
        <p:spPr>
          <a:xfrm flipH="1">
            <a:off x="8769680" y="817197"/>
            <a:ext cx="2623669" cy="23093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5893E3D-1BEB-D1A9-02B2-88E256D13759}"/>
              </a:ext>
            </a:extLst>
          </p:cNvPr>
          <p:cNvSpPr>
            <a:spLocks/>
          </p:cNvSpPr>
          <p:nvPr/>
        </p:nvSpPr>
        <p:spPr>
          <a:xfrm flipH="1">
            <a:off x="5973445" y="3313262"/>
            <a:ext cx="2623669" cy="23093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2EFDB68-7658-1B0F-DAA7-FF43B98BC24C}"/>
              </a:ext>
            </a:extLst>
          </p:cNvPr>
          <p:cNvSpPr>
            <a:spLocks/>
          </p:cNvSpPr>
          <p:nvPr/>
        </p:nvSpPr>
        <p:spPr>
          <a:xfrm flipH="1">
            <a:off x="8774408" y="3313262"/>
            <a:ext cx="2623669" cy="23093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4" name="Google Shape;153;p10">
            <a:extLst>
              <a:ext uri="{FF2B5EF4-FFF2-40B4-BE49-F238E27FC236}">
                <a16:creationId xmlns:a16="http://schemas.microsoft.com/office/drawing/2014/main" id="{36DBB92A-CE74-0F7A-873C-AB48C3A1FB9E}"/>
              </a:ext>
            </a:extLst>
          </p:cNvPr>
          <p:cNvSpPr/>
          <p:nvPr/>
        </p:nvSpPr>
        <p:spPr>
          <a:xfrm>
            <a:off x="6146013" y="1715640"/>
            <a:ext cx="2278532" cy="111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8" tIns="18288" rIns="18288" bIns="18288" anchor="t" anchorCtr="0">
            <a:spAutoFit/>
          </a:bodyPr>
          <a:lstStyle/>
          <a:p>
            <a:pPr algn="ctr">
              <a:buSzPts val="2200"/>
            </a:pPr>
            <a:r>
              <a:rPr lang="en-US">
                <a:solidFill>
                  <a:schemeClr val="bg1"/>
                </a:solidFill>
                <a:latin typeface="Arial Nova"/>
                <a:sym typeface="Calibri"/>
              </a:rPr>
              <a:t>Perform at least 2 studies – transient stability and reliability assessment to determine need amount and location for all GFM services</a:t>
            </a:r>
            <a:endParaRPr lang="en-US" u="none" strike="noStrike" cap="none">
              <a:solidFill>
                <a:schemeClr val="bg1"/>
              </a:solidFill>
              <a:latin typeface="Arial Nova"/>
              <a:sym typeface="Arial"/>
            </a:endParaRPr>
          </a:p>
        </p:txBody>
      </p:sp>
      <p:sp>
        <p:nvSpPr>
          <p:cNvPr id="35" name="Google Shape;153;p10">
            <a:extLst>
              <a:ext uri="{FF2B5EF4-FFF2-40B4-BE49-F238E27FC236}">
                <a16:creationId xmlns:a16="http://schemas.microsoft.com/office/drawing/2014/main" id="{340AD438-C3DA-89AC-610E-F57DDD51458D}"/>
              </a:ext>
            </a:extLst>
          </p:cNvPr>
          <p:cNvSpPr/>
          <p:nvPr/>
        </p:nvSpPr>
        <p:spPr>
          <a:xfrm>
            <a:off x="8958852" y="1740889"/>
            <a:ext cx="2245323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8" tIns="18288" rIns="18288" bIns="18288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u="none" strike="noStrike" cap="none" dirty="0">
                <a:solidFill>
                  <a:schemeClr val="bg1"/>
                </a:solidFill>
                <a:latin typeface="Arial Nova" panose="020B0504020202020204" pitchFamily="34" charset="0"/>
                <a:ea typeface="Calibri"/>
                <a:cs typeface="Arial" panose="020B0604020202020204" pitchFamily="34" charset="0"/>
                <a:sym typeface="Calibri"/>
              </a:rPr>
              <a:t>Work with stakeholders to establish clear performance and compliance metrics; reconcile with existing ERCOT controls and risk factors</a:t>
            </a:r>
            <a:endParaRPr lang="en-US" u="none" strike="noStrike" cap="none" dirty="0">
              <a:solidFill>
                <a:schemeClr val="bg1"/>
              </a:solidFill>
              <a:latin typeface="Arial Nova" panose="020B05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6" name="Google Shape;153;p10">
            <a:extLst>
              <a:ext uri="{FF2B5EF4-FFF2-40B4-BE49-F238E27FC236}">
                <a16:creationId xmlns:a16="http://schemas.microsoft.com/office/drawing/2014/main" id="{3834D823-1430-C5F3-2041-4A0B2C598CC0}"/>
              </a:ext>
            </a:extLst>
          </p:cNvPr>
          <p:cNvSpPr/>
          <p:nvPr/>
        </p:nvSpPr>
        <p:spPr>
          <a:xfrm>
            <a:off x="6227953" y="4182413"/>
            <a:ext cx="2060916" cy="89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8" tIns="18288" rIns="18288" bIns="18288" anchor="t" anchorCtr="0">
            <a:spAutoFit/>
          </a:bodyPr>
          <a:lstStyle/>
          <a:p>
            <a:r>
              <a:rPr lang="en-US" dirty="0"/>
              <a:t>Enabling capability as ERCOT has suggested is not cost-free for new or existing BESS</a:t>
            </a:r>
          </a:p>
        </p:txBody>
      </p:sp>
      <p:sp>
        <p:nvSpPr>
          <p:cNvPr id="37" name="Google Shape;153;p10">
            <a:extLst>
              <a:ext uri="{FF2B5EF4-FFF2-40B4-BE49-F238E27FC236}">
                <a16:creationId xmlns:a16="http://schemas.microsoft.com/office/drawing/2014/main" id="{1F6A8B85-A778-7507-BBE6-D5375746ABBA}"/>
              </a:ext>
            </a:extLst>
          </p:cNvPr>
          <p:cNvSpPr/>
          <p:nvPr/>
        </p:nvSpPr>
        <p:spPr>
          <a:xfrm>
            <a:off x="8958854" y="4164515"/>
            <a:ext cx="2245323" cy="89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8" tIns="18288" rIns="18288" bIns="18288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dirty="0">
                <a:solidFill>
                  <a:schemeClr val="bg1"/>
                </a:solidFill>
                <a:latin typeface="Arial Nova"/>
                <a:ea typeface="Calibri"/>
                <a:sym typeface="Calibri"/>
              </a:rPr>
              <a:t>Take the studies performed and requirements established into a GFM/AS market buildout</a:t>
            </a:r>
            <a:endParaRPr lang="en-US" u="none" strike="noStrike" cap="none" dirty="0">
              <a:solidFill>
                <a:schemeClr val="bg1"/>
              </a:solidFill>
              <a:latin typeface="Arial Nova"/>
              <a:ea typeface="Calibri"/>
              <a:sym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5B82A4-4C8A-6F55-2ACE-C5E4C6303504}"/>
              </a:ext>
            </a:extLst>
          </p:cNvPr>
          <p:cNvSpPr txBox="1"/>
          <p:nvPr/>
        </p:nvSpPr>
        <p:spPr>
          <a:xfrm>
            <a:off x="6084869" y="1145249"/>
            <a:ext cx="23889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+mj-lt"/>
              </a:rPr>
              <a:t>IDENTIFY NEED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EBFC82-07A9-B8CC-6817-97C416C19CDB}"/>
              </a:ext>
            </a:extLst>
          </p:cNvPr>
          <p:cNvSpPr txBox="1"/>
          <p:nvPr/>
        </p:nvSpPr>
        <p:spPr>
          <a:xfrm>
            <a:off x="6063940" y="3395074"/>
            <a:ext cx="2388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+mj-lt"/>
              </a:rPr>
              <a:t>RECOGNIZE COSTS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48F950-E61B-CD0F-050F-1DC67CE07D4B}"/>
              </a:ext>
            </a:extLst>
          </p:cNvPr>
          <p:cNvSpPr txBox="1"/>
          <p:nvPr/>
        </p:nvSpPr>
        <p:spPr>
          <a:xfrm>
            <a:off x="8769682" y="971448"/>
            <a:ext cx="262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+mj-lt"/>
              </a:rPr>
              <a:t>ESTABLISH REQUIREMENTS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65BD3EF-3A89-707F-8378-C1A323F6E2DA}"/>
              </a:ext>
            </a:extLst>
          </p:cNvPr>
          <p:cNvSpPr txBox="1"/>
          <p:nvPr/>
        </p:nvSpPr>
        <p:spPr>
          <a:xfrm>
            <a:off x="8819961" y="3455453"/>
            <a:ext cx="23889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+mj-lt"/>
              </a:rPr>
              <a:t>THIS IS STEP </a:t>
            </a:r>
            <a:r>
              <a:rPr lang="en-US" sz="35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370965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H_FLYSHEET_STYLE" val="1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FFFF"/>
      </a:lt1>
      <a:dk2>
        <a:srgbClr val="064B67"/>
      </a:dk2>
      <a:lt2>
        <a:srgbClr val="E7E6E6"/>
      </a:lt2>
      <a:accent1>
        <a:srgbClr val="37B3E5"/>
      </a:accent1>
      <a:accent2>
        <a:srgbClr val="9D1D68"/>
      </a:accent2>
      <a:accent3>
        <a:srgbClr val="136F63"/>
      </a:accent3>
      <a:accent4>
        <a:srgbClr val="5C2A52"/>
      </a:accent4>
      <a:accent5>
        <a:srgbClr val="BAE8FB"/>
      </a:accent5>
      <a:accent6>
        <a:srgbClr val="BF9000"/>
      </a:accent6>
      <a:hlink>
        <a:srgbClr val="0563C1"/>
      </a:hlink>
      <a:folHlink>
        <a:srgbClr val="954F72"/>
      </a:folHlink>
    </a:clrScheme>
    <a:fontScheme name="Custom 78">
      <a:majorFont>
        <a:latin typeface="Aharoni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900" dirty="0">
            <a:solidFill>
              <a:schemeClr val="tx1"/>
            </a:solidFill>
            <a:latin typeface="Arial Nova" panose="020B05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2B38094B94F44A8EC8C21A3E0CB35" ma:contentTypeVersion="3" ma:contentTypeDescription="Create a new document." ma:contentTypeScope="" ma:versionID="cbb7cf6a58926691f89c558411c2b6e9">
  <xsd:schema xmlns:xsd="http://www.w3.org/2001/XMLSchema" xmlns:xs="http://www.w3.org/2001/XMLSchema" xmlns:p="http://schemas.microsoft.com/office/2006/metadata/properties" xmlns:ns2="501ae49f-736d-43ac-940f-6c0ce53902f8" targetNamespace="http://schemas.microsoft.com/office/2006/metadata/properties" ma:root="true" ma:fieldsID="67bd977675d6c1bbe6dd0cf4a9589f52" ns2:_="">
    <xsd:import namespace="501ae49f-736d-43ac-940f-6c0ce53902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1ae49f-736d-43ac-940f-6c0ce53902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C50CC8-946C-4453-B99F-109D0830C2EA}">
  <ds:schemaRefs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501ae49f-736d-43ac-940f-6c0ce53902f8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30A91CA-D646-4824-8A46-74E4FFE870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1ae49f-736d-43ac-940f-6c0ce53902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117BF8-889E-41AF-8B6B-F0AF458521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1609</TotalTime>
  <Words>860</Words>
  <Application>Microsoft Macintosh PowerPoint</Application>
  <PresentationFormat>Widescreen</PresentationFormat>
  <Paragraphs>113</Paragraphs>
  <Slides>11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Nova</vt:lpstr>
      <vt:lpstr>Calibri</vt:lpstr>
      <vt:lpstr>Wingdings</vt:lpstr>
      <vt:lpstr>Custom Design</vt:lpstr>
      <vt:lpstr>think-cell Slide</vt:lpstr>
      <vt:lpstr>ADVANCED GRID SERVICES – CONSIDERATIONS FOR NPRR 1278 AND NOGRR 272</vt:lpstr>
      <vt:lpstr>WE SHARE THE SAME GOAL</vt:lpstr>
      <vt:lpstr>FIRE, AIM, READY</vt:lpstr>
      <vt:lpstr>THE NOGRR 272 ASK</vt:lpstr>
      <vt:lpstr>VOLTAGE PHASOR SUPPORT COSTS ARE REAL AND ONGOING</vt:lpstr>
      <vt:lpstr>EXISTING BESS CHALLENGES FOR VOLTAGE SUPPORT</vt:lpstr>
      <vt:lpstr>PowerPoint Presentation</vt:lpstr>
      <vt:lpstr>MISO – GFM REQUIREMENT CASE STUDY</vt:lpstr>
      <vt:lpstr>REQUEST FOR  RESPONSIBLE ACTION</vt:lpstr>
      <vt:lpstr>REVISED NOGGR 272 + NPRR 1278 = RELIABLE SOLUTION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Plus Power Presentation</dc:title>
  <dc:creator>Brandon Keefe</dc:creator>
  <cp:lastModifiedBy>Mandy Meadors</cp:lastModifiedBy>
  <cp:revision>7</cp:revision>
  <cp:lastPrinted>2023-12-18T16:32:31Z</cp:lastPrinted>
  <dcterms:created xsi:type="dcterms:W3CDTF">2016-02-05T01:53:26Z</dcterms:created>
  <dcterms:modified xsi:type="dcterms:W3CDTF">2025-06-13T20:16:04Z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0x01010019A2B38094B94F44A8EC8C21A3E0CB35</vt:lpwstr>
  </property>
  <property fmtid="{D5CDD505-2E9C-101B-9397-08002B2CF9AE}" pid="3" name="MediaServiceImageTags">
    <vt:lpwstr/>
  </property>
  <property fmtid="{D5CDD505-2E9C-101B-9397-08002B2CF9AE}" pid="4" name="TitusGUID">
    <vt:lpwstr>1cc6cd0a-f810-4036-bc60-0d7bc25306b5</vt:lpwstr>
  </property>
  <property fmtid="{D5CDD505-2E9C-101B-9397-08002B2CF9AE}" pid="5" name="Classification">
    <vt:lpwstr>Unclassified</vt:lpwstr>
  </property>
</Properties>
</file>