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663" r:id="rId5"/>
    <p:sldMasterId id="2147483739" r:id="rId6"/>
  </p:sldMasterIdLst>
  <p:notesMasterIdLst>
    <p:notesMasterId r:id="rId18"/>
  </p:notesMasterIdLst>
  <p:handoutMasterIdLst>
    <p:handoutMasterId r:id="rId19"/>
  </p:handoutMasterIdLst>
  <p:sldIdLst>
    <p:sldId id="557" r:id="rId7"/>
    <p:sldId id="618" r:id="rId8"/>
    <p:sldId id="550" r:id="rId9"/>
    <p:sldId id="611" r:id="rId10"/>
    <p:sldId id="608" r:id="rId11"/>
    <p:sldId id="614" r:id="rId12"/>
    <p:sldId id="615" r:id="rId13"/>
    <p:sldId id="619" r:id="rId14"/>
    <p:sldId id="620" r:id="rId15"/>
    <p:sldId id="622" r:id="rId16"/>
    <p:sldId id="62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86F5C4-231D-4E04-AFF2-1D34AA023C37}">
          <p14:sldIdLst/>
        </p14:section>
        <p14:section name="OD Analysis" id="{231D1A73-FB9D-4D1A-B04E-9973ED6DEA62}">
          <p14:sldIdLst>
            <p14:sldId id="557"/>
            <p14:sldId id="618"/>
            <p14:sldId id="550"/>
            <p14:sldId id="611"/>
            <p14:sldId id="608"/>
            <p14:sldId id="614"/>
            <p14:sldId id="615"/>
            <p14:sldId id="619"/>
            <p14:sldId id="620"/>
            <p14:sldId id="622"/>
            <p14:sldId id="6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293E1DAA-093D-20C9-C98B-59051D85635A}" name="Maggio, Dave" initials="MD" userId="S::david.maggio@ercot.com::ac169136-3d92-4093-a1ee-cd2fa0ab6301" providerId="AD"/>
  <p188:author id="{410E4FBC-5218-FB1F-016B-00F92BA2DEDE}" name="Garcia, Freddy" initials="GF" userId="S::freddy.garcia@ercot.com::cc2686ab-f02a-4d1c-8be7-cf6af3d11eac" providerId="AD"/>
  <p188:author id="{0D8CE9CE-105C-065E-36D5-0644004BA4C4}" name="Schmidt, Matthew" initials="SM" userId="S::matthew.schmidt@ercot.com::fc385d58-945d-4395-bff5-01fa0dce693e" providerId="AD"/>
  <p188:author id="{A9D76DD9-9A99-1096-2E66-173483C9F738}" name="King, Ryan" initials="KR" userId="S::Ryan.King@ercot.com::397dfbf6-562d-4090-9673-fd056153c159" providerId="AD"/>
  <p188:author id="{C42AEDD9-2DD0-D3C5-494A-01313B1AB845}" name="Schmidt, Matthew" initials="SM" userId="S::Matthew.Schmidt@ercot.com::fc385d58-945d-4395-bff5-01fa0dce69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DD9"/>
    <a:srgbClr val="00AEC7"/>
    <a:srgbClr val="093C61"/>
    <a:srgbClr val="E6EBF0"/>
    <a:srgbClr val="98C3FA"/>
    <a:srgbClr val="8DC3E5"/>
    <a:srgbClr val="A9E5EA"/>
    <a:srgbClr val="5B6770"/>
    <a:srgbClr val="26D07C"/>
    <a:srgbClr val="007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A5CAB-2AEC-470C-9D52-075FB65660E3}" v="3" dt="2025-06-12T22:11:04.988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1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0386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800600"/>
            <a:ext cx="8534400" cy="1295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124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053683"/>
            <a:ext cx="8534400" cy="2042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2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50E65A-77F2-BD31-7884-036E0E1C76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038600"/>
            <a:ext cx="8340436" cy="2057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7E5F9A-4C8E-B655-9F97-B41B055E27A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1219201"/>
            <a:ext cx="8305800" cy="2042317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088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BA04B7-EE99-D736-11AC-D183C0DF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A8A3F-3706-273B-1AFB-760A102730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4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BC0-04FA-F2B5-5399-0E40A64D35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838199"/>
            <a:ext cx="3352800" cy="541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E9DFC8-B2E5-E793-2150-517381008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78E2229-F384-0D03-A606-DDA1EF9C159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169229" y="762000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025B271-82B7-1F6E-F1D4-5CDE1CA26D6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26729" y="762000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2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23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/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214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84D1CB6-92C2-F892-BEE2-D7DE748AC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5F2-47C7-E5B0-DC5D-8BCFB4026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206629"/>
            <a:ext cx="73914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5FD51-383E-7023-CF18-A1096F0F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241" y="3962400"/>
            <a:ext cx="55441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3E071B-3191-735B-1E53-53195D771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775D9C-A163-0AE2-B1A6-0B199251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F50F-9FD6-D876-630B-1BB9772ED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7620002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10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7620002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A9812F-1971-A6EB-3683-540A7570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53FC956-A879-5B22-35BA-D236C87FB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410FC-F79C-D1EE-BC59-B3D7D49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4572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436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8D8C4E-4BE2-888F-3F85-54FC3D912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3ABB5D-9742-CBF2-15A7-11E66774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4572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324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00200" y="3429000"/>
            <a:ext cx="70104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42DC6D-47B2-4BEB-A8AA-8A0002CC1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22C3B1-E57B-52E5-9F21-33863CDB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76962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99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182A6B-DC34-4468-C956-97A4DC543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AFAAF5-F226-6389-E586-DC04636007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00200" y="3429000"/>
            <a:ext cx="70104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9807EB-47DD-8DF6-305A-C4E5A3D8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76962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426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31F1-E681-368A-8F5C-DBA97E41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90600"/>
            <a:ext cx="3352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D76CDD-E83E-314F-46D6-468E51433F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05400" y="990601"/>
            <a:ext cx="35052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4A3320-2AAB-0F80-784F-76D0C98A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17BDA0E-C1F9-FF52-4A21-937465BDD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1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CF171C-297F-4950-0C7E-D8D375822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B5CE23-0801-2645-C33A-9F9E19FF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90600"/>
            <a:ext cx="3352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A263E8-3DE1-FE29-FE2A-6585C0D4DCC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05400" y="990601"/>
            <a:ext cx="35052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24D0FB-E176-3A85-94A0-3D5271A7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988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5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699664-72AA-34F1-784C-6E6582F03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06EE49-B184-8DE1-DEB3-C9D706F2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90600"/>
            <a:ext cx="3352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830282-F265-20EB-31BA-835917B411D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05400" y="990601"/>
            <a:ext cx="3505200" cy="541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chemeClr val="accent1"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2C17FD-3EC6-0937-A579-73189B2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838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Shape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3ED11FE-8556-BDBD-C1A4-1DDF827CEB3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638300" y="1127931"/>
            <a:ext cx="7213840" cy="2628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B0943CB-AB77-66FC-B5C6-9EF57AD713B2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638300" y="3962400"/>
            <a:ext cx="7213840" cy="2268313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3" spcCol="54864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FB956A1-A25D-DD57-0C23-A5E2DB94E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52A6F6-BF09-CAD7-9F06-9654C669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18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2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514600"/>
          </a:xfrm>
          <a:prstGeom prst="rect">
            <a:avLst/>
          </a:prstGeom>
        </p:spPr>
        <p:txBody>
          <a:bodyPr lIns="274320" tIns="274320" rIns="274320" bIns="36576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4290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2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477004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7" y="6553200"/>
            <a:ext cx="93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13" r:id="rId5"/>
    <p:sldLayoutId id="2147483714" r:id="rId6"/>
    <p:sldLayoutId id="2147483715" r:id="rId7"/>
    <p:sldLayoutId id="2147483716" r:id="rId8"/>
    <p:sldLayoutId id="2147483755" r:id="rId9"/>
    <p:sldLayoutId id="2147483756" r:id="rId10"/>
    <p:sldLayoutId id="2147483717" r:id="rId11"/>
    <p:sldLayoutId id="2147483718" r:id="rId12"/>
    <p:sldLayoutId id="2147483719" r:id="rId13"/>
    <p:sldLayoutId id="2147483720" r:id="rId14"/>
    <p:sldLayoutId id="2147483666" r:id="rId15"/>
    <p:sldLayoutId id="2147483722" r:id="rId16"/>
    <p:sldLayoutId id="2147483737" r:id="rId17"/>
    <p:sldLayoutId id="2147483759" r:id="rId18"/>
    <p:sldLayoutId id="2147483721" r:id="rId19"/>
    <p:sldLayoutId id="2147483757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2" y="5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914400" y="6019800"/>
            <a:ext cx="3" cy="457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627B9B1-E043-8DC1-3EC7-0618B8D4608F}"/>
              </a:ext>
            </a:extLst>
          </p:cNvPr>
          <p:cNvSpPr/>
          <p:nvPr userDrawn="1"/>
        </p:nvSpPr>
        <p:spPr>
          <a:xfrm>
            <a:off x="8534402" y="6477004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0C3A2F-8F20-B658-C764-43B7B4E03C14}"/>
              </a:ext>
            </a:extLst>
          </p:cNvPr>
          <p:cNvSpPr/>
          <p:nvPr userDrawn="1"/>
        </p:nvSpPr>
        <p:spPr>
          <a:xfrm>
            <a:off x="9019630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B88D08-DDEE-00ED-73FF-063414CEE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B031E7-226A-613D-9699-D5B9B138274C}"/>
              </a:ext>
            </a:extLst>
          </p:cNvPr>
          <p:cNvCxnSpPr>
            <a:cxnSpLocks/>
          </p:cNvCxnSpPr>
          <p:nvPr userDrawn="1"/>
        </p:nvCxnSpPr>
        <p:spPr>
          <a:xfrm>
            <a:off x="914402" y="6477005"/>
            <a:ext cx="81381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A18A6C-1485-2DE6-42D7-00D0F66FEAE0}"/>
              </a:ext>
            </a:extLst>
          </p:cNvPr>
          <p:cNvSpPr txBox="1"/>
          <p:nvPr userDrawn="1"/>
        </p:nvSpPr>
        <p:spPr>
          <a:xfrm>
            <a:off x="838200" y="6553200"/>
            <a:ext cx="93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114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86363F-7B2B-46D2-B5C3-502141994CBA}"/>
              </a:ext>
            </a:extLst>
          </p:cNvPr>
          <p:cNvSpPr txBox="1"/>
          <p:nvPr/>
        </p:nvSpPr>
        <p:spPr>
          <a:xfrm>
            <a:off x="3935300" y="1638330"/>
            <a:ext cx="4974956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NPRR1230: Monitoring and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Matthew Schmidt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Market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Congestion Management Working Group (CMWG)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B6770"/>
                </a:solidFill>
                <a:latin typeface="Arial"/>
              </a:rPr>
              <a:t>June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5B6770"/>
                </a:solidFill>
                <a:latin typeface="Arial"/>
              </a:rPr>
              <a:t>16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06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590A7-54FD-B14B-8025-ACD514246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F57-1191-A2EC-7C13-4CB009DC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Counterfactual analysis w/ generic SP Cap for South Texas Export IROLs for violated intervals on 05/16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14B95-3104-ECDA-CEB8-5C17812BD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EB097-6C96-AC8D-B024-6585833AA123}"/>
              </a:ext>
            </a:extLst>
          </p:cNvPr>
          <p:cNvSpPr txBox="1"/>
          <p:nvPr/>
        </p:nvSpPr>
        <p:spPr>
          <a:xfrm>
            <a:off x="2906853" y="3380869"/>
            <a:ext cx="6106837" cy="3400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595959"/>
                </a:solidFill>
                <a:latin typeface="Arial"/>
                <a:cs typeface="Arial"/>
              </a:rPr>
              <a:t>Violation of IROL E_PASP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could have exceeded </a:t>
            </a:r>
            <a:r>
              <a:rPr lang="en-US" sz="1400" b="1" dirty="0">
                <a:solidFill>
                  <a:srgbClr val="595959"/>
                </a:solidFill>
                <a:latin typeface="Arial"/>
                <a:cs typeface="Arial"/>
              </a:rPr>
              <a:t>ca. 70 MW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based on the limit sent to SCED (if no out-of-market actions were taken) with pre-NPRR 1230 generic IROL Shadow Price Cap of $5,251/MWh.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Note that the limit passed to SCED includes a margin entered by the Operator.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595959"/>
                </a:solidFill>
                <a:latin typeface="Arial"/>
                <a:cs typeface="Arial"/>
              </a:rPr>
              <a:t>Decrease in System Lambda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in counterfactual rerun due to more capacity available to SCED with transmission violation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Due to the magnitude of the shadow price post-NPRR1230, generation on the hurting side of the constraint can be curtailed to mitigate the violation, which increases system-wide scarcity contributing to the high System Lambda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Lowering the shadow price cap on IROL E_PASP had the impact of increasing loading and shadow prices on the IROL E_PATA constraint, which itself affected system-wide prices during these intervals in the counterfactual.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endParaRPr lang="en-US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10" name="Picture 9" descr="Chart, bar chart&#10;&#10;AI-generated content may be incorrect.">
            <a:extLst>
              <a:ext uri="{FF2B5EF4-FFF2-40B4-BE49-F238E27FC236}">
                <a16:creationId xmlns:a16="http://schemas.microsoft.com/office/drawing/2014/main" id="{BB43EED8-A75A-BCF2-AA3F-EB751DFB7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186"/>
            <a:ext cx="2691985" cy="1902641"/>
          </a:xfrm>
          <a:prstGeom prst="rect">
            <a:avLst/>
          </a:prstGeom>
        </p:spPr>
      </p:pic>
      <p:pic>
        <p:nvPicPr>
          <p:cNvPr id="12" name="Picture 11" descr="Chart, bar chart&#10;&#10;AI-generated content may be incorrect.">
            <a:extLst>
              <a:ext uri="{FF2B5EF4-FFF2-40B4-BE49-F238E27FC236}">
                <a16:creationId xmlns:a16="http://schemas.microsoft.com/office/drawing/2014/main" id="{EB828429-624D-C26C-9157-350C420A6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" y="2858179"/>
            <a:ext cx="2685546" cy="1902641"/>
          </a:xfrm>
          <a:prstGeom prst="rect">
            <a:avLst/>
          </a:prstGeom>
        </p:spPr>
      </p:pic>
      <p:pic>
        <p:nvPicPr>
          <p:cNvPr id="17" name="Picture 16" descr="Chart, bar chart&#10;&#10;AI-generated content may be incorrect.">
            <a:extLst>
              <a:ext uri="{FF2B5EF4-FFF2-40B4-BE49-F238E27FC236}">
                <a16:creationId xmlns:a16="http://schemas.microsoft.com/office/drawing/2014/main" id="{CF846B9E-1527-38AB-6184-0060B6B28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" y="4624724"/>
            <a:ext cx="2685546" cy="1898089"/>
          </a:xfrm>
          <a:prstGeom prst="rect">
            <a:avLst/>
          </a:prstGeom>
        </p:spPr>
      </p:pic>
      <p:pic>
        <p:nvPicPr>
          <p:cNvPr id="8" name="Picture 7" descr="Map">
            <a:extLst>
              <a:ext uri="{FF2B5EF4-FFF2-40B4-BE49-F238E27FC236}">
                <a16:creationId xmlns:a16="http://schemas.microsoft.com/office/drawing/2014/main" id="{7E548D78-7B3E-4D56-ABA5-EA5C0C24D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3737" b="6999"/>
          <a:stretch/>
        </p:blipFill>
        <p:spPr>
          <a:xfrm>
            <a:off x="2906853" y="1030870"/>
            <a:ext cx="6106837" cy="22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5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A3BEE-1152-F3B2-9F8B-74666DB45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803E-93A4-A01D-7BAF-2900AEA5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43682"/>
            <a:ext cx="8638633" cy="518318"/>
          </a:xfrm>
        </p:spPr>
        <p:txBody>
          <a:bodyPr lIns="91440" tIns="45720" rIns="91440" bIns="45720" anchor="t"/>
          <a:lstStyle/>
          <a:p>
            <a:r>
              <a:rPr lang="en-US"/>
              <a:t>Load Zone SPP Deltas (Interval &amp; OD Avg. Values)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CB194-AF78-6274-F45C-BADAE090A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48616D-DE7A-72A1-1DA7-DA6F0214564F}"/>
              </a:ext>
            </a:extLst>
          </p:cNvPr>
          <p:cNvSpPr txBox="1"/>
          <p:nvPr/>
        </p:nvSpPr>
        <p:spPr>
          <a:xfrm>
            <a:off x="713257" y="5315554"/>
            <a:ext cx="7974116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Largest negative Load Zone SPP deltas observed in Load Zone CPS and smallest in Load Zone South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Largest OD average SPP price delta </a:t>
            </a:r>
            <a:r>
              <a:rPr lang="en-US" sz="1400" b="1" dirty="0">
                <a:solidFill>
                  <a:srgbClr val="595959"/>
                </a:solidFill>
                <a:latin typeface="Arial" panose="020B0604020202020204" pitchFamily="34" charset="0"/>
              </a:rPr>
              <a:t>ca. $14/MWh.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B2C9CF56-DF20-B0A9-0984-A3BC61B3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492"/>
            <a:ext cx="9016002" cy="4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C362-FCD9-5CBC-342D-A3891733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Purpose of NPRR1230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75ED-D189-E519-F818-EC5F14A50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274320" tIns="274320" rIns="274320" bIns="274320" anchor="t"/>
          <a:lstStyle/>
          <a:p>
            <a:r>
              <a:rPr lang="en-US">
                <a:solidFill>
                  <a:schemeClr val="tx2"/>
                </a:solidFill>
              </a:rPr>
              <a:t>TAC requested periodic updates from ERCOT in terms of monitoring the impacts of NPRR1230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145E1-4075-6D6A-A97B-280F4718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39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D88C51-CAFA-2BF2-AC5B-2F31F84F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NPRR1230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6FABB0-2F1E-FEC3-751D-7D10750E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674201"/>
            <a:ext cx="8763000" cy="5280822"/>
          </a:xfrm>
        </p:spPr>
        <p:txBody>
          <a:bodyPr lIns="274320" tIns="274320" rIns="274320" bIns="27432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Addresses operating conditions observed in Summer 2023 for what are now the South Texas Export Interconnection Reliability Operating Limits (IROLs)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ERCOT was previously dependent on using High Dispatch Limit (HDL) overrides to help mitigate the constraint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NPRR1230 increases the Shadow Price Cap for some IROLs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Establishes a transparent method for determining a new Shadow Price Cap for an individual IROL if needed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Security-Constrained Economic Dispatch (SCED) can further manage the IROLs, allowing for the use of market-based tools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Control Room Operators can focus on near-scarcity conditions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r>
              <a:rPr lang="en-US" sz="1800" b="1" dirty="0">
                <a:solidFill>
                  <a:schemeClr val="tx2"/>
                </a:solidFill>
                <a:cs typeface="Arial"/>
              </a:rPr>
              <a:t>Updated Shadow Price Caps ($19,751/MWh) were implemented for the two South Texas Export IROLs (E_PASP, E_PATA) on 10/01/2024</a:t>
            </a:r>
          </a:p>
          <a:p>
            <a:endParaRPr lang="en-US" sz="1800" dirty="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31EAA-58E5-A784-9766-F191CC4BF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CC36B-D47E-9057-CF60-F750EC381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EAC5C0-1607-1F10-ED4C-16A0374DA5F3}"/>
              </a:ext>
            </a:extLst>
          </p:cNvPr>
          <p:cNvSpPr>
            <a:spLocks noGrp="1"/>
          </p:cNvSpPr>
          <p:nvPr/>
        </p:nvSpPr>
        <p:spPr>
          <a:xfrm>
            <a:off x="561433" y="1618358"/>
            <a:ext cx="8458200" cy="57095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05/08/2025 </a:t>
            </a:r>
          </a:p>
          <a:p>
            <a:pPr algn="ctr"/>
            <a:r>
              <a:rPr lang="en-US" sz="4000" dirty="0"/>
              <a:t>Reliability and Pricing Impacts:</a:t>
            </a:r>
          </a:p>
          <a:p>
            <a:pPr algn="ctr"/>
            <a:r>
              <a:rPr lang="en-US" sz="4000" dirty="0"/>
              <a:t>Pre-NPRR 1230 Counterfactual Analysis</a:t>
            </a:r>
            <a:endParaRPr lang="en-US" sz="4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87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8C5B-41C8-039B-FF6D-7E304506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Pricing Event on 05/08 associated with Congestion on South Texas Export IROL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F3EA0-8C59-B9A0-81A3-0A2CF0D46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D67EC-BF7A-A8B4-70EA-5E647FB29E80}"/>
              </a:ext>
            </a:extLst>
          </p:cNvPr>
          <p:cNvSpPr txBox="1"/>
          <p:nvPr/>
        </p:nvSpPr>
        <p:spPr>
          <a:xfrm>
            <a:off x="448234" y="3844329"/>
            <a:ext cx="8390965" cy="2646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On Operating Day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05</a:t>
            </a:r>
            <a:r>
              <a:rPr lang="en-US" sz="140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/08, the shadow price on the South Texas Export IROL (E_P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ASP</a:t>
            </a:r>
            <a:r>
              <a:rPr lang="en-US" sz="140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)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 exceeded </a:t>
            </a:r>
            <a:r>
              <a:rPr lang="en-US" sz="140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the pre-NPRR1230 generic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IROL </a:t>
            </a:r>
            <a:r>
              <a:rPr lang="en-US" sz="140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Max Shadow Price of $5,251/MWh for two consecutive SCED intervals between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21</a:t>
            </a:r>
            <a:r>
              <a:rPr lang="en-US" sz="140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:00 and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21</a:t>
            </a:r>
            <a:r>
              <a:rPr lang="en-US" sz="140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:06 to manage the flow across the IROL.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The Shadow Price on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the IROL peaked at </a:t>
            </a:r>
            <a:r>
              <a:rPr lang="en-US" sz="140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$11,628/MWh during SCED interval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21</a:t>
            </a:r>
            <a:r>
              <a:rPr lang="en-US" sz="140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:05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 with System Lambda reaching a value of $4,142/MWh.</a:t>
            </a:r>
            <a:endParaRPr lang="en-US" sz="1400" i="0" dirty="0">
              <a:solidFill>
                <a:srgbClr val="595959"/>
              </a:solidFill>
              <a:effectLst/>
              <a:latin typeface="Arial"/>
              <a:cs typeface="Arial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Thi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s 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is the </a:t>
            </a:r>
            <a:r>
              <a:rPr lang="en-US" sz="1400" b="1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second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Arial"/>
                <a:cs typeface="Arial"/>
              </a:rPr>
              <a:t> time since the implementation of NPRR1230 on 10/01/24 that a shadow price above the previous generic Max Shadow Price of $5,251/MWh has been leveraged to manage the South Texas IROLs.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The previous incidence occurred on 11/17/2024 when the Shadow Price on E_PATA reached a value of $12,893</a:t>
            </a:r>
            <a:r>
              <a:rPr lang="en-US" sz="1200" dirty="0">
                <a:solidFill>
                  <a:srgbClr val="595959"/>
                </a:solidFill>
                <a:cs typeface="Arial"/>
              </a:rPr>
              <a:t>/MWh</a:t>
            </a:r>
            <a:r>
              <a:rPr lang="en-US" sz="1200" dirty="0">
                <a:solidFill>
                  <a:srgbClr val="2D3338"/>
                </a:solidFill>
                <a:cs typeface="Arial"/>
              </a:rPr>
              <a:t>.</a:t>
            </a:r>
          </a:p>
        </p:txBody>
      </p:sp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7283C70E-5DA7-A62B-6365-E6E1FBAAE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1149259"/>
            <a:ext cx="2594362" cy="2594362"/>
          </a:xfrm>
          <a:prstGeom prst="rect">
            <a:avLst/>
          </a:prstGeom>
        </p:spPr>
      </p:pic>
      <p:pic>
        <p:nvPicPr>
          <p:cNvPr id="9" name="Picture 8" descr="Chart, histogram, scatter chart&#10;&#10;AI-generated content may be incorrect.">
            <a:extLst>
              <a:ext uri="{FF2B5EF4-FFF2-40B4-BE49-F238E27FC236}">
                <a16:creationId xmlns:a16="http://schemas.microsoft.com/office/drawing/2014/main" id="{D52BFD7C-4DDD-5004-D9D1-0F123C645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97" y="1093191"/>
            <a:ext cx="5401568" cy="2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8265-FFB9-E040-640F-B1751600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Counterfactual analysis w/ generic SP Cap for South Texas Export IROLs for violated intervals on 05/08/2025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BA80F-5F5D-63C6-80ED-E61CF4618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F4714-A28E-D45A-9AF8-0B88385B3E0C}"/>
              </a:ext>
            </a:extLst>
          </p:cNvPr>
          <p:cNvSpPr txBox="1"/>
          <p:nvPr/>
        </p:nvSpPr>
        <p:spPr>
          <a:xfrm>
            <a:off x="3045732" y="3326229"/>
            <a:ext cx="5915416" cy="335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595959"/>
                </a:solidFill>
                <a:latin typeface="Arial" panose="020B0604020202020204" pitchFamily="34" charset="0"/>
              </a:rPr>
              <a:t>Violation of IROL E_PASP 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could have exceeded </a:t>
            </a:r>
            <a:r>
              <a:rPr lang="en-US" sz="1400" b="1" dirty="0">
                <a:solidFill>
                  <a:srgbClr val="595959"/>
                </a:solidFill>
                <a:latin typeface="Arial" panose="020B0604020202020204" pitchFamily="34" charset="0"/>
              </a:rPr>
              <a:t>40 MW 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based on the limit sent to SCED (if no out-of-market actions were taken) with pre-NPRR 1230 generic IROL Shadow Price Cap of $5,251/MWh.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Note that the limit passed to SCED includes a margin entered by the Operator.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595959"/>
                </a:solidFill>
                <a:latin typeface="Arial" panose="020B0604020202020204" pitchFamily="34" charset="0"/>
              </a:rPr>
              <a:t>Decrease in System Lambda 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to </a:t>
            </a:r>
            <a:r>
              <a:rPr lang="en-US" sz="1400" b="1" dirty="0">
                <a:solidFill>
                  <a:srgbClr val="595959"/>
                </a:solidFill>
                <a:latin typeface="Arial" panose="020B0604020202020204" pitchFamily="34" charset="0"/>
              </a:rPr>
              <a:t>ca. $2,000/MWh 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in counterfactual rerun due to more capacity available to SCED with transmission violation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Due to the magnitude of the shadow price post-NPRR1230, generation on the hurting side of the constraint can be curtailed to mitigate the violation, which increases system-wide scarcity contributing to the spike in System Lambda to over $4,000/MWh in SCED interval 21:05.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Note that based on the analysis, the market result was also affected by depleted or near depleted HASLs for ESRs providing Ancillary Service at the turn of the Operating Hour.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B5492-819F-5724-6AB8-6F67756F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1" y="1004359"/>
            <a:ext cx="2739782" cy="20561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3F664B-16A8-D7AB-F2E7-56E9B7F02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1" y="2892908"/>
            <a:ext cx="2851389" cy="20367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3EA23F-44B4-6EAD-3689-0AB85D802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43" y="4757783"/>
            <a:ext cx="2739782" cy="2032256"/>
          </a:xfrm>
          <a:prstGeom prst="rect">
            <a:avLst/>
          </a:prstGeom>
        </p:spPr>
      </p:pic>
      <p:pic>
        <p:nvPicPr>
          <p:cNvPr id="8" name="Picture 7" descr="Map">
            <a:extLst>
              <a:ext uri="{FF2B5EF4-FFF2-40B4-BE49-F238E27FC236}">
                <a16:creationId xmlns:a16="http://schemas.microsoft.com/office/drawing/2014/main" id="{C4383085-7077-643E-2782-5453AD59C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3964" b="6232"/>
          <a:stretch/>
        </p:blipFill>
        <p:spPr>
          <a:xfrm>
            <a:off x="3013460" y="1032483"/>
            <a:ext cx="5931179" cy="22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8265-FFB9-E040-640F-B1751600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43682"/>
            <a:ext cx="8638633" cy="518318"/>
          </a:xfrm>
        </p:spPr>
        <p:txBody>
          <a:bodyPr lIns="91440" tIns="45720" rIns="91440" bIns="45720" anchor="t"/>
          <a:lstStyle/>
          <a:p>
            <a:r>
              <a:rPr lang="en-US"/>
              <a:t>Load Zone SPP Deltas (Interval &amp; OD Avg. Values)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BA80F-5F5D-63C6-80ED-E61CF4618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89AB25-0050-2459-AB52-8A323009B480}"/>
              </a:ext>
            </a:extLst>
          </p:cNvPr>
          <p:cNvSpPr txBox="1"/>
          <p:nvPr/>
        </p:nvSpPr>
        <p:spPr>
          <a:xfrm>
            <a:off x="713257" y="5315554"/>
            <a:ext cx="7974116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Largest negative Load Zone SPP deltas observed in Load Zone CPS and smallest in Load Zone South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Largest OD average SPP price delta </a:t>
            </a:r>
            <a:r>
              <a:rPr lang="en-US" sz="1400" b="1" dirty="0">
                <a:solidFill>
                  <a:srgbClr val="595959"/>
                </a:solidFill>
                <a:latin typeface="Arial" panose="020B0604020202020204" pitchFamily="34" charset="0"/>
              </a:rPr>
              <a:t>ca. $3/MWh.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784BC-EB69-F95D-ABEF-8681350D5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3" y="898772"/>
            <a:ext cx="8638633" cy="42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1CD91-CA5D-9403-B4FC-E9CC7834B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69BC5-3128-91B6-D544-A34CC369E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D7EA83-C830-C7DD-B483-7312E559F84A}"/>
              </a:ext>
            </a:extLst>
          </p:cNvPr>
          <p:cNvSpPr>
            <a:spLocks noGrp="1"/>
          </p:cNvSpPr>
          <p:nvPr/>
        </p:nvSpPr>
        <p:spPr>
          <a:xfrm>
            <a:off x="561433" y="1618358"/>
            <a:ext cx="8458200" cy="57095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/>
              <a:t>05/16/2025 </a:t>
            </a:r>
          </a:p>
          <a:p>
            <a:pPr algn="ctr"/>
            <a:r>
              <a:rPr lang="en-US" sz="4000"/>
              <a:t>Reliability and Pricing Impacts:</a:t>
            </a:r>
          </a:p>
          <a:p>
            <a:pPr algn="ctr"/>
            <a:r>
              <a:rPr lang="en-US" sz="4000"/>
              <a:t>Pre-NPRR 1230 Counterfactual Analysis</a:t>
            </a:r>
            <a:endParaRPr lang="en-US" sz="4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07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43703-1E49-1B7C-9CFA-56B360139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C40A-86E0-F372-8A4E-44F3E657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Pricing Event on 05/16 associated with Congestion on South Texas Export IROL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EC265-715C-4A73-996F-BA42468EF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09FCF-5449-5B36-F93B-77F91483E87F}"/>
              </a:ext>
            </a:extLst>
          </p:cNvPr>
          <p:cNvSpPr txBox="1"/>
          <p:nvPr/>
        </p:nvSpPr>
        <p:spPr>
          <a:xfrm>
            <a:off x="448234" y="3844329"/>
            <a:ext cx="8390965" cy="2646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On Operating Day 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05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/16, the shadow price on the South Texas Export IROL (E_P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ASP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 exceeded 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the pre-NPRR1230 generic 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IROL 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Max Shadow Price of $5,251/MWh for multiple 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consecutive 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SCED intervals between 19:30 and 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19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:55 to manage the flow across the IROL.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The Shadow Price on 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the IROL peaked at </a:t>
            </a:r>
            <a:r>
              <a:rPr lang="en-US" sz="140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$15,431/MWh during SCED interval 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21</a:t>
            </a:r>
            <a:r>
              <a:rPr lang="en-US" sz="140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:45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 with System Lambda reaching a max value of $3,380/MWh.</a:t>
            </a:r>
            <a:endParaRPr lang="en-US" sz="1400" i="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Thi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</a:rPr>
              <a:t>s 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is the </a:t>
            </a:r>
            <a:r>
              <a:rPr lang="en-US" sz="1400" b="1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third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time since the implementation of NPRR1230 on 10/01/24 that a shadow price above the previous generic Max Shadow Price of $5,251/MWh has been leveraged to manage the South Texas IROLs.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The previous incidence occurred on 05/08/2025 when the Shadow Price on E_PASP reached a value of $11,628</a:t>
            </a:r>
            <a:r>
              <a:rPr lang="en-US" sz="1200" dirty="0">
                <a:solidFill>
                  <a:srgbClr val="2D3338"/>
                </a:solidFill>
                <a:cs typeface="Arial"/>
              </a:rPr>
              <a:t>.</a:t>
            </a:r>
          </a:p>
        </p:txBody>
      </p:sp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C5D35B90-09E7-3F0E-160F-CBAC1C07D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87" y="1268942"/>
            <a:ext cx="5010912" cy="2505456"/>
          </a:xfrm>
          <a:prstGeom prst="rect">
            <a:avLst/>
          </a:prstGeom>
        </p:spPr>
      </p:pic>
      <p:pic>
        <p:nvPicPr>
          <p:cNvPr id="10" name="Picture 9" descr="Map&#10;&#10;AI-generated content may be incorrect.">
            <a:extLst>
              <a:ext uri="{FF2B5EF4-FFF2-40B4-BE49-F238E27FC236}">
                <a16:creationId xmlns:a16="http://schemas.microsoft.com/office/drawing/2014/main" id="{D8D6EE5D-65DB-2605-2E4E-369FBC908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" y="1005839"/>
            <a:ext cx="2838489" cy="28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6020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rtic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6407CF-6825-4B79-8BC8-FE3ED31E7FDF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</TotalTime>
  <Words>919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Cover Slide</vt:lpstr>
      <vt:lpstr>Horizontal Theme</vt:lpstr>
      <vt:lpstr>Vertical Theme</vt:lpstr>
      <vt:lpstr>PowerPoint Presentation</vt:lpstr>
      <vt:lpstr>Purpose of NPRR1230 Update</vt:lpstr>
      <vt:lpstr>Recap: NPRR1230</vt:lpstr>
      <vt:lpstr>PowerPoint Presentation</vt:lpstr>
      <vt:lpstr>Pricing Event on 05/08 associated with Congestion on South Texas Export IROL</vt:lpstr>
      <vt:lpstr>Counterfactual analysis w/ generic SP Cap for South Texas Export IROLs for violated intervals on 05/08/2025</vt:lpstr>
      <vt:lpstr>Load Zone SPP Deltas (Interval &amp; OD Avg. Values)</vt:lpstr>
      <vt:lpstr>PowerPoint Presentation</vt:lpstr>
      <vt:lpstr>Pricing Event on 05/16 associated with Congestion on South Texas Export IROL</vt:lpstr>
      <vt:lpstr>Counterfactual analysis w/ generic SP Cap for South Texas Export IROLs for violated intervals on 05/16</vt:lpstr>
      <vt:lpstr>Load Zone SPP Deltas (Interval &amp; OD Avg. Values)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Gustafson, Kelsey</cp:lastModifiedBy>
  <cp:revision>10</cp:revision>
  <cp:lastPrinted>2017-10-10T21:31:05Z</cp:lastPrinted>
  <dcterms:created xsi:type="dcterms:W3CDTF">2016-01-21T15:20:31Z</dcterms:created>
  <dcterms:modified xsi:type="dcterms:W3CDTF">2025-06-13T13:59:03Z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2023-04-04T20:11:24Z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2ffd7455-2a10-4c42-ab9a-33fe7556bcb5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ediaServiceImageTags">
    <vt:lpwstr/>
  </property>
</Properties>
</file>