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50"/>
  </p:notesMasterIdLst>
  <p:handoutMasterIdLst>
    <p:handoutMasterId r:id="rId51"/>
  </p:handoutMasterIdLst>
  <p:sldIdLst>
    <p:sldId id="542" r:id="rId6"/>
    <p:sldId id="553" r:id="rId7"/>
    <p:sldId id="2706" r:id="rId8"/>
    <p:sldId id="2593" r:id="rId9"/>
    <p:sldId id="2698" r:id="rId10"/>
    <p:sldId id="554" r:id="rId11"/>
    <p:sldId id="2699" r:id="rId12"/>
    <p:sldId id="2700" r:id="rId13"/>
    <p:sldId id="2594" r:id="rId14"/>
    <p:sldId id="2701" r:id="rId15"/>
    <p:sldId id="2693" r:id="rId16"/>
    <p:sldId id="2592" r:id="rId17"/>
    <p:sldId id="2702" r:id="rId18"/>
    <p:sldId id="2732" r:id="rId19"/>
    <p:sldId id="2703" r:id="rId20"/>
    <p:sldId id="2591" r:id="rId21"/>
    <p:sldId id="2697" r:id="rId22"/>
    <p:sldId id="2691" r:id="rId23"/>
    <p:sldId id="2723" r:id="rId24"/>
    <p:sldId id="2734" r:id="rId25"/>
    <p:sldId id="2736" r:id="rId26"/>
    <p:sldId id="2737" r:id="rId27"/>
    <p:sldId id="2735" r:id="rId28"/>
    <p:sldId id="2738" r:id="rId29"/>
    <p:sldId id="2731" r:id="rId30"/>
    <p:sldId id="2714" r:id="rId31"/>
    <p:sldId id="2715" r:id="rId32"/>
    <p:sldId id="2716" r:id="rId33"/>
    <p:sldId id="2717" r:id="rId34"/>
    <p:sldId id="2718" r:id="rId35"/>
    <p:sldId id="2719" r:id="rId36"/>
    <p:sldId id="579" r:id="rId37"/>
    <p:sldId id="2724" r:id="rId38"/>
    <p:sldId id="2725" r:id="rId39"/>
    <p:sldId id="2726" r:id="rId40"/>
    <p:sldId id="2727" r:id="rId41"/>
    <p:sldId id="2728" r:id="rId42"/>
    <p:sldId id="2729" r:id="rId43"/>
    <p:sldId id="281" r:id="rId44"/>
    <p:sldId id="2730" r:id="rId45"/>
    <p:sldId id="522" r:id="rId46"/>
    <p:sldId id="523" r:id="rId47"/>
    <p:sldId id="525" r:id="rId48"/>
    <p:sldId id="2733"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AEC007"/>
    <a:srgbClr val="C1F7FF"/>
    <a:srgbClr val="66FFFF"/>
    <a:srgbClr val="26D07C"/>
    <a:srgbClr val="FF3300"/>
    <a:srgbClr val="003865"/>
    <a:srgbClr val="5B6770"/>
    <a:srgbClr val="E6EBF0"/>
    <a:srgbClr val="E2E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273D2-BA52-4BB3-A41D-9747E089C910}" v="28" dt="2025-06-12T18:29:26.299"/>
    <p1510:client id="{B9CA1EB9-CC54-D8F2-5A90-B4715900E520}" v="1" dt="2025-06-12T19:48:35.239"/>
    <p1510:client id="{D3C3305B-C0E3-97D4-14D1-5B331CC52BC6}" v="36" dt="2025-06-13T01:45:09.037"/>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056" y="2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woodfin\AppData\Local\Microsoft\Windows\INetCache\Content.Outlook\3ROXC9F6\Copy%20of%20LFL%20Ride%20Through%20Events_2024_ERCO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Recent Large Electronic Load Ride-Through Events </a:t>
            </a:r>
          </a:p>
        </c:rich>
      </c:tx>
      <c:layout>
        <c:manualLayout>
          <c:xMode val="edge"/>
          <c:yMode val="edge"/>
          <c:x val="0.17059945843873589"/>
          <c:y val="2.0049017259127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v>MW Reduction of Affected Loads</c:v>
          </c:tx>
          <c:spPr>
            <a:solidFill>
              <a:srgbClr val="00AEC7"/>
            </a:solidFill>
            <a:ln>
              <a:noFill/>
            </a:ln>
            <a:effectLst/>
          </c:spPr>
          <c:invertIfNegative val="0"/>
          <c:dLbls>
            <c:numFmt formatCode="#,##0" sourceLinked="0"/>
            <c:spPr>
              <a:solidFill>
                <a:schemeClr val="tx2"/>
              </a:solidFill>
              <a:ln>
                <a:noFill/>
              </a:ln>
              <a:effectLst/>
            </c:spPr>
            <c:txPr>
              <a:bodyPr rot="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'Event Summary'!$A$2:$A$21</c:f>
              <c:numCache>
                <c:formatCode>m/d/yyyy</c:formatCode>
                <c:ptCount val="20"/>
                <c:pt idx="0">
                  <c:v>45260</c:v>
                </c:pt>
                <c:pt idx="1">
                  <c:v>45283</c:v>
                </c:pt>
                <c:pt idx="2">
                  <c:v>45283</c:v>
                </c:pt>
                <c:pt idx="3">
                  <c:v>45284</c:v>
                </c:pt>
                <c:pt idx="4">
                  <c:v>45380</c:v>
                </c:pt>
                <c:pt idx="5">
                  <c:v>45388</c:v>
                </c:pt>
                <c:pt idx="6">
                  <c:v>45413</c:v>
                </c:pt>
                <c:pt idx="7">
                  <c:v>45434</c:v>
                </c:pt>
                <c:pt idx="8">
                  <c:v>45443</c:v>
                </c:pt>
                <c:pt idx="9">
                  <c:v>45460</c:v>
                </c:pt>
                <c:pt idx="10">
                  <c:v>45461</c:v>
                </c:pt>
                <c:pt idx="11">
                  <c:v>45505</c:v>
                </c:pt>
                <c:pt idx="12">
                  <c:v>45531</c:v>
                </c:pt>
                <c:pt idx="13">
                  <c:v>45594</c:v>
                </c:pt>
                <c:pt idx="14">
                  <c:v>45604</c:v>
                </c:pt>
                <c:pt idx="15">
                  <c:v>45614</c:v>
                </c:pt>
                <c:pt idx="16">
                  <c:v>45659</c:v>
                </c:pt>
                <c:pt idx="17">
                  <c:v>45674</c:v>
                </c:pt>
                <c:pt idx="18">
                  <c:v>45686</c:v>
                </c:pt>
                <c:pt idx="19">
                  <c:v>45730</c:v>
                </c:pt>
              </c:numCache>
            </c:numRef>
          </c:cat>
          <c:val>
            <c:numRef>
              <c:f>'Event Summary'!$C$2:$C$21</c:f>
              <c:numCache>
                <c:formatCode>0</c:formatCode>
                <c:ptCount val="20"/>
                <c:pt idx="0">
                  <c:v>259.8</c:v>
                </c:pt>
                <c:pt idx="1">
                  <c:v>127.8</c:v>
                </c:pt>
                <c:pt idx="2">
                  <c:v>231.6</c:v>
                </c:pt>
                <c:pt idx="3">
                  <c:v>122.7</c:v>
                </c:pt>
                <c:pt idx="4">
                  <c:v>185.9</c:v>
                </c:pt>
                <c:pt idx="5">
                  <c:v>246.9</c:v>
                </c:pt>
                <c:pt idx="6">
                  <c:v>189.5</c:v>
                </c:pt>
                <c:pt idx="7">
                  <c:v>431.9</c:v>
                </c:pt>
                <c:pt idx="8">
                  <c:v>173.3</c:v>
                </c:pt>
                <c:pt idx="9">
                  <c:v>227</c:v>
                </c:pt>
                <c:pt idx="10">
                  <c:v>207.5</c:v>
                </c:pt>
                <c:pt idx="11">
                  <c:v>275.2</c:v>
                </c:pt>
                <c:pt idx="12">
                  <c:v>302.8</c:v>
                </c:pt>
                <c:pt idx="13">
                  <c:v>241</c:v>
                </c:pt>
                <c:pt idx="14">
                  <c:v>115</c:v>
                </c:pt>
                <c:pt idx="15">
                  <c:v>197</c:v>
                </c:pt>
                <c:pt idx="16">
                  <c:v>120.7</c:v>
                </c:pt>
                <c:pt idx="17">
                  <c:v>169</c:v>
                </c:pt>
                <c:pt idx="18">
                  <c:v>332</c:v>
                </c:pt>
                <c:pt idx="19">
                  <c:v>236</c:v>
                </c:pt>
              </c:numCache>
            </c:numRef>
          </c:val>
          <c:extLst>
            <c:ext xmlns:c16="http://schemas.microsoft.com/office/drawing/2014/chart" uri="{C3380CC4-5D6E-409C-BE32-E72D297353CC}">
              <c16:uniqueId val="{00000000-ED64-465E-891F-4C867927A212}"/>
            </c:ext>
          </c:extLst>
        </c:ser>
        <c:ser>
          <c:idx val="1"/>
          <c:order val="1"/>
          <c:tx>
            <c:v>Total Pre-Disturbance Consumption of Affected Loads</c:v>
          </c:tx>
          <c:spPr>
            <a:pattFill prst="dkDnDiag">
              <a:fgClr>
                <a:schemeClr val="tx2"/>
              </a:fgClr>
              <a:bgClr>
                <a:schemeClr val="bg1"/>
              </a:bgClr>
            </a:pattFill>
            <a:ln>
              <a:noFill/>
            </a:ln>
            <a:effectLst/>
          </c:spPr>
          <c:invertIfNegative val="0"/>
          <c:cat>
            <c:numRef>
              <c:f>'Event Summary'!$A$2:$A$21</c:f>
              <c:numCache>
                <c:formatCode>m/d/yyyy</c:formatCode>
                <c:ptCount val="20"/>
                <c:pt idx="0">
                  <c:v>45260</c:v>
                </c:pt>
                <c:pt idx="1">
                  <c:v>45283</c:v>
                </c:pt>
                <c:pt idx="2">
                  <c:v>45283</c:v>
                </c:pt>
                <c:pt idx="3">
                  <c:v>45284</c:v>
                </c:pt>
                <c:pt idx="4">
                  <c:v>45380</c:v>
                </c:pt>
                <c:pt idx="5">
                  <c:v>45388</c:v>
                </c:pt>
                <c:pt idx="6">
                  <c:v>45413</c:v>
                </c:pt>
                <c:pt idx="7">
                  <c:v>45434</c:v>
                </c:pt>
                <c:pt idx="8">
                  <c:v>45443</c:v>
                </c:pt>
                <c:pt idx="9">
                  <c:v>45460</c:v>
                </c:pt>
                <c:pt idx="10">
                  <c:v>45461</c:v>
                </c:pt>
                <c:pt idx="11">
                  <c:v>45505</c:v>
                </c:pt>
                <c:pt idx="12">
                  <c:v>45531</c:v>
                </c:pt>
                <c:pt idx="13">
                  <c:v>45594</c:v>
                </c:pt>
                <c:pt idx="14">
                  <c:v>45604</c:v>
                </c:pt>
                <c:pt idx="15">
                  <c:v>45614</c:v>
                </c:pt>
                <c:pt idx="16">
                  <c:v>45659</c:v>
                </c:pt>
                <c:pt idx="17">
                  <c:v>45674</c:v>
                </c:pt>
                <c:pt idx="18">
                  <c:v>45686</c:v>
                </c:pt>
                <c:pt idx="19">
                  <c:v>45730</c:v>
                </c:pt>
              </c:numCache>
            </c:numRef>
          </c:cat>
          <c:val>
            <c:numRef>
              <c:f>'Event Summary'!$N$2:$N$21</c:f>
              <c:numCache>
                <c:formatCode>0</c:formatCode>
                <c:ptCount val="20"/>
                <c:pt idx="0">
                  <c:v>389.59999999999997</c:v>
                </c:pt>
                <c:pt idx="1">
                  <c:v>556.6</c:v>
                </c:pt>
                <c:pt idx="2">
                  <c:v>504.80000000000007</c:v>
                </c:pt>
                <c:pt idx="3">
                  <c:v>607.79999999999995</c:v>
                </c:pt>
                <c:pt idx="4">
                  <c:v>640.5</c:v>
                </c:pt>
                <c:pt idx="5">
                  <c:v>37.499999999999972</c:v>
                </c:pt>
                <c:pt idx="6">
                  <c:v>100.59999999999997</c:v>
                </c:pt>
                <c:pt idx="7">
                  <c:v>211.10000000000002</c:v>
                </c:pt>
                <c:pt idx="8">
                  <c:v>411.59999999999997</c:v>
                </c:pt>
                <c:pt idx="9">
                  <c:v>45</c:v>
                </c:pt>
                <c:pt idx="10">
                  <c:v>50</c:v>
                </c:pt>
                <c:pt idx="11">
                  <c:v>25</c:v>
                </c:pt>
                <c:pt idx="12">
                  <c:v>156.19999999999999</c:v>
                </c:pt>
                <c:pt idx="13">
                  <c:v>140.60000000000002</c:v>
                </c:pt>
                <c:pt idx="14">
                  <c:v>432</c:v>
                </c:pt>
                <c:pt idx="15">
                  <c:v>429</c:v>
                </c:pt>
                <c:pt idx="16">
                  <c:v>93.3</c:v>
                </c:pt>
                <c:pt idx="17">
                  <c:v>15</c:v>
                </c:pt>
                <c:pt idx="18">
                  <c:v>380</c:v>
                </c:pt>
                <c:pt idx="19">
                  <c:v>341</c:v>
                </c:pt>
              </c:numCache>
            </c:numRef>
          </c:val>
          <c:extLst>
            <c:ext xmlns:c16="http://schemas.microsoft.com/office/drawing/2014/chart" uri="{C3380CC4-5D6E-409C-BE32-E72D297353CC}">
              <c16:uniqueId val="{00000001-ED64-465E-891F-4C867927A212}"/>
            </c:ext>
          </c:extLst>
        </c:ser>
        <c:dLbls>
          <c:showLegendKey val="0"/>
          <c:showVal val="0"/>
          <c:showCatName val="0"/>
          <c:showSerName val="0"/>
          <c:showPercent val="0"/>
          <c:showBubbleSize val="0"/>
        </c:dLbls>
        <c:gapWidth val="219"/>
        <c:overlap val="100"/>
        <c:axId val="306354432"/>
        <c:axId val="306351552"/>
      </c:barChart>
      <c:lineChart>
        <c:grouping val="standard"/>
        <c:varyColors val="0"/>
        <c:dLbls>
          <c:showLegendKey val="0"/>
          <c:showVal val="0"/>
          <c:showCatName val="0"/>
          <c:showSerName val="0"/>
          <c:showPercent val="0"/>
          <c:showBubbleSize val="0"/>
        </c:dLbls>
        <c:marker val="1"/>
        <c:smooth val="0"/>
        <c:axId val="1169602639"/>
        <c:axId val="1169610319"/>
        <c:extLst>
          <c:ext xmlns:c15="http://schemas.microsoft.com/office/drawing/2012/chart" uri="{02D57815-91ED-43cb-92C2-25804820EDAC}">
            <c15:filteredLineSeries>
              <c15:ser>
                <c:idx val="2"/>
                <c:order val="2"/>
                <c:tx>
                  <c:v>High Frequency</c:v>
                </c:tx>
                <c:spPr>
                  <a:ln w="28575" cap="rnd">
                    <a:solidFill>
                      <a:schemeClr val="tx2"/>
                    </a:solidFill>
                    <a:round/>
                  </a:ln>
                  <a:effectLst/>
                </c:spPr>
                <c:marker>
                  <c:symbol val="none"/>
                </c:marker>
                <c:dLbls>
                  <c:dLbl>
                    <c:idx val="0"/>
                    <c:layout>
                      <c:manualLayout>
                        <c:x val="-2.444141100631125E-2"/>
                        <c:y val="-1.893939111497985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ED64-465E-891F-4C867927A212}"/>
                      </c:ext>
                    </c:extLst>
                  </c:dLbl>
                  <c:dLbl>
                    <c:idx val="1"/>
                    <c:layout>
                      <c:manualLayout>
                        <c:x val="-1.9834177315664579E-2"/>
                        <c:y val="2.083333022647776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3-ED64-465E-891F-4C867927A212}"/>
                      </c:ext>
                    </c:extLst>
                  </c:dLbl>
                  <c:dLbl>
                    <c:idx val="2"/>
                    <c:layout>
                      <c:manualLayout>
                        <c:x val="-1.8908087066413962E-2"/>
                        <c:y val="-2.083333022647785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4-ED64-465E-891F-4C867927A212}"/>
                      </c:ext>
                    </c:extLst>
                  </c:dLbl>
                  <c:dLbl>
                    <c:idx val="3"/>
                    <c:layout>
                      <c:manualLayout>
                        <c:x val="-2.4441411006311291E-2"/>
                        <c:y val="1.893939111497985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ED64-465E-891F-4C867927A212}"/>
                      </c:ext>
                    </c:extLst>
                  </c:dLbl>
                  <c:dLbl>
                    <c:idx val="4"/>
                    <c:layout>
                      <c:manualLayout>
                        <c:x val="-2.4441411006311257E-2"/>
                        <c:y val="-1.893939111497985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6-ED64-465E-891F-4C867927A212}"/>
                      </c:ext>
                    </c:extLst>
                  </c:dLbl>
                  <c:dLbl>
                    <c:idx val="5"/>
                    <c:layout>
                      <c:manualLayout>
                        <c:x val="-2.1677070791923183E-2"/>
                        <c:y val="-1.704545200348186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ED64-465E-891F-4C867927A212}"/>
                      </c:ext>
                    </c:extLst>
                  </c:dLbl>
                  <c:dLbl>
                    <c:idx val="6"/>
                    <c:layout>
                      <c:manualLayout>
                        <c:x val="-2.3519964268181922E-2"/>
                        <c:y val="-1.893939111497985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ED64-465E-891F-4C867927A212}"/>
                      </c:ext>
                    </c:extLst>
                  </c:dLbl>
                  <c:dLbl>
                    <c:idx val="7"/>
                    <c:layout>
                      <c:manualLayout>
                        <c:x val="-5.621289453701081E-2"/>
                        <c:y val="1.3257573780485895E-2"/>
                      </c:manualLayout>
                    </c:layout>
                    <c:tx>
                      <c:rich>
                        <a:bodyPr/>
                        <a:lstStyle/>
                        <a:p>
                          <a:r>
                            <a:rPr lang="en-US"/>
                            <a:t>N/A</a:t>
                          </a:r>
                        </a:p>
                        <a:p>
                          <a:r>
                            <a:rPr lang="en-US"/>
                            <a:t>Gen Loss</a:t>
                          </a:r>
                        </a:p>
                      </c:rich>
                    </c:tx>
                    <c:dLblPos val="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09-ED64-465E-891F-4C867927A212}"/>
                      </c:ext>
                    </c:extLst>
                  </c:dLbl>
                  <c:dLbl>
                    <c:idx val="8"/>
                    <c:layout>
                      <c:manualLayout>
                        <c:x val="-2.4441411006311257E-2"/>
                        <c:y val="-1.704545200348186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A-ED64-465E-891F-4C867927A212}"/>
                      </c:ext>
                    </c:extLst>
                  </c:dLbl>
                  <c:dLbl>
                    <c:idx val="9"/>
                    <c:layout>
                      <c:manualLayout>
                        <c:x val="-2.7205751220699265E-2"/>
                        <c:y val="2.272726933797574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B-ED64-465E-891F-4C867927A212}"/>
                      </c:ext>
                    </c:extLst>
                  </c:dLbl>
                  <c:dLbl>
                    <c:idx val="10"/>
                    <c:layout>
                      <c:manualLayout>
                        <c:x val="-2.3519964268181922E-2"/>
                        <c:y val="2.272726933797581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C-ED64-465E-891F-4C867927A212}"/>
                      </c:ext>
                    </c:extLst>
                  </c:dLbl>
                  <c:dLbl>
                    <c:idx val="11"/>
                    <c:layout>
                      <c:manualLayout>
                        <c:x val="-2.9970091435087269E-2"/>
                        <c:y val="-2.462120844947383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D-ED64-465E-891F-4C867927A212}"/>
                      </c:ext>
                    </c:extLst>
                  </c:dLbl>
                  <c:dLbl>
                    <c:idx val="12"/>
                    <c:layout>
                      <c:manualLayout>
                        <c:x val="-2.3519964268181922E-2"/>
                        <c:y val="-2.083333022647783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E-ED64-465E-891F-4C867927A212}"/>
                      </c:ext>
                    </c:extLst>
                  </c:dLbl>
                  <c:dLbl>
                    <c:idx val="13"/>
                    <c:layout>
                      <c:manualLayout>
                        <c:x val="-2.3993646196228211E-2"/>
                        <c:y val="3.015616301741036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F-ED64-465E-891F-4C867927A212}"/>
                      </c:ext>
                    </c:extLst>
                  </c:dLbl>
                  <c:dLbl>
                    <c:idx val="14"/>
                    <c:layout>
                      <c:manualLayout>
                        <c:x val="-1.9117721210222618E-2"/>
                        <c:y val="3.518219018697870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0-ED64-465E-891F-4C867927A212}"/>
                      </c:ext>
                    </c:extLst>
                  </c:dLbl>
                  <c:dLbl>
                    <c:idx val="15"/>
                    <c:layout>
                      <c:manualLayout>
                        <c:x val="-1.91177212102225E-2"/>
                        <c:y val="4.020821735654715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1-ED64-465E-891F-4C867927A2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'Event Summary'!$A$1:$A$17</c15:sqref>
                        </c15:formulaRef>
                      </c:ext>
                    </c:extLst>
                    <c:strCache>
                      <c:ptCount val="17"/>
                      <c:pt idx="0">
                        <c:v>Date</c:v>
                      </c:pt>
                      <c:pt idx="1">
                        <c:v>11/30/2023</c:v>
                      </c:pt>
                      <c:pt idx="2">
                        <c:v>12/23/2023</c:v>
                      </c:pt>
                      <c:pt idx="3">
                        <c:v>12/23/2023</c:v>
                      </c:pt>
                      <c:pt idx="4">
                        <c:v>12/24/2023</c:v>
                      </c:pt>
                      <c:pt idx="5">
                        <c:v>3/29/2024</c:v>
                      </c:pt>
                      <c:pt idx="6">
                        <c:v>4/6/2024</c:v>
                      </c:pt>
                      <c:pt idx="7">
                        <c:v>5/1/2024</c:v>
                      </c:pt>
                      <c:pt idx="8">
                        <c:v>5/22/2024</c:v>
                      </c:pt>
                      <c:pt idx="9">
                        <c:v>5/31/2024</c:v>
                      </c:pt>
                      <c:pt idx="10">
                        <c:v>6/17/2024</c:v>
                      </c:pt>
                      <c:pt idx="11">
                        <c:v>6/18/2024</c:v>
                      </c:pt>
                      <c:pt idx="12">
                        <c:v>8/1/2024</c:v>
                      </c:pt>
                      <c:pt idx="13">
                        <c:v>8/27/2024</c:v>
                      </c:pt>
                      <c:pt idx="14">
                        <c:v>10/29/2024</c:v>
                      </c:pt>
                      <c:pt idx="15">
                        <c:v>11/8/2024</c:v>
                      </c:pt>
                      <c:pt idx="16">
                        <c:v>11/18/2024</c:v>
                      </c:pt>
                    </c:strCache>
                  </c:strRef>
                </c:cat>
                <c:val>
                  <c:numRef>
                    <c:extLst>
                      <c:ext uri="{02D57815-91ED-43cb-92C2-25804820EDAC}">
                        <c15:formulaRef>
                          <c15:sqref>'Event Summary'!$H$2:$H$17</c15:sqref>
                        </c15:formulaRef>
                      </c:ext>
                    </c:extLst>
                    <c:numCache>
                      <c:formatCode>General</c:formatCode>
                      <c:ptCount val="16"/>
                      <c:pt idx="0">
                        <c:v>60.040999999999997</c:v>
                      </c:pt>
                      <c:pt idx="1">
                        <c:v>59.991999999999997</c:v>
                      </c:pt>
                      <c:pt idx="2">
                        <c:v>60.04</c:v>
                      </c:pt>
                      <c:pt idx="3">
                        <c:v>60.021999999999998</c:v>
                      </c:pt>
                      <c:pt idx="4">
                        <c:v>60.034999999999997</c:v>
                      </c:pt>
                      <c:pt idx="5">
                        <c:v>60.031999999999996</c:v>
                      </c:pt>
                      <c:pt idx="6">
                        <c:v>60.024000000000001</c:v>
                      </c:pt>
                      <c:pt idx="7">
                        <c:v>60</c:v>
                      </c:pt>
                      <c:pt idx="8">
                        <c:v>60.031999999999996</c:v>
                      </c:pt>
                      <c:pt idx="9">
                        <c:v>60.024999999999999</c:v>
                      </c:pt>
                      <c:pt idx="10">
                        <c:v>60.021000000000001</c:v>
                      </c:pt>
                      <c:pt idx="11">
                        <c:v>60.027999999999999</c:v>
                      </c:pt>
                      <c:pt idx="12">
                        <c:v>60.034999999999997</c:v>
                      </c:pt>
                      <c:pt idx="13">
                        <c:v>60.027999999999999</c:v>
                      </c:pt>
                      <c:pt idx="14">
                        <c:v>60.036000000000001</c:v>
                      </c:pt>
                      <c:pt idx="15">
                        <c:v>60.045999999999999</c:v>
                      </c:pt>
                    </c:numCache>
                  </c:numRef>
                </c:val>
                <c:smooth val="0"/>
                <c:extLst>
                  <c:ext xmlns:c16="http://schemas.microsoft.com/office/drawing/2014/chart" uri="{C3380CC4-5D6E-409C-BE32-E72D297353CC}">
                    <c16:uniqueId val="{00000012-ED64-465E-891F-4C867927A212}"/>
                  </c:ext>
                </c:extLst>
              </c15:ser>
            </c15:filteredLineSeries>
          </c:ext>
        </c:extLst>
      </c:lineChart>
      <c:catAx>
        <c:axId val="306354432"/>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351552"/>
        <c:crosses val="autoZero"/>
        <c:auto val="0"/>
        <c:lblAlgn val="ctr"/>
        <c:lblOffset val="100"/>
        <c:noMultiLvlLbl val="0"/>
      </c:catAx>
      <c:valAx>
        <c:axId val="30635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MW</a:t>
                </a:r>
              </a:p>
            </c:rich>
          </c:tx>
          <c:layout>
            <c:manualLayout>
              <c:xMode val="edge"/>
              <c:yMode val="edge"/>
              <c:x val="9.5563879562422776E-3"/>
              <c:y val="0.3721711438535691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354432"/>
        <c:crosses val="autoZero"/>
        <c:crossBetween val="between"/>
      </c:valAx>
      <c:valAx>
        <c:axId val="1169610319"/>
        <c:scaling>
          <c:orientation val="minMax"/>
        </c:scaling>
        <c:delete val="1"/>
        <c:axPos val="r"/>
        <c:numFmt formatCode="General" sourceLinked="1"/>
        <c:majorTickMark val="out"/>
        <c:minorTickMark val="none"/>
        <c:tickLblPos val="nextTo"/>
        <c:crossAx val="1169602639"/>
        <c:crosses val="max"/>
        <c:crossBetween val="between"/>
      </c:valAx>
      <c:catAx>
        <c:axId val="1169602639"/>
        <c:scaling>
          <c:orientation val="minMax"/>
        </c:scaling>
        <c:delete val="1"/>
        <c:axPos val="b"/>
        <c:numFmt formatCode="General" sourceLinked="1"/>
        <c:majorTickMark val="out"/>
        <c:minorTickMark val="none"/>
        <c:tickLblPos val="nextTo"/>
        <c:crossAx val="1169610319"/>
        <c:crosses val="autoZero"/>
        <c:auto val="1"/>
        <c:lblAlgn val="ctr"/>
        <c:lblOffset val="100"/>
        <c:noMultiLvlLbl val="1"/>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60444-45BF-4DD2-9E73-69BDDA057E6C}" type="doc">
      <dgm:prSet loTypeId="urn:microsoft.com/office/officeart/2005/8/layout/hProcess9" loCatId="process" qsTypeId="urn:microsoft.com/office/officeart/2005/8/quickstyle/simple1" qsCatId="simple" csTypeId="urn:microsoft.com/office/officeart/2005/8/colors/accent5_2" csCatId="accent5" phldr="1"/>
      <dgm:spPr/>
    </dgm:pt>
    <dgm:pt modelId="{C2623120-5B1F-46EE-8199-241B29161631}">
      <dgm:prSet phldrT="[Text]" custT="1"/>
      <dgm:spPr>
        <a:solidFill>
          <a:schemeClr val="accent1"/>
        </a:solidFill>
        <a:ln>
          <a:solidFill>
            <a:schemeClr val="accent1">
              <a:lumMod val="75000"/>
            </a:schemeClr>
          </a:solidFill>
        </a:ln>
      </dgm:spPr>
      <dgm:t>
        <a:bodyPr anchor="ctr"/>
        <a:lstStyle/>
        <a:p>
          <a:pPr marL="0" algn="ctr"/>
          <a:r>
            <a:rPr lang="en-US" sz="1600" b="1">
              <a:solidFill>
                <a:schemeClr val="bg1"/>
              </a:solidFill>
            </a:rPr>
            <a:t>Controlled Loadshed due to Insufficient Resources or Transmission</a:t>
          </a:r>
        </a:p>
      </dgm:t>
    </dgm:pt>
    <dgm:pt modelId="{4EF4EA37-6A54-42A6-9A3F-0C33D4AB2E67}" type="parTrans" cxnId="{662E1DCB-3501-44A1-B426-BBB5CB537880}">
      <dgm:prSet/>
      <dgm:spPr/>
      <dgm:t>
        <a:bodyPr/>
        <a:lstStyle/>
        <a:p>
          <a:endParaRPr lang="en-US"/>
        </a:p>
      </dgm:t>
    </dgm:pt>
    <dgm:pt modelId="{0492D83B-3A6D-47C8-868C-8284C7CE9047}" type="sibTrans" cxnId="{662E1DCB-3501-44A1-B426-BBB5CB537880}">
      <dgm:prSet/>
      <dgm:spPr/>
      <dgm:t>
        <a:bodyPr/>
        <a:lstStyle/>
        <a:p>
          <a:endParaRPr lang="en-US"/>
        </a:p>
      </dgm:t>
    </dgm:pt>
    <dgm:pt modelId="{018480EE-6A66-4640-A7AB-573AD2F6F407}">
      <dgm:prSet phldrT="[Text]" custT="1"/>
      <dgm:spPr>
        <a:solidFill>
          <a:schemeClr val="accent1"/>
        </a:solidFill>
        <a:ln>
          <a:solidFill>
            <a:srgbClr val="FF0000"/>
          </a:solidFill>
        </a:ln>
      </dgm:spPr>
      <dgm:t>
        <a:bodyPr anchor="ctr"/>
        <a:lstStyle/>
        <a:p>
          <a:pPr marL="0" algn="ctr"/>
          <a:r>
            <a:rPr lang="en-US" sz="1600" b="1">
              <a:solidFill>
                <a:schemeClr val="bg1"/>
              </a:solidFill>
            </a:rPr>
            <a:t>Uncontrolled Load Loss due to Instability or Cascading</a:t>
          </a:r>
        </a:p>
      </dgm:t>
    </dgm:pt>
    <dgm:pt modelId="{9097D2C5-A42B-416E-B1D8-C882C15F6556}" type="parTrans" cxnId="{F1D1292D-42C1-4941-A2AE-F0440E006600}">
      <dgm:prSet/>
      <dgm:spPr/>
      <dgm:t>
        <a:bodyPr/>
        <a:lstStyle/>
        <a:p>
          <a:endParaRPr lang="en-US"/>
        </a:p>
      </dgm:t>
    </dgm:pt>
    <dgm:pt modelId="{A4BF9CF6-168E-4015-8EF3-BFE27F29162A}" type="sibTrans" cxnId="{F1D1292D-42C1-4941-A2AE-F0440E006600}">
      <dgm:prSet/>
      <dgm:spPr/>
      <dgm:t>
        <a:bodyPr/>
        <a:lstStyle/>
        <a:p>
          <a:endParaRPr lang="en-US"/>
        </a:p>
      </dgm:t>
    </dgm:pt>
    <dgm:pt modelId="{9E28AF10-EB60-4373-B28A-2BD9B0A76AFE}" type="pres">
      <dgm:prSet presAssocID="{7B860444-45BF-4DD2-9E73-69BDDA057E6C}" presName="CompostProcess" presStyleCnt="0">
        <dgm:presLayoutVars>
          <dgm:dir/>
          <dgm:resizeHandles val="exact"/>
        </dgm:presLayoutVars>
      </dgm:prSet>
      <dgm:spPr/>
    </dgm:pt>
    <dgm:pt modelId="{12F51332-F470-4664-8BBC-C69E3C53AEFC}" type="pres">
      <dgm:prSet presAssocID="{7B860444-45BF-4DD2-9E73-69BDDA057E6C}" presName="arrow" presStyleLbl="bgShp" presStyleIdx="0" presStyleCnt="1"/>
      <dgm:spPr/>
    </dgm:pt>
    <dgm:pt modelId="{36711921-1091-4FC3-A531-F530AD00E9DE}" type="pres">
      <dgm:prSet presAssocID="{7B860444-45BF-4DD2-9E73-69BDDA057E6C}" presName="linearProcess" presStyleCnt="0"/>
      <dgm:spPr/>
    </dgm:pt>
    <dgm:pt modelId="{CBDE7429-E96D-42CA-A973-C9CAE964BD3A}" type="pres">
      <dgm:prSet presAssocID="{C2623120-5B1F-46EE-8199-241B29161631}" presName="textNode" presStyleLbl="node1" presStyleIdx="0" presStyleCnt="2" custScaleX="70739" custScaleY="60564" custLinFactX="-23963" custLinFactNeighborX="-100000" custLinFactNeighborY="-1753">
        <dgm:presLayoutVars>
          <dgm:bulletEnabled val="1"/>
        </dgm:presLayoutVars>
      </dgm:prSet>
      <dgm:spPr/>
    </dgm:pt>
    <dgm:pt modelId="{DEFA999E-1253-439D-8E11-30360CA09765}" type="pres">
      <dgm:prSet presAssocID="{0492D83B-3A6D-47C8-868C-8284C7CE9047}" presName="sibTrans" presStyleCnt="0"/>
      <dgm:spPr/>
    </dgm:pt>
    <dgm:pt modelId="{C599800B-4CA2-4A4F-B4FA-558F209B80B8}" type="pres">
      <dgm:prSet presAssocID="{018480EE-6A66-4640-A7AB-573AD2F6F407}" presName="textNode" presStyleLbl="node1" presStyleIdx="1" presStyleCnt="2" custScaleX="74446" custScaleY="61966" custLinFactNeighborX="59335" custLinFactNeighborY="-2119">
        <dgm:presLayoutVars>
          <dgm:bulletEnabled val="1"/>
        </dgm:presLayoutVars>
      </dgm:prSet>
      <dgm:spPr/>
    </dgm:pt>
  </dgm:ptLst>
  <dgm:cxnLst>
    <dgm:cxn modelId="{F63D3004-28F8-4DB6-8951-307773599ECD}" type="presOf" srcId="{C2623120-5B1F-46EE-8199-241B29161631}" destId="{CBDE7429-E96D-42CA-A973-C9CAE964BD3A}" srcOrd="0" destOrd="0" presId="urn:microsoft.com/office/officeart/2005/8/layout/hProcess9"/>
    <dgm:cxn modelId="{F1D1292D-42C1-4941-A2AE-F0440E006600}" srcId="{7B860444-45BF-4DD2-9E73-69BDDA057E6C}" destId="{018480EE-6A66-4640-A7AB-573AD2F6F407}" srcOrd="1" destOrd="0" parTransId="{9097D2C5-A42B-416E-B1D8-C882C15F6556}" sibTransId="{A4BF9CF6-168E-4015-8EF3-BFE27F29162A}"/>
    <dgm:cxn modelId="{42F93CA7-B0F4-4978-9D7B-0D4110600072}" type="presOf" srcId="{7B860444-45BF-4DD2-9E73-69BDDA057E6C}" destId="{9E28AF10-EB60-4373-B28A-2BD9B0A76AFE}" srcOrd="0" destOrd="0" presId="urn:microsoft.com/office/officeart/2005/8/layout/hProcess9"/>
    <dgm:cxn modelId="{662E1DCB-3501-44A1-B426-BBB5CB537880}" srcId="{7B860444-45BF-4DD2-9E73-69BDDA057E6C}" destId="{C2623120-5B1F-46EE-8199-241B29161631}" srcOrd="0" destOrd="0" parTransId="{4EF4EA37-6A54-42A6-9A3F-0C33D4AB2E67}" sibTransId="{0492D83B-3A6D-47C8-868C-8284C7CE9047}"/>
    <dgm:cxn modelId="{3A2261D2-82F9-4D06-BD11-1FF3281002C9}" type="presOf" srcId="{018480EE-6A66-4640-A7AB-573AD2F6F407}" destId="{C599800B-4CA2-4A4F-B4FA-558F209B80B8}" srcOrd="0" destOrd="0" presId="urn:microsoft.com/office/officeart/2005/8/layout/hProcess9"/>
    <dgm:cxn modelId="{15541C27-1270-4106-9FA8-782F058C4927}" type="presParOf" srcId="{9E28AF10-EB60-4373-B28A-2BD9B0A76AFE}" destId="{12F51332-F470-4664-8BBC-C69E3C53AEFC}" srcOrd="0" destOrd="0" presId="urn:microsoft.com/office/officeart/2005/8/layout/hProcess9"/>
    <dgm:cxn modelId="{1FD0F15E-7CF1-4192-A24A-26E81C805549}" type="presParOf" srcId="{9E28AF10-EB60-4373-B28A-2BD9B0A76AFE}" destId="{36711921-1091-4FC3-A531-F530AD00E9DE}" srcOrd="1" destOrd="0" presId="urn:microsoft.com/office/officeart/2005/8/layout/hProcess9"/>
    <dgm:cxn modelId="{CDF21C9C-2448-4E4A-806C-D3223E31BC19}" type="presParOf" srcId="{36711921-1091-4FC3-A531-F530AD00E9DE}" destId="{CBDE7429-E96D-42CA-A973-C9CAE964BD3A}" srcOrd="0" destOrd="0" presId="urn:microsoft.com/office/officeart/2005/8/layout/hProcess9"/>
    <dgm:cxn modelId="{EB9A5E7C-3A4C-4826-925A-21AC60EEEFF0}" type="presParOf" srcId="{36711921-1091-4FC3-A531-F530AD00E9DE}" destId="{DEFA999E-1253-439D-8E11-30360CA09765}" srcOrd="1" destOrd="0" presId="urn:microsoft.com/office/officeart/2005/8/layout/hProcess9"/>
    <dgm:cxn modelId="{AD2DCC3D-B453-446B-8DFC-63BE05D4A2B1}" type="presParOf" srcId="{36711921-1091-4FC3-A531-F530AD00E9DE}" destId="{C599800B-4CA2-4A4F-B4FA-558F209B80B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8AAE0D-C22A-4C98-9391-41891F188990}" type="doc">
      <dgm:prSet loTypeId="urn:microsoft.com/office/officeart/2005/8/layout/process1" loCatId="process" qsTypeId="urn:microsoft.com/office/officeart/2005/8/quickstyle/simple1" qsCatId="simple" csTypeId="urn:microsoft.com/office/officeart/2005/8/colors/colorful2" csCatId="colorful" phldr="1"/>
      <dgm:spPr/>
    </dgm:pt>
    <dgm:pt modelId="{A1BBB53F-8F4D-40BF-AFFA-C53CDEB365F1}">
      <dgm:prSet phldrT="[Text]"/>
      <dgm:spPr/>
      <dgm:t>
        <a:bodyPr/>
        <a:lstStyle/>
        <a:p>
          <a:r>
            <a:rPr lang="en-US" b="1"/>
            <a:t>ERCOT Sends RFI to TSPs</a:t>
          </a:r>
          <a:endParaRPr lang="en-US"/>
        </a:p>
      </dgm:t>
    </dgm:pt>
    <dgm:pt modelId="{791722BB-D92A-418D-AC0B-7A70D273D12E}" type="parTrans" cxnId="{270C6243-3400-4136-9D8F-749CFEB614BC}">
      <dgm:prSet/>
      <dgm:spPr/>
      <dgm:t>
        <a:bodyPr/>
        <a:lstStyle/>
        <a:p>
          <a:endParaRPr lang="en-US"/>
        </a:p>
      </dgm:t>
    </dgm:pt>
    <dgm:pt modelId="{E5E766B5-4192-400F-99DC-FA1B30FDD037}" type="sibTrans" cxnId="{270C6243-3400-4136-9D8F-749CFEB614BC}">
      <dgm:prSet/>
      <dgm:spPr/>
      <dgm:t>
        <a:bodyPr/>
        <a:lstStyle/>
        <a:p>
          <a:endParaRPr lang="en-US"/>
        </a:p>
      </dgm:t>
    </dgm:pt>
    <dgm:pt modelId="{439AE16E-C0B2-459B-ABCC-FDF1F54CF4BC}">
      <dgm:prSet/>
      <dgm:spPr/>
      <dgm:t>
        <a:bodyPr/>
        <a:lstStyle/>
        <a:p>
          <a:pPr>
            <a:buNone/>
          </a:pPr>
          <a:r>
            <a:rPr lang="en-US" b="1"/>
            <a:t>Collaboration Between TSP and ILLE</a:t>
          </a:r>
          <a:endParaRPr lang="en-US"/>
        </a:p>
      </dgm:t>
    </dgm:pt>
    <dgm:pt modelId="{53ECD6A0-92FF-46E2-A74C-88A35B9756C1}" type="parTrans" cxnId="{3A66479F-BF4A-4EAD-9804-368D05FDB41E}">
      <dgm:prSet/>
      <dgm:spPr/>
      <dgm:t>
        <a:bodyPr/>
        <a:lstStyle/>
        <a:p>
          <a:endParaRPr lang="en-US"/>
        </a:p>
      </dgm:t>
    </dgm:pt>
    <dgm:pt modelId="{A7CF1E0F-1899-456D-8061-4DBD736E439D}" type="sibTrans" cxnId="{3A66479F-BF4A-4EAD-9804-368D05FDB41E}">
      <dgm:prSet/>
      <dgm:spPr/>
      <dgm:t>
        <a:bodyPr/>
        <a:lstStyle/>
        <a:p>
          <a:endParaRPr lang="en-US"/>
        </a:p>
      </dgm:t>
    </dgm:pt>
    <dgm:pt modelId="{B3E96BBD-5206-485A-AF10-BDBFB621DD17}">
      <dgm:prSet/>
      <dgm:spPr/>
      <dgm:t>
        <a:bodyPr/>
        <a:lstStyle/>
        <a:p>
          <a:pPr>
            <a:buNone/>
          </a:pPr>
          <a:r>
            <a:rPr lang="en-US" b="1"/>
            <a:t>TSP Submits Response to ERCOT</a:t>
          </a:r>
          <a:endParaRPr lang="en-US"/>
        </a:p>
      </dgm:t>
    </dgm:pt>
    <dgm:pt modelId="{81911979-A972-4AE1-A3A1-08D2CD30DF56}" type="parTrans" cxnId="{2FDD771E-CE39-4765-927D-D0C00E640E3D}">
      <dgm:prSet/>
      <dgm:spPr/>
      <dgm:t>
        <a:bodyPr/>
        <a:lstStyle/>
        <a:p>
          <a:endParaRPr lang="en-US"/>
        </a:p>
      </dgm:t>
    </dgm:pt>
    <dgm:pt modelId="{3B316A2F-0AB9-439D-A1A1-1AFED43445DA}" type="sibTrans" cxnId="{2FDD771E-CE39-4765-927D-D0C00E640E3D}">
      <dgm:prSet/>
      <dgm:spPr/>
      <dgm:t>
        <a:bodyPr/>
        <a:lstStyle/>
        <a:p>
          <a:endParaRPr lang="en-US"/>
        </a:p>
      </dgm:t>
    </dgm:pt>
    <dgm:pt modelId="{A1EB093B-5DD9-48D3-BFD7-DF6D6C70BCE1}">
      <dgm:prSet/>
      <dgm:spPr/>
      <dgm:t>
        <a:bodyPr/>
        <a:lstStyle/>
        <a:p>
          <a:r>
            <a:rPr lang="en-US" b="1"/>
            <a:t>ERCOT Review</a:t>
          </a:r>
          <a:endParaRPr lang="en-US"/>
        </a:p>
      </dgm:t>
    </dgm:pt>
    <dgm:pt modelId="{B585DD95-1CD4-4626-BBAC-9A93942C5F07}" type="parTrans" cxnId="{52ACB1EA-78F7-42F9-922F-ED7A36807C5C}">
      <dgm:prSet/>
      <dgm:spPr/>
      <dgm:t>
        <a:bodyPr/>
        <a:lstStyle/>
        <a:p>
          <a:endParaRPr lang="en-US"/>
        </a:p>
      </dgm:t>
    </dgm:pt>
    <dgm:pt modelId="{DDD904F5-942A-4E37-867B-5E82A96A9A4F}" type="sibTrans" cxnId="{52ACB1EA-78F7-42F9-922F-ED7A36807C5C}">
      <dgm:prSet/>
      <dgm:spPr/>
      <dgm:t>
        <a:bodyPr/>
        <a:lstStyle/>
        <a:p>
          <a:endParaRPr lang="en-US"/>
        </a:p>
      </dgm:t>
    </dgm:pt>
    <dgm:pt modelId="{BD9C5FA3-82E0-4265-B6F8-82071C888164}" type="pres">
      <dgm:prSet presAssocID="{408AAE0D-C22A-4C98-9391-41891F188990}" presName="Name0" presStyleCnt="0">
        <dgm:presLayoutVars>
          <dgm:dir/>
          <dgm:resizeHandles val="exact"/>
        </dgm:presLayoutVars>
      </dgm:prSet>
      <dgm:spPr/>
    </dgm:pt>
    <dgm:pt modelId="{883D0848-D740-43C5-8509-851A725D33C9}" type="pres">
      <dgm:prSet presAssocID="{A1BBB53F-8F4D-40BF-AFFA-C53CDEB365F1}" presName="node" presStyleLbl="node1" presStyleIdx="0" presStyleCnt="4">
        <dgm:presLayoutVars>
          <dgm:bulletEnabled val="1"/>
        </dgm:presLayoutVars>
      </dgm:prSet>
      <dgm:spPr/>
    </dgm:pt>
    <dgm:pt modelId="{CE8FE6A3-D269-4CFD-84C5-2D30A061A8CF}" type="pres">
      <dgm:prSet presAssocID="{E5E766B5-4192-400F-99DC-FA1B30FDD037}" presName="sibTrans" presStyleLbl="sibTrans2D1" presStyleIdx="0" presStyleCnt="3"/>
      <dgm:spPr/>
    </dgm:pt>
    <dgm:pt modelId="{AECDA24A-7912-4419-9053-B364A8B54499}" type="pres">
      <dgm:prSet presAssocID="{E5E766B5-4192-400F-99DC-FA1B30FDD037}" presName="connectorText" presStyleLbl="sibTrans2D1" presStyleIdx="0" presStyleCnt="3"/>
      <dgm:spPr/>
    </dgm:pt>
    <dgm:pt modelId="{6E7E3AD5-3D0A-48BD-A5ED-3B176C49A0BB}" type="pres">
      <dgm:prSet presAssocID="{439AE16E-C0B2-459B-ABCC-FDF1F54CF4BC}" presName="node" presStyleLbl="node1" presStyleIdx="1" presStyleCnt="4">
        <dgm:presLayoutVars>
          <dgm:bulletEnabled val="1"/>
        </dgm:presLayoutVars>
      </dgm:prSet>
      <dgm:spPr/>
    </dgm:pt>
    <dgm:pt modelId="{825BB02E-3E76-4AF1-8BBF-67BE2F26905B}" type="pres">
      <dgm:prSet presAssocID="{A7CF1E0F-1899-456D-8061-4DBD736E439D}" presName="sibTrans" presStyleLbl="sibTrans2D1" presStyleIdx="1" presStyleCnt="3"/>
      <dgm:spPr/>
    </dgm:pt>
    <dgm:pt modelId="{001896A0-9A18-4691-BD7A-C58BE05BF9D8}" type="pres">
      <dgm:prSet presAssocID="{A7CF1E0F-1899-456D-8061-4DBD736E439D}" presName="connectorText" presStyleLbl="sibTrans2D1" presStyleIdx="1" presStyleCnt="3"/>
      <dgm:spPr/>
    </dgm:pt>
    <dgm:pt modelId="{97002F7E-81CD-4E0E-8112-C446CF5B29F2}" type="pres">
      <dgm:prSet presAssocID="{B3E96BBD-5206-485A-AF10-BDBFB621DD17}" presName="node" presStyleLbl="node1" presStyleIdx="2" presStyleCnt="4">
        <dgm:presLayoutVars>
          <dgm:bulletEnabled val="1"/>
        </dgm:presLayoutVars>
      </dgm:prSet>
      <dgm:spPr/>
    </dgm:pt>
    <dgm:pt modelId="{9429B901-B305-473F-AB0A-7D41B75F19E0}" type="pres">
      <dgm:prSet presAssocID="{3B316A2F-0AB9-439D-A1A1-1AFED43445DA}" presName="sibTrans" presStyleLbl="sibTrans2D1" presStyleIdx="2" presStyleCnt="3"/>
      <dgm:spPr/>
    </dgm:pt>
    <dgm:pt modelId="{9EADD0C3-DA3E-49A2-A5AB-DE09D279E1BE}" type="pres">
      <dgm:prSet presAssocID="{3B316A2F-0AB9-439D-A1A1-1AFED43445DA}" presName="connectorText" presStyleLbl="sibTrans2D1" presStyleIdx="2" presStyleCnt="3"/>
      <dgm:spPr/>
    </dgm:pt>
    <dgm:pt modelId="{680A3E8C-D088-4C27-BBA4-8D3223E47F77}" type="pres">
      <dgm:prSet presAssocID="{A1EB093B-5DD9-48D3-BFD7-DF6D6C70BCE1}" presName="node" presStyleLbl="node1" presStyleIdx="3" presStyleCnt="4" custLinFactNeighborY="4950">
        <dgm:presLayoutVars>
          <dgm:bulletEnabled val="1"/>
        </dgm:presLayoutVars>
      </dgm:prSet>
      <dgm:spPr/>
    </dgm:pt>
  </dgm:ptLst>
  <dgm:cxnLst>
    <dgm:cxn modelId="{2FDD771E-CE39-4765-927D-D0C00E640E3D}" srcId="{408AAE0D-C22A-4C98-9391-41891F188990}" destId="{B3E96BBD-5206-485A-AF10-BDBFB621DD17}" srcOrd="2" destOrd="0" parTransId="{81911979-A972-4AE1-A3A1-08D2CD30DF56}" sibTransId="{3B316A2F-0AB9-439D-A1A1-1AFED43445DA}"/>
    <dgm:cxn modelId="{270C6243-3400-4136-9D8F-749CFEB614BC}" srcId="{408AAE0D-C22A-4C98-9391-41891F188990}" destId="{A1BBB53F-8F4D-40BF-AFFA-C53CDEB365F1}" srcOrd="0" destOrd="0" parTransId="{791722BB-D92A-418D-AC0B-7A70D273D12E}" sibTransId="{E5E766B5-4192-400F-99DC-FA1B30FDD037}"/>
    <dgm:cxn modelId="{9D38F870-0273-46E9-A278-6E48D21CFCD5}" type="presOf" srcId="{408AAE0D-C22A-4C98-9391-41891F188990}" destId="{BD9C5FA3-82E0-4265-B6F8-82071C888164}" srcOrd="0" destOrd="0" presId="urn:microsoft.com/office/officeart/2005/8/layout/process1"/>
    <dgm:cxn modelId="{D7D42671-EA90-47B8-9210-C80FBF9253F5}" type="presOf" srcId="{A7CF1E0F-1899-456D-8061-4DBD736E439D}" destId="{825BB02E-3E76-4AF1-8BBF-67BE2F26905B}" srcOrd="0" destOrd="0" presId="urn:microsoft.com/office/officeart/2005/8/layout/process1"/>
    <dgm:cxn modelId="{8A7FCD74-46E8-4CE9-9685-0F401C047C4D}" type="presOf" srcId="{3B316A2F-0AB9-439D-A1A1-1AFED43445DA}" destId="{9429B901-B305-473F-AB0A-7D41B75F19E0}" srcOrd="0" destOrd="0" presId="urn:microsoft.com/office/officeart/2005/8/layout/process1"/>
    <dgm:cxn modelId="{4761E08B-A9F9-4817-9086-081792382892}" type="presOf" srcId="{3B316A2F-0AB9-439D-A1A1-1AFED43445DA}" destId="{9EADD0C3-DA3E-49A2-A5AB-DE09D279E1BE}" srcOrd="1" destOrd="0" presId="urn:microsoft.com/office/officeart/2005/8/layout/process1"/>
    <dgm:cxn modelId="{139EF494-EBF7-4E0D-ADD4-BE2DB3DBEA9A}" type="presOf" srcId="{A1BBB53F-8F4D-40BF-AFFA-C53CDEB365F1}" destId="{883D0848-D740-43C5-8509-851A725D33C9}" srcOrd="0" destOrd="0" presId="urn:microsoft.com/office/officeart/2005/8/layout/process1"/>
    <dgm:cxn modelId="{CDB1AF9C-17A2-47F1-9D94-8AD7F940386F}" type="presOf" srcId="{439AE16E-C0B2-459B-ABCC-FDF1F54CF4BC}" destId="{6E7E3AD5-3D0A-48BD-A5ED-3B176C49A0BB}" srcOrd="0" destOrd="0" presId="urn:microsoft.com/office/officeart/2005/8/layout/process1"/>
    <dgm:cxn modelId="{3A66479F-BF4A-4EAD-9804-368D05FDB41E}" srcId="{408AAE0D-C22A-4C98-9391-41891F188990}" destId="{439AE16E-C0B2-459B-ABCC-FDF1F54CF4BC}" srcOrd="1" destOrd="0" parTransId="{53ECD6A0-92FF-46E2-A74C-88A35B9756C1}" sibTransId="{A7CF1E0F-1899-456D-8061-4DBD736E439D}"/>
    <dgm:cxn modelId="{3923EFBF-4B3C-4993-AA18-237702C864D7}" type="presOf" srcId="{E5E766B5-4192-400F-99DC-FA1B30FDD037}" destId="{AECDA24A-7912-4419-9053-B364A8B54499}" srcOrd="1" destOrd="0" presId="urn:microsoft.com/office/officeart/2005/8/layout/process1"/>
    <dgm:cxn modelId="{AB4BD8C4-68B5-4B15-97F9-836670352726}" type="presOf" srcId="{A1EB093B-5DD9-48D3-BFD7-DF6D6C70BCE1}" destId="{680A3E8C-D088-4C27-BBA4-8D3223E47F77}" srcOrd="0" destOrd="0" presId="urn:microsoft.com/office/officeart/2005/8/layout/process1"/>
    <dgm:cxn modelId="{F5A7D4D7-4FC8-4EA4-B48F-A032330C2B1D}" type="presOf" srcId="{E5E766B5-4192-400F-99DC-FA1B30FDD037}" destId="{CE8FE6A3-D269-4CFD-84C5-2D30A061A8CF}" srcOrd="0" destOrd="0" presId="urn:microsoft.com/office/officeart/2005/8/layout/process1"/>
    <dgm:cxn modelId="{52ACB1EA-78F7-42F9-922F-ED7A36807C5C}" srcId="{408AAE0D-C22A-4C98-9391-41891F188990}" destId="{A1EB093B-5DD9-48D3-BFD7-DF6D6C70BCE1}" srcOrd="3" destOrd="0" parTransId="{B585DD95-1CD4-4626-BBAC-9A93942C5F07}" sibTransId="{DDD904F5-942A-4E37-867B-5E82A96A9A4F}"/>
    <dgm:cxn modelId="{BC7DF1F9-3C21-48BD-8F73-26032BEBDD2C}" type="presOf" srcId="{B3E96BBD-5206-485A-AF10-BDBFB621DD17}" destId="{97002F7E-81CD-4E0E-8112-C446CF5B29F2}" srcOrd="0" destOrd="0" presId="urn:microsoft.com/office/officeart/2005/8/layout/process1"/>
    <dgm:cxn modelId="{EE0EA3FB-1D99-433B-812F-11CA27DF36B1}" type="presOf" srcId="{A7CF1E0F-1899-456D-8061-4DBD736E439D}" destId="{001896A0-9A18-4691-BD7A-C58BE05BF9D8}" srcOrd="1" destOrd="0" presId="urn:microsoft.com/office/officeart/2005/8/layout/process1"/>
    <dgm:cxn modelId="{674927A8-E334-4EC2-917A-1A684DBCBA5B}" type="presParOf" srcId="{BD9C5FA3-82E0-4265-B6F8-82071C888164}" destId="{883D0848-D740-43C5-8509-851A725D33C9}" srcOrd="0" destOrd="0" presId="urn:microsoft.com/office/officeart/2005/8/layout/process1"/>
    <dgm:cxn modelId="{9A1BAB81-5B3D-46FA-8A5C-33F60F0273FF}" type="presParOf" srcId="{BD9C5FA3-82E0-4265-B6F8-82071C888164}" destId="{CE8FE6A3-D269-4CFD-84C5-2D30A061A8CF}" srcOrd="1" destOrd="0" presId="urn:microsoft.com/office/officeart/2005/8/layout/process1"/>
    <dgm:cxn modelId="{DDA54702-DD45-43EC-98A3-2274D146C529}" type="presParOf" srcId="{CE8FE6A3-D269-4CFD-84C5-2D30A061A8CF}" destId="{AECDA24A-7912-4419-9053-B364A8B54499}" srcOrd="0" destOrd="0" presId="urn:microsoft.com/office/officeart/2005/8/layout/process1"/>
    <dgm:cxn modelId="{66A7E6FA-DD27-465C-A26A-2617FD8CD4D1}" type="presParOf" srcId="{BD9C5FA3-82E0-4265-B6F8-82071C888164}" destId="{6E7E3AD5-3D0A-48BD-A5ED-3B176C49A0BB}" srcOrd="2" destOrd="0" presId="urn:microsoft.com/office/officeart/2005/8/layout/process1"/>
    <dgm:cxn modelId="{49B016C7-78A4-42E9-9145-7268D16459F7}" type="presParOf" srcId="{BD9C5FA3-82E0-4265-B6F8-82071C888164}" destId="{825BB02E-3E76-4AF1-8BBF-67BE2F26905B}" srcOrd="3" destOrd="0" presId="urn:microsoft.com/office/officeart/2005/8/layout/process1"/>
    <dgm:cxn modelId="{CC61D0E4-9CAE-41C5-9B64-A6C944C99199}" type="presParOf" srcId="{825BB02E-3E76-4AF1-8BBF-67BE2F26905B}" destId="{001896A0-9A18-4691-BD7A-C58BE05BF9D8}" srcOrd="0" destOrd="0" presId="urn:microsoft.com/office/officeart/2005/8/layout/process1"/>
    <dgm:cxn modelId="{32DB82F4-6F78-4094-9138-D1B3C302EDC2}" type="presParOf" srcId="{BD9C5FA3-82E0-4265-B6F8-82071C888164}" destId="{97002F7E-81CD-4E0E-8112-C446CF5B29F2}" srcOrd="4" destOrd="0" presId="urn:microsoft.com/office/officeart/2005/8/layout/process1"/>
    <dgm:cxn modelId="{F3E1B785-EAF2-4A28-B800-C80B4588AA70}" type="presParOf" srcId="{BD9C5FA3-82E0-4265-B6F8-82071C888164}" destId="{9429B901-B305-473F-AB0A-7D41B75F19E0}" srcOrd="5" destOrd="0" presId="urn:microsoft.com/office/officeart/2005/8/layout/process1"/>
    <dgm:cxn modelId="{59B4B4C9-332A-4A54-AF3D-63ECEAB39DEC}" type="presParOf" srcId="{9429B901-B305-473F-AB0A-7D41B75F19E0}" destId="{9EADD0C3-DA3E-49A2-A5AB-DE09D279E1BE}" srcOrd="0" destOrd="0" presId="urn:microsoft.com/office/officeart/2005/8/layout/process1"/>
    <dgm:cxn modelId="{6A26A69C-2DBF-4C07-9D83-B3803F0BF6BA}" type="presParOf" srcId="{BD9C5FA3-82E0-4265-B6F8-82071C888164}" destId="{680A3E8C-D088-4C27-BBA4-8D3223E47F7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51332-F470-4664-8BBC-C69E3C53AEFC}">
      <dsp:nvSpPr>
        <dsp:cNvPr id="0" name=""/>
        <dsp:cNvSpPr/>
      </dsp:nvSpPr>
      <dsp:spPr>
        <a:xfrm>
          <a:off x="853439" y="0"/>
          <a:ext cx="9672320" cy="3810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E7429-E96D-42CA-A973-C9CAE964BD3A}">
      <dsp:nvSpPr>
        <dsp:cNvPr id="0" name=""/>
        <dsp:cNvSpPr/>
      </dsp:nvSpPr>
      <dsp:spPr>
        <a:xfrm>
          <a:off x="1066805" y="1416786"/>
          <a:ext cx="2761524" cy="922995"/>
        </a:xfrm>
        <a:prstGeom prst="roundRect">
          <a:avLst/>
        </a:prstGeom>
        <a:solidFill>
          <a:schemeClr val="accent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Controlled Loadshed due to Insufficient Resources or Transmission</a:t>
          </a:r>
        </a:p>
      </dsp:txBody>
      <dsp:txXfrm>
        <a:off x="1111862" y="1461843"/>
        <a:ext cx="2671410" cy="832881"/>
      </dsp:txXfrm>
    </dsp:sp>
    <dsp:sp modelId="{C599800B-4CA2-4A4F-B4FA-558F209B80B8}">
      <dsp:nvSpPr>
        <dsp:cNvPr id="0" name=""/>
        <dsp:cNvSpPr/>
      </dsp:nvSpPr>
      <dsp:spPr>
        <a:xfrm>
          <a:off x="6239315" y="1400525"/>
          <a:ext cx="2906238" cy="944361"/>
        </a:xfrm>
        <a:prstGeom prst="roundRect">
          <a:avLst/>
        </a:prstGeom>
        <a:solidFill>
          <a:schemeClr val="accent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Uncontrolled Load Loss due to Instability or Cascading</a:t>
          </a:r>
        </a:p>
      </dsp:txBody>
      <dsp:txXfrm>
        <a:off x="6285415" y="1446625"/>
        <a:ext cx="2814038" cy="852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0848-D740-43C5-8509-851A725D33C9}">
      <dsp:nvSpPr>
        <dsp:cNvPr id="0" name=""/>
        <dsp:cNvSpPr/>
      </dsp:nvSpPr>
      <dsp:spPr>
        <a:xfrm>
          <a:off x="4458" y="486651"/>
          <a:ext cx="1949291" cy="11695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ERCOT Sends RFI to TSPs</a:t>
          </a:r>
          <a:endParaRPr lang="en-US" sz="2100" kern="1200"/>
        </a:p>
      </dsp:txBody>
      <dsp:txXfrm>
        <a:off x="38714" y="520907"/>
        <a:ext cx="1880779" cy="1101063"/>
      </dsp:txXfrm>
    </dsp:sp>
    <dsp:sp modelId="{CE8FE6A3-D269-4CFD-84C5-2D30A061A8CF}">
      <dsp:nvSpPr>
        <dsp:cNvPr id="0" name=""/>
        <dsp:cNvSpPr/>
      </dsp:nvSpPr>
      <dsp:spPr>
        <a:xfrm>
          <a:off x="2148679" y="829726"/>
          <a:ext cx="413249" cy="4834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148679" y="926411"/>
        <a:ext cx="289274" cy="290054"/>
      </dsp:txXfrm>
    </dsp:sp>
    <dsp:sp modelId="{6E7E3AD5-3D0A-48BD-A5ED-3B176C49A0BB}">
      <dsp:nvSpPr>
        <dsp:cNvPr id="0" name=""/>
        <dsp:cNvSpPr/>
      </dsp:nvSpPr>
      <dsp:spPr>
        <a:xfrm>
          <a:off x="2733466" y="486651"/>
          <a:ext cx="1949291" cy="1169575"/>
        </a:xfrm>
        <a:prstGeom prst="roundRect">
          <a:avLst>
            <a:gd name="adj" fmla="val 10000"/>
          </a:avLst>
        </a:prstGeom>
        <a:solidFill>
          <a:schemeClr val="accent2">
            <a:hueOff val="-1117966"/>
            <a:satOff val="2086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Collaboration Between TSP and ILLE</a:t>
          </a:r>
          <a:endParaRPr lang="en-US" sz="2100" kern="1200"/>
        </a:p>
      </dsp:txBody>
      <dsp:txXfrm>
        <a:off x="2767722" y="520907"/>
        <a:ext cx="1880779" cy="1101063"/>
      </dsp:txXfrm>
    </dsp:sp>
    <dsp:sp modelId="{825BB02E-3E76-4AF1-8BBF-67BE2F26905B}">
      <dsp:nvSpPr>
        <dsp:cNvPr id="0" name=""/>
        <dsp:cNvSpPr/>
      </dsp:nvSpPr>
      <dsp:spPr>
        <a:xfrm>
          <a:off x="4877687" y="829726"/>
          <a:ext cx="413249" cy="483424"/>
        </a:xfrm>
        <a:prstGeom prst="rightArrow">
          <a:avLst>
            <a:gd name="adj1" fmla="val 60000"/>
            <a:gd name="adj2" fmla="val 50000"/>
          </a:avLst>
        </a:prstGeom>
        <a:solidFill>
          <a:schemeClr val="accent2">
            <a:hueOff val="-1676949"/>
            <a:satOff val="31302"/>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877687" y="926411"/>
        <a:ext cx="289274" cy="290054"/>
      </dsp:txXfrm>
    </dsp:sp>
    <dsp:sp modelId="{97002F7E-81CD-4E0E-8112-C446CF5B29F2}">
      <dsp:nvSpPr>
        <dsp:cNvPr id="0" name=""/>
        <dsp:cNvSpPr/>
      </dsp:nvSpPr>
      <dsp:spPr>
        <a:xfrm>
          <a:off x="5462475" y="486651"/>
          <a:ext cx="1949291" cy="1169575"/>
        </a:xfrm>
        <a:prstGeom prst="roundRect">
          <a:avLst>
            <a:gd name="adj" fmla="val 10000"/>
          </a:avLst>
        </a:prstGeom>
        <a:solidFill>
          <a:schemeClr val="accent2">
            <a:hueOff val="-2235932"/>
            <a:satOff val="417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TSP Submits Response to ERCOT</a:t>
          </a:r>
          <a:endParaRPr lang="en-US" sz="2100" kern="1200"/>
        </a:p>
      </dsp:txBody>
      <dsp:txXfrm>
        <a:off x="5496731" y="520907"/>
        <a:ext cx="1880779" cy="1101063"/>
      </dsp:txXfrm>
    </dsp:sp>
    <dsp:sp modelId="{9429B901-B305-473F-AB0A-7D41B75F19E0}">
      <dsp:nvSpPr>
        <dsp:cNvPr id="0" name=""/>
        <dsp:cNvSpPr/>
      </dsp:nvSpPr>
      <dsp:spPr>
        <a:xfrm rot="72918">
          <a:off x="7606649" y="858921"/>
          <a:ext cx="413342" cy="483424"/>
        </a:xfrm>
        <a:prstGeom prst="rightArrow">
          <a:avLst>
            <a:gd name="adj1" fmla="val 60000"/>
            <a:gd name="adj2" fmla="val 50000"/>
          </a:avLst>
        </a:prstGeom>
        <a:solidFill>
          <a:schemeClr val="accent2">
            <a:hueOff val="-3353898"/>
            <a:satOff val="6260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606663" y="954291"/>
        <a:ext cx="289339" cy="290054"/>
      </dsp:txXfrm>
    </dsp:sp>
    <dsp:sp modelId="{680A3E8C-D088-4C27-BBA4-8D3223E47F77}">
      <dsp:nvSpPr>
        <dsp:cNvPr id="0" name=""/>
        <dsp:cNvSpPr/>
      </dsp:nvSpPr>
      <dsp:spPr>
        <a:xfrm>
          <a:off x="8191483" y="544545"/>
          <a:ext cx="1949291" cy="1169575"/>
        </a:xfrm>
        <a:prstGeom prst="roundRect">
          <a:avLst>
            <a:gd name="adj" fmla="val 10000"/>
          </a:avLst>
        </a:prstGeom>
        <a:solidFill>
          <a:schemeClr val="accent2">
            <a:hueOff val="-3353898"/>
            <a:satOff val="6260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ERCOT Review</a:t>
          </a:r>
          <a:endParaRPr lang="en-US" sz="2100" kern="1200"/>
        </a:p>
      </dsp:txBody>
      <dsp:txXfrm>
        <a:off x="8225739" y="578801"/>
        <a:ext cx="1880779" cy="110106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6/13/2025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6/13/2025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D6E4-9EEE-0E17-A23F-80415F94B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C77CA-B5C0-3A40-3246-3EB078A2C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50282-A6E0-34C6-EB25-4CF54CC1E3C9}"/>
              </a:ext>
            </a:extLst>
          </p:cNvPr>
          <p:cNvSpPr>
            <a:spLocks noGrp="1"/>
          </p:cNvSpPr>
          <p:nvPr>
            <p:ph type="body" idx="1"/>
          </p:nvPr>
        </p:nvSpPr>
        <p:spPr/>
        <p:txBody>
          <a:bodyPr/>
          <a:lstStyle/>
          <a:p>
            <a:r>
              <a:rPr lang="en-US"/>
              <a:t>Things on the lefthand side of this spectrum generally manifest operationally over minutes to hours; things on the righthand side happen in seconds, without the opportunity for operator action.  </a:t>
            </a:r>
          </a:p>
          <a:p>
            <a:r>
              <a:rPr lang="en-US"/>
              <a:t>While we don’t yet know mechanism that resulted in Iberian Peninsula event, it was almost certainly something from the right-hand side.   </a:t>
            </a:r>
          </a:p>
        </p:txBody>
      </p:sp>
      <p:sp>
        <p:nvSpPr>
          <p:cNvPr id="4" name="Slide Number Placeholder 3">
            <a:extLst>
              <a:ext uri="{FF2B5EF4-FFF2-40B4-BE49-F238E27FC236}">
                <a16:creationId xmlns:a16="http://schemas.microsoft.com/office/drawing/2014/main" id="{179A8936-0363-6B4A-8336-66CB856DA260}"/>
              </a:ext>
            </a:extLst>
          </p:cNvPr>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29266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79966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76110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1240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925C9-DECB-4898-7E08-59DD13E43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CBA28-164B-EBA1-ABF0-662BC4CF4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40E97-270D-4360-381C-E637BE8D38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9229D5-1CE4-65E0-79EC-EFAAB355B255}"/>
              </a:ext>
            </a:extLst>
          </p:cNvPr>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27101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406400" y="762000"/>
            <a:ext cx="113792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406400" y="3124200"/>
            <a:ext cx="113792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406400" y="1058219"/>
            <a:ext cx="113792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406400" y="3524730"/>
            <a:ext cx="113792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2136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914400"/>
            <a:ext cx="39624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06401" y="1066801"/>
            <a:ext cx="113792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406401" y="3574375"/>
            <a:ext cx="113792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06400" y="762001"/>
            <a:ext cx="5613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6172200" y="762001"/>
            <a:ext cx="51816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465887"/>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6426904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06400" y="762000"/>
            <a:ext cx="113792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406400" y="4283180"/>
            <a:ext cx="113792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406400" y="762000"/>
            <a:ext cx="69088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7518400" y="914400"/>
            <a:ext cx="41656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sz="1800">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406400" y="762000"/>
            <a:ext cx="6096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7315200" y="0"/>
            <a:ext cx="48768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1550" y="2876281"/>
            <a:ext cx="2864384"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324604"/>
            <a:ext cx="7111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324600"/>
            <a:ext cx="165825"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101600" y="63246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514600" y="6324606"/>
            <a:ext cx="9555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72901" y="6324600"/>
            <a:ext cx="3787900"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ERCOT Public</a:t>
            </a:r>
            <a:endParaRPr lang="en-US" sz="1000" b="0">
              <a:solidFill>
                <a:schemeClr val="tx1"/>
              </a:solidFill>
            </a:endParaRPr>
          </a:p>
        </p:txBody>
      </p:sp>
      <p:pic>
        <p:nvPicPr>
          <p:cNvPr id="9" name="Picture 8">
            <a:extLst>
              <a:ext uri="{FF2B5EF4-FFF2-40B4-BE49-F238E27FC236}">
                <a16:creationId xmlns:a16="http://schemas.microsoft.com/office/drawing/2014/main" id="{1EEA145C-2E7D-8D84-0B1A-599A893BCA7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6800" y="6095999"/>
            <a:ext cx="1280355" cy="49529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nerc.com/comm/RSTC/Pages/LMWG.aspx" TargetMode="External"/><Relationship Id="rId2" Type="http://schemas.openxmlformats.org/officeDocument/2006/relationships/hyperlink" Target="https://www.ercot.com/committees/ros/dwg" TargetMode="External"/><Relationship Id="rId1" Type="http://schemas.openxmlformats.org/officeDocument/2006/relationships/slideLayout" Target="../slideLayouts/slideLayout5.xml"/><Relationship Id="rId6" Type="http://schemas.openxmlformats.org/officeDocument/2006/relationships/hyperlink" Target="https://www.ercot.com/files/docs/2025/05/19/ERCOT-Dynamics-Working-Group-Large-Load-Data-Survey_v1.docx" TargetMode="External"/><Relationship Id="rId5" Type="http://schemas.openxmlformats.org/officeDocument/2006/relationships/hyperlink" Target="https://pixabay.com/en/word-document-document-text-150594/" TargetMode="Externa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129784" y="1674674"/>
            <a:ext cx="6893602" cy="4801314"/>
          </a:xfrm>
          <a:prstGeom prst="rect">
            <a:avLst/>
          </a:prstGeom>
          <a:noFill/>
        </p:spPr>
        <p:txBody>
          <a:bodyPr wrap="square" rtlCol="0">
            <a:spAutoFit/>
          </a:bodyPr>
          <a:lstStyle/>
          <a:p>
            <a:endParaRPr lang="en-US" sz="2400" b="1"/>
          </a:p>
          <a:p>
            <a:r>
              <a:rPr lang="en-US" sz="2400" b="1"/>
              <a:t>Large Electronic Load (LEL) Voltage Ride-Through Overview</a:t>
            </a:r>
          </a:p>
          <a:p>
            <a:endParaRPr lang="en-US">
              <a:solidFill>
                <a:schemeClr val="tx2"/>
              </a:solidFill>
            </a:endParaRPr>
          </a:p>
          <a:p>
            <a:endParaRPr lang="en-US" i="1">
              <a:solidFill>
                <a:schemeClr val="tx2"/>
              </a:solidFill>
            </a:endParaRPr>
          </a:p>
          <a:p>
            <a:endParaRPr lang="en-US" i="1">
              <a:solidFill>
                <a:schemeClr val="tx2"/>
              </a:solidFill>
            </a:endParaRPr>
          </a:p>
          <a:p>
            <a:r>
              <a:rPr lang="en-US" i="1">
                <a:solidFill>
                  <a:schemeClr val="tx2"/>
                </a:solidFill>
              </a:rPr>
              <a:t>Jeff Billo</a:t>
            </a:r>
          </a:p>
          <a:p>
            <a:r>
              <a:rPr lang="en-US">
                <a:solidFill>
                  <a:schemeClr val="tx2"/>
                </a:solidFill>
              </a:rPr>
              <a:t>Director, Operations Planning</a:t>
            </a:r>
          </a:p>
          <a:p>
            <a:endParaRPr lang="en-US">
              <a:solidFill>
                <a:schemeClr val="tx2"/>
              </a:solidFill>
            </a:endParaRPr>
          </a:p>
          <a:p>
            <a:endParaRPr lang="en-US">
              <a:solidFill>
                <a:schemeClr val="tx2"/>
              </a:solidFill>
            </a:endParaRPr>
          </a:p>
          <a:p>
            <a:endParaRPr lang="en-US">
              <a:solidFill>
                <a:schemeClr val="tx2"/>
              </a:solidFill>
            </a:endParaRPr>
          </a:p>
          <a:p>
            <a:r>
              <a:rPr lang="en-US">
                <a:solidFill>
                  <a:schemeClr val="tx2"/>
                </a:solidFill>
              </a:rPr>
              <a:t>Large Load Workshop</a:t>
            </a:r>
          </a:p>
          <a:p>
            <a:endParaRPr lang="en-US">
              <a:solidFill>
                <a:schemeClr val="tx2"/>
              </a:solidFill>
            </a:endParaRPr>
          </a:p>
          <a:p>
            <a:r>
              <a:rPr lang="en-US">
                <a:solidFill>
                  <a:schemeClr val="tx2"/>
                </a:solidFill>
              </a:rPr>
              <a:t>ERCOT Public</a:t>
            </a:r>
          </a:p>
          <a:p>
            <a:r>
              <a:rPr lang="en-US">
                <a:solidFill>
                  <a:schemeClr val="tx2"/>
                </a:solidFill>
              </a:rPr>
              <a:t>June 13, 2025</a:t>
            </a:r>
          </a:p>
          <a:p>
            <a:endParaRPr lang="en-US">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E4F7F-1CE1-0884-7A46-31B7F023D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BAEC0-4283-E443-6C16-E21ACB1C0A78}"/>
              </a:ext>
            </a:extLst>
          </p:cNvPr>
          <p:cNvSpPr>
            <a:spLocks noGrp="1"/>
          </p:cNvSpPr>
          <p:nvPr>
            <p:ph type="title"/>
          </p:nvPr>
        </p:nvSpPr>
        <p:spPr/>
        <p:txBody>
          <a:bodyPr/>
          <a:lstStyle/>
          <a:p>
            <a:r>
              <a:rPr lang="en-US"/>
              <a:t>Summary of Problem Statement and Potential Mitigations</a:t>
            </a:r>
          </a:p>
        </p:txBody>
      </p:sp>
      <p:sp>
        <p:nvSpPr>
          <p:cNvPr id="4" name="Slide Number Placeholder 3">
            <a:extLst>
              <a:ext uri="{FF2B5EF4-FFF2-40B4-BE49-F238E27FC236}">
                <a16:creationId xmlns:a16="http://schemas.microsoft.com/office/drawing/2014/main" id="{CE9961A8-7EA1-B4B7-B065-A523BAA76E9E}"/>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7" name="Content Placeholder 2">
            <a:extLst>
              <a:ext uri="{FF2B5EF4-FFF2-40B4-BE49-F238E27FC236}">
                <a16:creationId xmlns:a16="http://schemas.microsoft.com/office/drawing/2014/main" id="{5C5DFA3F-5B13-5406-0530-8EE14CD0630E}"/>
              </a:ext>
            </a:extLst>
          </p:cNvPr>
          <p:cNvSpPr txBox="1">
            <a:spLocks/>
          </p:cNvSpPr>
          <p:nvPr/>
        </p:nvSpPr>
        <p:spPr>
          <a:xfrm>
            <a:off x="406400" y="1619699"/>
            <a:ext cx="3538279" cy="42707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solidFill>
                  <a:schemeClr val="accent2"/>
                </a:solidFill>
              </a:rPr>
              <a:t>If the quantity of LELs that cannot ride-through a fault,</a:t>
            </a:r>
          </a:p>
          <a:p>
            <a:r>
              <a:rPr lang="en-US" sz="2000"/>
              <a:t>In the area affected by the fault,</a:t>
            </a:r>
          </a:p>
          <a:p>
            <a:r>
              <a:rPr lang="en-US" sz="2000">
                <a:solidFill>
                  <a:schemeClr val="accent2"/>
                </a:solidFill>
              </a:rPr>
              <a:t>Exceeds 2,600 MW under worst-case inertia and foot-room conditions,</a:t>
            </a:r>
          </a:p>
          <a:p>
            <a:r>
              <a:rPr lang="en-US" sz="2000">
                <a:solidFill>
                  <a:schemeClr val="accent2"/>
                </a:solidFill>
              </a:rPr>
              <a:t>It could cause system-wide frequency instability if not mitigated.</a:t>
            </a:r>
          </a:p>
          <a:p>
            <a:endParaRPr lang="en-US" sz="2400"/>
          </a:p>
        </p:txBody>
      </p:sp>
      <p:sp>
        <p:nvSpPr>
          <p:cNvPr id="8" name="TextBox 7">
            <a:extLst>
              <a:ext uri="{FF2B5EF4-FFF2-40B4-BE49-F238E27FC236}">
                <a16:creationId xmlns:a16="http://schemas.microsoft.com/office/drawing/2014/main" id="{CAD75B77-4210-25E5-B4E1-15ECF20E0CA0}"/>
              </a:ext>
            </a:extLst>
          </p:cNvPr>
          <p:cNvSpPr txBox="1"/>
          <p:nvPr/>
        </p:nvSpPr>
        <p:spPr>
          <a:xfrm>
            <a:off x="4561368" y="1098162"/>
            <a:ext cx="3285460" cy="369332"/>
          </a:xfrm>
          <a:prstGeom prst="rect">
            <a:avLst/>
          </a:prstGeom>
          <a:noFill/>
        </p:spPr>
        <p:txBody>
          <a:bodyPr wrap="square" rtlCol="0">
            <a:spAutoFit/>
          </a:bodyPr>
          <a:lstStyle/>
          <a:p>
            <a:pPr algn="ctr"/>
            <a:r>
              <a:rPr lang="en-US"/>
              <a:t>Potential Mitigations</a:t>
            </a:r>
          </a:p>
        </p:txBody>
      </p:sp>
      <p:sp>
        <p:nvSpPr>
          <p:cNvPr id="10" name="Rectangle 9">
            <a:extLst>
              <a:ext uri="{FF2B5EF4-FFF2-40B4-BE49-F238E27FC236}">
                <a16:creationId xmlns:a16="http://schemas.microsoft.com/office/drawing/2014/main" id="{D515783E-9627-FA53-B94F-4406E25F201D}"/>
              </a:ext>
            </a:extLst>
          </p:cNvPr>
          <p:cNvSpPr/>
          <p:nvPr/>
        </p:nvSpPr>
        <p:spPr>
          <a:xfrm>
            <a:off x="4720856" y="1619698"/>
            <a:ext cx="2966484" cy="4270743"/>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solidFill>
                  <a:schemeClr val="tx1"/>
                </a:solidFill>
              </a:rPr>
              <a:t>Implement transmission upgrades such as synchronous condensers, grid-forming STATCOMS, E-STATCOMS, FACTS devices and/or new transmission circuits to strengthen the grid</a:t>
            </a:r>
          </a:p>
          <a:p>
            <a:pPr marL="285750" indent="-285750">
              <a:buFont typeface="Arial" panose="020B0604020202020204" pitchFamily="34" charset="0"/>
              <a:buChar char="•"/>
            </a:pPr>
            <a:r>
              <a:rPr lang="en-US">
                <a:solidFill>
                  <a:schemeClr val="tx1"/>
                </a:solidFill>
              </a:rPr>
              <a:t>RUC synchronous generation in weak areas</a:t>
            </a:r>
          </a:p>
          <a:p>
            <a:pPr marL="285750" indent="-285750">
              <a:buFont typeface="Arial" panose="020B0604020202020204" pitchFamily="34" charset="0"/>
              <a:buChar char="•"/>
            </a:pPr>
            <a:r>
              <a:rPr lang="en-US">
                <a:solidFill>
                  <a:schemeClr val="tx1"/>
                </a:solidFill>
              </a:rPr>
              <a:t>New synchronous generation additions in weak areas</a:t>
            </a:r>
          </a:p>
          <a:p>
            <a:pPr marL="285750" indent="-285750">
              <a:buFont typeface="Arial" panose="020B0604020202020204" pitchFamily="34" charset="0"/>
              <a:buChar char="•"/>
            </a:pPr>
            <a:endParaRPr lang="en-US">
              <a:solidFill>
                <a:schemeClr val="tx1"/>
              </a:solidFill>
            </a:endParaRPr>
          </a:p>
        </p:txBody>
      </p:sp>
      <p:sp>
        <p:nvSpPr>
          <p:cNvPr id="11" name="Arrow: Left 10">
            <a:extLst>
              <a:ext uri="{FF2B5EF4-FFF2-40B4-BE49-F238E27FC236}">
                <a16:creationId xmlns:a16="http://schemas.microsoft.com/office/drawing/2014/main" id="{3C3F91D2-B47F-96CC-3643-FB539B19B415}"/>
              </a:ext>
            </a:extLst>
          </p:cNvPr>
          <p:cNvSpPr/>
          <p:nvPr/>
        </p:nvSpPr>
        <p:spPr>
          <a:xfrm rot="10800000">
            <a:off x="3944679" y="2844208"/>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528404-B385-4E85-8B49-601C0644BCD3}"/>
              </a:ext>
            </a:extLst>
          </p:cNvPr>
          <p:cNvSpPr/>
          <p:nvPr/>
        </p:nvSpPr>
        <p:spPr>
          <a:xfrm>
            <a:off x="8463517" y="1619698"/>
            <a:ext cx="2966484" cy="4547185"/>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a:solidFill>
                  <a:schemeClr val="tx1"/>
                </a:solidFill>
              </a:rPr>
              <a:t>ERCOT LEL ride-through study showed synchronous condensers provided some improvement in West Texas</a:t>
            </a:r>
          </a:p>
          <a:p>
            <a:pPr marL="285750" indent="-285750">
              <a:buFont typeface="Arial" panose="020B0604020202020204" pitchFamily="34" charset="0"/>
              <a:buChar char="•"/>
            </a:pPr>
            <a:r>
              <a:rPr lang="en-US" sz="1600">
                <a:solidFill>
                  <a:schemeClr val="tx1"/>
                </a:solidFill>
              </a:rPr>
              <a:t>Six new synchronous condensers in West Texas are scheduled to come online by 2027 </a:t>
            </a:r>
          </a:p>
          <a:p>
            <a:pPr marL="285750" indent="-285750">
              <a:buFont typeface="Arial" panose="020B0604020202020204" pitchFamily="34" charset="0"/>
              <a:buChar char="•"/>
            </a:pPr>
            <a:r>
              <a:rPr lang="en-US" sz="1600">
                <a:solidFill>
                  <a:schemeClr val="tx1"/>
                </a:solidFill>
              </a:rPr>
              <a:t>ERCOT Planning and Operations are conducting joint study to evaluate benefits of already planned projects and cost/ benefit of additional transmission upgrades – </a:t>
            </a:r>
            <a:r>
              <a:rPr lang="en-US" sz="1600">
                <a:solidFill>
                  <a:srgbClr val="FF0000"/>
                </a:solidFill>
              </a:rPr>
              <a:t>Timeline TBD</a:t>
            </a:r>
          </a:p>
          <a:p>
            <a:pPr marL="285750" indent="-285750">
              <a:buFont typeface="Arial" panose="020B0604020202020204" pitchFamily="34" charset="0"/>
              <a:buChar char="•"/>
            </a:pPr>
            <a:r>
              <a:rPr lang="en-US" sz="1600">
                <a:solidFill>
                  <a:schemeClr val="tx1"/>
                </a:solidFill>
              </a:rPr>
              <a:t>ERCOT is evaluating potential RUC procedure for weak areas – </a:t>
            </a:r>
            <a:r>
              <a:rPr lang="en-US" sz="1600">
                <a:solidFill>
                  <a:srgbClr val="FF0000"/>
                </a:solidFill>
              </a:rPr>
              <a:t>Q4 2025</a:t>
            </a:r>
          </a:p>
          <a:p>
            <a:pPr marL="285750" indent="-285750">
              <a:buFont typeface="Arial" panose="020B0604020202020204" pitchFamily="34" charset="0"/>
              <a:buChar char="•"/>
            </a:pPr>
            <a:endParaRPr lang="en-US" sz="1600">
              <a:solidFill>
                <a:schemeClr val="tx1"/>
              </a:solidFill>
            </a:endParaRPr>
          </a:p>
        </p:txBody>
      </p:sp>
      <p:sp>
        <p:nvSpPr>
          <p:cNvPr id="13" name="Arrow: Left 12">
            <a:extLst>
              <a:ext uri="{FF2B5EF4-FFF2-40B4-BE49-F238E27FC236}">
                <a16:creationId xmlns:a16="http://schemas.microsoft.com/office/drawing/2014/main" id="{C449CBA7-9E15-96F6-A0E7-AA069467F946}"/>
              </a:ext>
            </a:extLst>
          </p:cNvPr>
          <p:cNvSpPr/>
          <p:nvPr/>
        </p:nvSpPr>
        <p:spPr>
          <a:xfrm rot="10800000">
            <a:off x="7687340" y="2844207"/>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1D6639-1564-BDB5-55EF-60CFFE93FA98}"/>
              </a:ext>
            </a:extLst>
          </p:cNvPr>
          <p:cNvSpPr txBox="1"/>
          <p:nvPr/>
        </p:nvSpPr>
        <p:spPr>
          <a:xfrm>
            <a:off x="8304029" y="1098162"/>
            <a:ext cx="3285460" cy="369332"/>
          </a:xfrm>
          <a:prstGeom prst="rect">
            <a:avLst/>
          </a:prstGeom>
          <a:noFill/>
        </p:spPr>
        <p:txBody>
          <a:bodyPr wrap="square" rtlCol="0">
            <a:spAutoFit/>
          </a:bodyPr>
          <a:lstStyle/>
          <a:p>
            <a:pPr algn="ctr"/>
            <a:r>
              <a:rPr lang="en-US"/>
              <a:t>Plan and Timeline</a:t>
            </a:r>
          </a:p>
        </p:txBody>
      </p:sp>
    </p:spTree>
    <p:extLst>
      <p:ext uri="{BB962C8B-B14F-4D97-AF65-F5344CB8AC3E}">
        <p14:creationId xmlns:p14="http://schemas.microsoft.com/office/powerpoint/2010/main" val="240723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8">
            <a:extLst>
              <a:ext uri="{FF2B5EF4-FFF2-40B4-BE49-F238E27FC236}">
                <a16:creationId xmlns:a16="http://schemas.microsoft.com/office/drawing/2014/main" id="{51CD3D13-9A31-F639-CCF7-5D53BE49FA6E}"/>
              </a:ext>
            </a:extLst>
          </p:cNvPr>
          <p:cNvSpPr/>
          <p:nvPr/>
        </p:nvSpPr>
        <p:spPr>
          <a:xfrm>
            <a:off x="9276732" y="1968363"/>
            <a:ext cx="1817624" cy="1589223"/>
          </a:xfrm>
          <a:prstGeom prst="ellipse">
            <a:avLst/>
          </a:prstGeom>
          <a:solidFill>
            <a:srgbClr val="DE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E860571D-B66A-0E37-C7E8-37CE5D2E7D6A}"/>
              </a:ext>
            </a:extLst>
          </p:cNvPr>
          <p:cNvCxnSpPr>
            <a:stCxn id="71" idx="7"/>
          </p:cNvCxnSpPr>
          <p:nvPr/>
        </p:nvCxnSpPr>
        <p:spPr>
          <a:xfrm flipV="1">
            <a:off x="9447564" y="2548955"/>
            <a:ext cx="409884" cy="1350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49B3CF80-DDEC-5533-26C8-1368A7DBCC61}"/>
              </a:ext>
            </a:extLst>
          </p:cNvPr>
          <p:cNvSpPr/>
          <p:nvPr/>
        </p:nvSpPr>
        <p:spPr>
          <a:xfrm>
            <a:off x="361950" y="1514476"/>
            <a:ext cx="2876551" cy="2733172"/>
          </a:xfrm>
          <a:prstGeom prst="ellipse">
            <a:avLst/>
          </a:prstGeom>
          <a:solidFill>
            <a:srgbClr val="DE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8ADCB-2E8F-996B-D534-1B701AA4877C}"/>
              </a:ext>
            </a:extLst>
          </p:cNvPr>
          <p:cNvSpPr>
            <a:spLocks noGrp="1"/>
          </p:cNvSpPr>
          <p:nvPr>
            <p:ph type="title"/>
          </p:nvPr>
        </p:nvSpPr>
        <p:spPr/>
        <p:txBody>
          <a:bodyPr/>
          <a:lstStyle/>
          <a:p>
            <a:r>
              <a:rPr lang="en-US"/>
              <a:t>Significant Impacts may be Widespread or Localized</a:t>
            </a:r>
          </a:p>
        </p:txBody>
      </p:sp>
      <p:sp>
        <p:nvSpPr>
          <p:cNvPr id="4" name="Slide Number Placeholder 3">
            <a:extLst>
              <a:ext uri="{FF2B5EF4-FFF2-40B4-BE49-F238E27FC236}">
                <a16:creationId xmlns:a16="http://schemas.microsoft.com/office/drawing/2014/main" id="{A15868A8-07A2-1708-A219-FABDA80A1C5D}"/>
              </a:ext>
            </a:extLst>
          </p:cNvPr>
          <p:cNvSpPr>
            <a:spLocks noGrp="1"/>
          </p:cNvSpPr>
          <p:nvPr>
            <p:ph type="sldNum" sz="quarter" idx="4"/>
          </p:nvPr>
        </p:nvSpPr>
        <p:spPr/>
        <p:txBody>
          <a:bodyPr/>
          <a:lstStyle/>
          <a:p>
            <a:fld id="{1D93BD3E-1E9A-4970-A6F7-E7AC52762E0C}" type="slidenum">
              <a:rPr lang="en-US" smtClean="0"/>
              <a:pPr/>
              <a:t>11</a:t>
            </a:fld>
            <a:endParaRPr lang="en-US"/>
          </a:p>
        </p:txBody>
      </p:sp>
      <p:cxnSp>
        <p:nvCxnSpPr>
          <p:cNvPr id="6" name="Straight Connector 5">
            <a:extLst>
              <a:ext uri="{FF2B5EF4-FFF2-40B4-BE49-F238E27FC236}">
                <a16:creationId xmlns:a16="http://schemas.microsoft.com/office/drawing/2014/main" id="{E0CB5AA0-204E-9E22-E18F-E69F6E23E380}"/>
              </a:ext>
            </a:extLst>
          </p:cNvPr>
          <p:cNvCxnSpPr>
            <a:cxnSpLocks/>
            <a:stCxn id="14" idx="2"/>
          </p:cNvCxnSpPr>
          <p:nvPr/>
        </p:nvCxnSpPr>
        <p:spPr>
          <a:xfrm flipH="1">
            <a:off x="1462087" y="2019300"/>
            <a:ext cx="2076450" cy="5619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068467-5C70-BB94-C7DC-B27C252590CA}"/>
              </a:ext>
            </a:extLst>
          </p:cNvPr>
          <p:cNvCxnSpPr>
            <a:stCxn id="10" idx="7"/>
            <a:endCxn id="14" idx="3"/>
          </p:cNvCxnSpPr>
          <p:nvPr/>
        </p:nvCxnSpPr>
        <p:spPr>
          <a:xfrm flipV="1">
            <a:off x="2840522" y="2083284"/>
            <a:ext cx="724518" cy="5387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4FE62-E1C6-8BA3-36D7-9D3CC8443552}"/>
              </a:ext>
            </a:extLst>
          </p:cNvPr>
          <p:cNvCxnSpPr>
            <a:stCxn id="8" idx="6"/>
            <a:endCxn id="10" idx="2"/>
          </p:cNvCxnSpPr>
          <p:nvPr/>
        </p:nvCxnSpPr>
        <p:spPr>
          <a:xfrm flipV="1">
            <a:off x="2114550" y="2686050"/>
            <a:ext cx="571500" cy="1095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8CBEA4-D73F-090B-A8D3-11EC086F0E02}"/>
              </a:ext>
            </a:extLst>
          </p:cNvPr>
          <p:cNvCxnSpPr>
            <a:stCxn id="10" idx="5"/>
            <a:endCxn id="13" idx="0"/>
          </p:cNvCxnSpPr>
          <p:nvPr/>
        </p:nvCxnSpPr>
        <p:spPr>
          <a:xfrm>
            <a:off x="2840522" y="2750034"/>
            <a:ext cx="383691" cy="11837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109DED-1729-F91A-A382-009C98DF4FE6}"/>
              </a:ext>
            </a:extLst>
          </p:cNvPr>
          <p:cNvCxnSpPr>
            <a:stCxn id="10" idx="3"/>
            <a:endCxn id="11" idx="7"/>
          </p:cNvCxnSpPr>
          <p:nvPr/>
        </p:nvCxnSpPr>
        <p:spPr>
          <a:xfrm flipH="1">
            <a:off x="2516672" y="2750034"/>
            <a:ext cx="195881" cy="4435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540CC3-7B74-12BA-4EAA-B3353CF696C7}"/>
              </a:ext>
            </a:extLst>
          </p:cNvPr>
          <p:cNvCxnSpPr>
            <a:cxnSpLocks/>
            <a:stCxn id="11" idx="2"/>
            <a:endCxn id="9" idx="6"/>
          </p:cNvCxnSpPr>
          <p:nvPr/>
        </p:nvCxnSpPr>
        <p:spPr>
          <a:xfrm flipH="1" flipV="1">
            <a:off x="1414462" y="3214688"/>
            <a:ext cx="947738" cy="42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CC0788-D853-0F5B-12FD-A91658530A96}"/>
              </a:ext>
            </a:extLst>
          </p:cNvPr>
          <p:cNvCxnSpPr>
            <a:stCxn id="7" idx="2"/>
            <a:endCxn id="15" idx="6"/>
          </p:cNvCxnSpPr>
          <p:nvPr/>
        </p:nvCxnSpPr>
        <p:spPr>
          <a:xfrm flipH="1">
            <a:off x="642938" y="2643188"/>
            <a:ext cx="681037" cy="14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086DB0-B055-238F-0A0F-A2146F6EF561}"/>
              </a:ext>
            </a:extLst>
          </p:cNvPr>
          <p:cNvCxnSpPr>
            <a:stCxn id="15" idx="4"/>
            <a:endCxn id="9" idx="1"/>
          </p:cNvCxnSpPr>
          <p:nvPr/>
        </p:nvCxnSpPr>
        <p:spPr>
          <a:xfrm>
            <a:off x="552451" y="2876550"/>
            <a:ext cx="707539" cy="2741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D92742-BBEC-97CB-055A-AFC244AD00B3}"/>
              </a:ext>
            </a:extLst>
          </p:cNvPr>
          <p:cNvCxnSpPr>
            <a:stCxn id="12" idx="1"/>
            <a:endCxn id="9" idx="5"/>
          </p:cNvCxnSpPr>
          <p:nvPr/>
        </p:nvCxnSpPr>
        <p:spPr>
          <a:xfrm flipH="1" flipV="1">
            <a:off x="1387959" y="3278672"/>
            <a:ext cx="295893" cy="3959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29E96A-F3B9-8EB4-0774-F2591CDFB5CF}"/>
              </a:ext>
            </a:extLst>
          </p:cNvPr>
          <p:cNvCxnSpPr>
            <a:stCxn id="8" idx="2"/>
            <a:endCxn id="7" idx="5"/>
          </p:cNvCxnSpPr>
          <p:nvPr/>
        </p:nvCxnSpPr>
        <p:spPr>
          <a:xfrm flipH="1" flipV="1">
            <a:off x="1478447" y="2707172"/>
            <a:ext cx="455128" cy="884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308A974-ED84-6FE2-226A-C56941B91480}"/>
              </a:ext>
            </a:extLst>
          </p:cNvPr>
          <p:cNvSpPr txBox="1"/>
          <p:nvPr/>
        </p:nvSpPr>
        <p:spPr>
          <a:xfrm>
            <a:off x="981075" y="1078379"/>
            <a:ext cx="1638300" cy="369332"/>
          </a:xfrm>
          <a:prstGeom prst="rect">
            <a:avLst/>
          </a:prstGeom>
          <a:noFill/>
        </p:spPr>
        <p:txBody>
          <a:bodyPr wrap="square" rtlCol="0">
            <a:spAutoFit/>
          </a:bodyPr>
          <a:lstStyle/>
          <a:p>
            <a:pPr algn="ctr"/>
            <a:r>
              <a:rPr lang="en-US" b="1">
                <a:solidFill>
                  <a:srgbClr val="890C58"/>
                </a:solidFill>
              </a:rPr>
              <a:t>Weaker Grid</a:t>
            </a:r>
          </a:p>
        </p:txBody>
      </p:sp>
      <p:sp>
        <p:nvSpPr>
          <p:cNvPr id="46" name="Oval 45">
            <a:extLst>
              <a:ext uri="{FF2B5EF4-FFF2-40B4-BE49-F238E27FC236}">
                <a16:creationId xmlns:a16="http://schemas.microsoft.com/office/drawing/2014/main" id="{74C8B30D-0DAB-2432-4587-29FFAF62C767}"/>
              </a:ext>
            </a:extLst>
          </p:cNvPr>
          <p:cNvSpPr/>
          <p:nvPr/>
        </p:nvSpPr>
        <p:spPr>
          <a:xfrm>
            <a:off x="5214938" y="2020751"/>
            <a:ext cx="1817624" cy="1589223"/>
          </a:xfrm>
          <a:prstGeom prst="ellipse">
            <a:avLst/>
          </a:prstGeom>
          <a:solidFill>
            <a:srgbClr val="DE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4864189F-740C-CAAE-98D3-4EAA124630CB}"/>
              </a:ext>
            </a:extLst>
          </p:cNvPr>
          <p:cNvCxnSpPr>
            <a:cxnSpLocks/>
            <a:stCxn id="55" idx="2"/>
          </p:cNvCxnSpPr>
          <p:nvPr/>
        </p:nvCxnSpPr>
        <p:spPr>
          <a:xfrm flipH="1">
            <a:off x="5369410" y="2176462"/>
            <a:ext cx="2076450" cy="5619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F706AB-5D3F-C757-0616-519A11D51790}"/>
              </a:ext>
            </a:extLst>
          </p:cNvPr>
          <p:cNvCxnSpPr>
            <a:stCxn id="51" idx="7"/>
            <a:endCxn id="55" idx="3"/>
          </p:cNvCxnSpPr>
          <p:nvPr/>
        </p:nvCxnSpPr>
        <p:spPr>
          <a:xfrm flipV="1">
            <a:off x="6747845" y="2240446"/>
            <a:ext cx="724518" cy="5387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529B61E-7C27-BDA3-AFEC-B287B2C77BBD}"/>
              </a:ext>
            </a:extLst>
          </p:cNvPr>
          <p:cNvCxnSpPr>
            <a:stCxn id="49" idx="6"/>
            <a:endCxn id="51" idx="2"/>
          </p:cNvCxnSpPr>
          <p:nvPr/>
        </p:nvCxnSpPr>
        <p:spPr>
          <a:xfrm flipV="1">
            <a:off x="6021873" y="2843212"/>
            <a:ext cx="571500" cy="1095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EAB7BCB-1301-F61A-6395-77A12EC33EC9}"/>
              </a:ext>
            </a:extLst>
          </p:cNvPr>
          <p:cNvCxnSpPr>
            <a:stCxn id="51" idx="5"/>
            <a:endCxn id="54" idx="0"/>
          </p:cNvCxnSpPr>
          <p:nvPr/>
        </p:nvCxnSpPr>
        <p:spPr>
          <a:xfrm>
            <a:off x="6747845" y="2907196"/>
            <a:ext cx="383691" cy="11837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63A0D20-03BC-F1D6-D89B-8F61A84D77AF}"/>
              </a:ext>
            </a:extLst>
          </p:cNvPr>
          <p:cNvCxnSpPr>
            <a:stCxn id="54" idx="2"/>
            <a:endCxn id="53" idx="6"/>
          </p:cNvCxnSpPr>
          <p:nvPr/>
        </p:nvCxnSpPr>
        <p:spPr>
          <a:xfrm flipH="1" flipV="1">
            <a:off x="5745647" y="3895725"/>
            <a:ext cx="1295401"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7F3773-7DFD-3A0F-BE51-DFD8416EB620}"/>
              </a:ext>
            </a:extLst>
          </p:cNvPr>
          <p:cNvCxnSpPr>
            <a:stCxn id="51" idx="3"/>
            <a:endCxn id="52" idx="7"/>
          </p:cNvCxnSpPr>
          <p:nvPr/>
        </p:nvCxnSpPr>
        <p:spPr>
          <a:xfrm flipH="1">
            <a:off x="6423995" y="2907196"/>
            <a:ext cx="195881" cy="4435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70B4E7F-891F-1EF4-ECE8-520BBC9589B6}"/>
              </a:ext>
            </a:extLst>
          </p:cNvPr>
          <p:cNvCxnSpPr>
            <a:cxnSpLocks/>
            <a:stCxn id="52" idx="2"/>
            <a:endCxn id="50" idx="6"/>
          </p:cNvCxnSpPr>
          <p:nvPr/>
        </p:nvCxnSpPr>
        <p:spPr>
          <a:xfrm flipH="1" flipV="1">
            <a:off x="5321785" y="3371850"/>
            <a:ext cx="947738" cy="42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1DCE1DB-F3CA-82DF-40C6-49EF0ED29483}"/>
              </a:ext>
            </a:extLst>
          </p:cNvPr>
          <p:cNvCxnSpPr>
            <a:stCxn id="48" idx="2"/>
            <a:endCxn id="56" idx="6"/>
          </p:cNvCxnSpPr>
          <p:nvPr/>
        </p:nvCxnSpPr>
        <p:spPr>
          <a:xfrm flipH="1">
            <a:off x="4550261" y="2800350"/>
            <a:ext cx="681037" cy="14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859196D-86EA-A6C4-DCAC-8460FF575492}"/>
              </a:ext>
            </a:extLst>
          </p:cNvPr>
          <p:cNvCxnSpPr>
            <a:stCxn id="56" idx="4"/>
            <a:endCxn id="50" idx="1"/>
          </p:cNvCxnSpPr>
          <p:nvPr/>
        </p:nvCxnSpPr>
        <p:spPr>
          <a:xfrm>
            <a:off x="4459774" y="3033712"/>
            <a:ext cx="707539" cy="2741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4FCD66C-8B56-AFDC-BCCF-BAA4EB329A91}"/>
              </a:ext>
            </a:extLst>
          </p:cNvPr>
          <p:cNvCxnSpPr>
            <a:stCxn id="53" idx="1"/>
            <a:endCxn id="50" idx="5"/>
          </p:cNvCxnSpPr>
          <p:nvPr/>
        </p:nvCxnSpPr>
        <p:spPr>
          <a:xfrm flipH="1" flipV="1">
            <a:off x="5295282" y="3435834"/>
            <a:ext cx="295893" cy="3959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130A6BA-9640-9DAC-0193-0BC8F2C1B1C1}"/>
              </a:ext>
            </a:extLst>
          </p:cNvPr>
          <p:cNvCxnSpPr>
            <a:stCxn id="49" idx="2"/>
            <a:endCxn id="48" idx="5"/>
          </p:cNvCxnSpPr>
          <p:nvPr/>
        </p:nvCxnSpPr>
        <p:spPr>
          <a:xfrm flipH="1" flipV="1">
            <a:off x="5385770" y="2864334"/>
            <a:ext cx="455128" cy="884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58D841E-4E48-4A6F-8ED1-2BEB07CFFCF8}"/>
              </a:ext>
            </a:extLst>
          </p:cNvPr>
          <p:cNvSpPr txBox="1"/>
          <p:nvPr/>
        </p:nvSpPr>
        <p:spPr>
          <a:xfrm>
            <a:off x="5246310" y="1084431"/>
            <a:ext cx="1693073" cy="369332"/>
          </a:xfrm>
          <a:prstGeom prst="rect">
            <a:avLst/>
          </a:prstGeom>
          <a:noFill/>
        </p:spPr>
        <p:txBody>
          <a:bodyPr wrap="square" rtlCol="0">
            <a:spAutoFit/>
          </a:bodyPr>
          <a:lstStyle/>
          <a:p>
            <a:pPr algn="ctr"/>
            <a:r>
              <a:rPr lang="en-US" b="1">
                <a:solidFill>
                  <a:srgbClr val="890C58"/>
                </a:solidFill>
              </a:rPr>
              <a:t>Stronger Grid</a:t>
            </a:r>
          </a:p>
        </p:txBody>
      </p:sp>
      <p:cxnSp>
        <p:nvCxnSpPr>
          <p:cNvPr id="80" name="Straight Connector 79">
            <a:extLst>
              <a:ext uri="{FF2B5EF4-FFF2-40B4-BE49-F238E27FC236}">
                <a16:creationId xmlns:a16="http://schemas.microsoft.com/office/drawing/2014/main" id="{1D45EE38-6F53-9471-D843-42A099E6FDAB}"/>
              </a:ext>
            </a:extLst>
          </p:cNvPr>
          <p:cNvCxnSpPr>
            <a:stCxn id="74" idx="7"/>
            <a:endCxn id="78" idx="3"/>
          </p:cNvCxnSpPr>
          <p:nvPr/>
        </p:nvCxnSpPr>
        <p:spPr>
          <a:xfrm flipV="1">
            <a:off x="10809639" y="2188058"/>
            <a:ext cx="724518" cy="5387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144F75-DC83-1057-AF03-2AD0DE8F98E3}"/>
              </a:ext>
            </a:extLst>
          </p:cNvPr>
          <p:cNvCxnSpPr>
            <a:stCxn id="72" idx="6"/>
            <a:endCxn id="74" idx="2"/>
          </p:cNvCxnSpPr>
          <p:nvPr/>
        </p:nvCxnSpPr>
        <p:spPr>
          <a:xfrm flipV="1">
            <a:off x="10083667" y="2790824"/>
            <a:ext cx="571500" cy="1095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0024C3E-2D15-A2A3-CAF5-704A70AEAEF3}"/>
              </a:ext>
            </a:extLst>
          </p:cNvPr>
          <p:cNvCxnSpPr>
            <a:stCxn id="74" idx="5"/>
            <a:endCxn id="77" idx="0"/>
          </p:cNvCxnSpPr>
          <p:nvPr/>
        </p:nvCxnSpPr>
        <p:spPr>
          <a:xfrm>
            <a:off x="10809639" y="2854808"/>
            <a:ext cx="383691" cy="11837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7BECF26-1ED2-9E0C-BE3B-0065881369E7}"/>
              </a:ext>
            </a:extLst>
          </p:cNvPr>
          <p:cNvCxnSpPr>
            <a:stCxn id="77" idx="2"/>
            <a:endCxn id="76" idx="6"/>
          </p:cNvCxnSpPr>
          <p:nvPr/>
        </p:nvCxnSpPr>
        <p:spPr>
          <a:xfrm flipH="1" flipV="1">
            <a:off x="9807441" y="3843337"/>
            <a:ext cx="1295401"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92F216C-4F25-9895-EFD9-E04C42D6EB76}"/>
              </a:ext>
            </a:extLst>
          </p:cNvPr>
          <p:cNvCxnSpPr>
            <a:stCxn id="74" idx="3"/>
            <a:endCxn id="75" idx="7"/>
          </p:cNvCxnSpPr>
          <p:nvPr/>
        </p:nvCxnSpPr>
        <p:spPr>
          <a:xfrm flipH="1">
            <a:off x="10485789" y="2854808"/>
            <a:ext cx="195881" cy="4435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425D25-7399-1501-C746-B4E2B9834EC2}"/>
              </a:ext>
            </a:extLst>
          </p:cNvPr>
          <p:cNvCxnSpPr>
            <a:cxnSpLocks/>
            <a:stCxn id="75" idx="2"/>
            <a:endCxn id="73" idx="6"/>
          </p:cNvCxnSpPr>
          <p:nvPr/>
        </p:nvCxnSpPr>
        <p:spPr>
          <a:xfrm flipH="1" flipV="1">
            <a:off x="9383579" y="3319462"/>
            <a:ext cx="947738" cy="42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D4151-AFE1-1477-EF41-F3A4F28832C4}"/>
              </a:ext>
            </a:extLst>
          </p:cNvPr>
          <p:cNvCxnSpPr>
            <a:stCxn id="71" idx="2"/>
            <a:endCxn id="79" idx="6"/>
          </p:cNvCxnSpPr>
          <p:nvPr/>
        </p:nvCxnSpPr>
        <p:spPr>
          <a:xfrm flipH="1">
            <a:off x="8612055" y="2747962"/>
            <a:ext cx="681037" cy="14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71C542F-B7ED-1347-8390-6B89DE4B4B67}"/>
              </a:ext>
            </a:extLst>
          </p:cNvPr>
          <p:cNvCxnSpPr>
            <a:stCxn id="79" idx="4"/>
            <a:endCxn id="73" idx="1"/>
          </p:cNvCxnSpPr>
          <p:nvPr/>
        </p:nvCxnSpPr>
        <p:spPr>
          <a:xfrm>
            <a:off x="8521568" y="2981324"/>
            <a:ext cx="707539" cy="2741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399B66B-2A01-BB3D-9EFF-5C72FDD8954B}"/>
              </a:ext>
            </a:extLst>
          </p:cNvPr>
          <p:cNvCxnSpPr>
            <a:stCxn id="76" idx="1"/>
            <a:endCxn id="73" idx="5"/>
          </p:cNvCxnSpPr>
          <p:nvPr/>
        </p:nvCxnSpPr>
        <p:spPr>
          <a:xfrm flipH="1" flipV="1">
            <a:off x="9357076" y="3383446"/>
            <a:ext cx="295893" cy="3959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6142D3-39C9-8673-4471-071D78120E5E}"/>
              </a:ext>
            </a:extLst>
          </p:cNvPr>
          <p:cNvCxnSpPr>
            <a:stCxn id="72" idx="2"/>
            <a:endCxn id="71" idx="5"/>
          </p:cNvCxnSpPr>
          <p:nvPr/>
        </p:nvCxnSpPr>
        <p:spPr>
          <a:xfrm flipH="1" flipV="1">
            <a:off x="9447564" y="2811946"/>
            <a:ext cx="455128" cy="884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2C38085-D863-2973-2384-4012CDE046FC}"/>
              </a:ext>
            </a:extLst>
          </p:cNvPr>
          <p:cNvSpPr txBox="1"/>
          <p:nvPr/>
        </p:nvSpPr>
        <p:spPr>
          <a:xfrm>
            <a:off x="8137462" y="814101"/>
            <a:ext cx="3547440" cy="923330"/>
          </a:xfrm>
          <a:prstGeom prst="rect">
            <a:avLst/>
          </a:prstGeom>
          <a:noFill/>
        </p:spPr>
        <p:txBody>
          <a:bodyPr wrap="square" rtlCol="0">
            <a:spAutoFit/>
          </a:bodyPr>
          <a:lstStyle/>
          <a:p>
            <a:pPr algn="ctr"/>
            <a:r>
              <a:rPr lang="en-US" b="1">
                <a:solidFill>
                  <a:srgbClr val="890C58"/>
                </a:solidFill>
              </a:rPr>
              <a:t>Stronger Grid with Dense Concentration of Voltage-Sensitive Equipment</a:t>
            </a:r>
          </a:p>
        </p:txBody>
      </p:sp>
      <p:cxnSp>
        <p:nvCxnSpPr>
          <p:cNvPr id="99" name="Straight Connector 98">
            <a:extLst>
              <a:ext uri="{FF2B5EF4-FFF2-40B4-BE49-F238E27FC236}">
                <a16:creationId xmlns:a16="http://schemas.microsoft.com/office/drawing/2014/main" id="{4964FCE9-1177-F0A8-274F-C7EC541550B9}"/>
              </a:ext>
            </a:extLst>
          </p:cNvPr>
          <p:cNvCxnSpPr>
            <a:cxnSpLocks/>
            <a:stCxn id="92" idx="0"/>
            <a:endCxn id="93" idx="4"/>
          </p:cNvCxnSpPr>
          <p:nvPr/>
        </p:nvCxnSpPr>
        <p:spPr>
          <a:xfrm flipH="1" flipV="1">
            <a:off x="9870809" y="2305048"/>
            <a:ext cx="90488" cy="133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D793C58-7780-A35E-A861-6A460ABA9DE6}"/>
              </a:ext>
            </a:extLst>
          </p:cNvPr>
          <p:cNvCxnSpPr>
            <a:stCxn id="93" idx="6"/>
            <a:endCxn id="94" idx="2"/>
          </p:cNvCxnSpPr>
          <p:nvPr/>
        </p:nvCxnSpPr>
        <p:spPr>
          <a:xfrm>
            <a:off x="9961296" y="2214561"/>
            <a:ext cx="274153" cy="414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C6F0242-2B1B-E4E6-ED0B-93897979A140}"/>
              </a:ext>
            </a:extLst>
          </p:cNvPr>
          <p:cNvCxnSpPr>
            <a:cxnSpLocks/>
            <a:stCxn id="94" idx="6"/>
            <a:endCxn id="95" idx="1"/>
          </p:cNvCxnSpPr>
          <p:nvPr/>
        </p:nvCxnSpPr>
        <p:spPr>
          <a:xfrm>
            <a:off x="10416424" y="2256057"/>
            <a:ext cx="210168" cy="75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4EB67E5-BE13-4AE4-C411-6526CD97E925}"/>
              </a:ext>
            </a:extLst>
          </p:cNvPr>
          <p:cNvCxnSpPr>
            <a:cxnSpLocks/>
            <a:stCxn id="92" idx="6"/>
            <a:endCxn id="95" idx="2"/>
          </p:cNvCxnSpPr>
          <p:nvPr/>
        </p:nvCxnSpPr>
        <p:spPr>
          <a:xfrm flipV="1">
            <a:off x="10051784" y="2395536"/>
            <a:ext cx="548305" cy="133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947965E-5F2F-26D4-BDE0-A964EFF8DA1F}"/>
              </a:ext>
            </a:extLst>
          </p:cNvPr>
          <p:cNvCxnSpPr>
            <a:endCxn id="78" idx="3"/>
          </p:cNvCxnSpPr>
          <p:nvPr/>
        </p:nvCxnSpPr>
        <p:spPr>
          <a:xfrm flipV="1">
            <a:off x="10781064" y="2124074"/>
            <a:ext cx="726590" cy="200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B901406-3088-218B-50D4-C6E699CF04AA}"/>
              </a:ext>
            </a:extLst>
          </p:cNvPr>
          <p:cNvCxnSpPr>
            <a:stCxn id="95" idx="4"/>
            <a:endCxn id="74" idx="0"/>
          </p:cNvCxnSpPr>
          <p:nvPr/>
        </p:nvCxnSpPr>
        <p:spPr>
          <a:xfrm>
            <a:off x="10690577" y="2486023"/>
            <a:ext cx="55078" cy="2143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C02833A-BDA2-1AA5-0CAD-CA0ADEC1F908}"/>
              </a:ext>
            </a:extLst>
          </p:cNvPr>
          <p:cNvCxnSpPr>
            <a:stCxn id="14" idx="7"/>
          </p:cNvCxnSpPr>
          <p:nvPr/>
        </p:nvCxnSpPr>
        <p:spPr>
          <a:xfrm flipV="1">
            <a:off x="3693009" y="1642992"/>
            <a:ext cx="345591" cy="312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C64F9EF-86B5-C705-670D-B4CF23C15193}"/>
              </a:ext>
            </a:extLst>
          </p:cNvPr>
          <p:cNvCxnSpPr/>
          <p:nvPr/>
        </p:nvCxnSpPr>
        <p:spPr>
          <a:xfrm flipV="1">
            <a:off x="7614623" y="1812201"/>
            <a:ext cx="345591" cy="312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71F5136-10AC-22C0-DF2D-AAE2A0B89AA7}"/>
              </a:ext>
            </a:extLst>
          </p:cNvPr>
          <p:cNvCxnSpPr/>
          <p:nvPr/>
        </p:nvCxnSpPr>
        <p:spPr>
          <a:xfrm>
            <a:off x="7162000" y="4216883"/>
            <a:ext cx="250340" cy="183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D8CB54E-351F-A308-619A-CC6836D0FD4E}"/>
              </a:ext>
            </a:extLst>
          </p:cNvPr>
          <p:cNvCxnSpPr/>
          <p:nvPr/>
        </p:nvCxnSpPr>
        <p:spPr>
          <a:xfrm flipV="1">
            <a:off x="11684902" y="1770961"/>
            <a:ext cx="345591" cy="312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1E81E50-80B3-517A-186E-E8057626FC6B}"/>
              </a:ext>
            </a:extLst>
          </p:cNvPr>
          <p:cNvCxnSpPr/>
          <p:nvPr/>
        </p:nvCxnSpPr>
        <p:spPr>
          <a:xfrm>
            <a:off x="11254033" y="4192452"/>
            <a:ext cx="250340" cy="183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CD125BB-7FEF-3F38-51E9-5B18A1A83FCC}"/>
              </a:ext>
            </a:extLst>
          </p:cNvPr>
          <p:cNvCxnSpPr>
            <a:stCxn id="15" idx="2"/>
          </p:cNvCxnSpPr>
          <p:nvPr/>
        </p:nvCxnSpPr>
        <p:spPr>
          <a:xfrm flipH="1" flipV="1">
            <a:off x="209550" y="2726839"/>
            <a:ext cx="252413" cy="59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8D699EA-7000-C139-4C5E-B2D48CB31AD7}"/>
              </a:ext>
            </a:extLst>
          </p:cNvPr>
          <p:cNvCxnSpPr/>
          <p:nvPr/>
        </p:nvCxnSpPr>
        <p:spPr>
          <a:xfrm flipH="1" flipV="1">
            <a:off x="4143376" y="2851699"/>
            <a:ext cx="252413" cy="59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36FE843-B458-AB16-E33F-F7218F33835D}"/>
              </a:ext>
            </a:extLst>
          </p:cNvPr>
          <p:cNvCxnSpPr/>
          <p:nvPr/>
        </p:nvCxnSpPr>
        <p:spPr>
          <a:xfrm flipH="1" flipV="1">
            <a:off x="8172254" y="2793513"/>
            <a:ext cx="252413" cy="59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CF98188-353D-2C9F-7F11-705119574E54}"/>
              </a:ext>
            </a:extLst>
          </p:cNvPr>
          <p:cNvSpPr/>
          <p:nvPr/>
        </p:nvSpPr>
        <p:spPr>
          <a:xfrm>
            <a:off x="11507654" y="2033586"/>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A3F8A4D-0768-CD61-7173-0D9866F4D793}"/>
              </a:ext>
            </a:extLst>
          </p:cNvPr>
          <p:cNvSpPr/>
          <p:nvPr/>
        </p:nvSpPr>
        <p:spPr>
          <a:xfrm>
            <a:off x="9202604" y="3228974"/>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CC1238C-8BF7-AF58-0126-46058942430B}"/>
              </a:ext>
            </a:extLst>
          </p:cNvPr>
          <p:cNvSpPr/>
          <p:nvPr/>
        </p:nvSpPr>
        <p:spPr>
          <a:xfrm>
            <a:off x="9626466" y="3752849"/>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D898D32-6E95-18A7-066A-7B1984352EDB}"/>
              </a:ext>
            </a:extLst>
          </p:cNvPr>
          <p:cNvSpPr/>
          <p:nvPr/>
        </p:nvSpPr>
        <p:spPr>
          <a:xfrm>
            <a:off x="11102842" y="4038599"/>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9293D89-302D-5F39-4860-C83E73DB9E3A}"/>
              </a:ext>
            </a:extLst>
          </p:cNvPr>
          <p:cNvSpPr/>
          <p:nvPr/>
        </p:nvSpPr>
        <p:spPr>
          <a:xfrm>
            <a:off x="8431080" y="2800349"/>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D4BD07A-0BFD-2C4B-CC9E-554737863E06}"/>
              </a:ext>
            </a:extLst>
          </p:cNvPr>
          <p:cNvSpPr/>
          <p:nvPr/>
        </p:nvSpPr>
        <p:spPr>
          <a:xfrm>
            <a:off x="9293092" y="2657474"/>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8695A23-BCFB-D8A8-59D5-C2DD8C2731A9}"/>
              </a:ext>
            </a:extLst>
          </p:cNvPr>
          <p:cNvSpPr/>
          <p:nvPr/>
        </p:nvSpPr>
        <p:spPr>
          <a:xfrm>
            <a:off x="9902692" y="2809874"/>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E4DF35D-B3AF-1405-E38F-BA6524240562}"/>
              </a:ext>
            </a:extLst>
          </p:cNvPr>
          <p:cNvSpPr/>
          <p:nvPr/>
        </p:nvSpPr>
        <p:spPr>
          <a:xfrm>
            <a:off x="10331317" y="3271836"/>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35E42CC-329B-AD6A-D8B6-35493DF4AB45}"/>
              </a:ext>
            </a:extLst>
          </p:cNvPr>
          <p:cNvSpPr/>
          <p:nvPr/>
        </p:nvSpPr>
        <p:spPr>
          <a:xfrm>
            <a:off x="9870809" y="2438398"/>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3A9D35A-2C75-6B28-1E55-62F7A1F1E2DA}"/>
              </a:ext>
            </a:extLst>
          </p:cNvPr>
          <p:cNvSpPr/>
          <p:nvPr/>
        </p:nvSpPr>
        <p:spPr>
          <a:xfrm>
            <a:off x="9780321" y="2124073"/>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694B62D-DFF9-315C-9195-7588FA08EAF5}"/>
              </a:ext>
            </a:extLst>
          </p:cNvPr>
          <p:cNvSpPr/>
          <p:nvPr/>
        </p:nvSpPr>
        <p:spPr>
          <a:xfrm>
            <a:off x="10235449" y="2165569"/>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9E6537D-7997-B9A4-66F8-12C7352D31B0}"/>
              </a:ext>
            </a:extLst>
          </p:cNvPr>
          <p:cNvSpPr/>
          <p:nvPr/>
        </p:nvSpPr>
        <p:spPr>
          <a:xfrm>
            <a:off x="10600089" y="2305048"/>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3B7670E-ED1D-FDE0-DC81-6F1ADB5FE8DD}"/>
              </a:ext>
            </a:extLst>
          </p:cNvPr>
          <p:cNvSpPr/>
          <p:nvPr/>
        </p:nvSpPr>
        <p:spPr>
          <a:xfrm>
            <a:off x="10655167" y="2700336"/>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197C5DF-C813-079D-1219-8206932FC257}"/>
              </a:ext>
            </a:extLst>
          </p:cNvPr>
          <p:cNvSpPr/>
          <p:nvPr/>
        </p:nvSpPr>
        <p:spPr>
          <a:xfrm>
            <a:off x="6593373" y="2752724"/>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C3CFD7E-D579-0CA8-C754-B6B804363EF9}"/>
              </a:ext>
            </a:extLst>
          </p:cNvPr>
          <p:cNvSpPr/>
          <p:nvPr/>
        </p:nvSpPr>
        <p:spPr>
          <a:xfrm>
            <a:off x="6269523" y="3324224"/>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2C1904A-378C-6192-5D0F-0991EBB8A3F6}"/>
              </a:ext>
            </a:extLst>
          </p:cNvPr>
          <p:cNvSpPr/>
          <p:nvPr/>
        </p:nvSpPr>
        <p:spPr>
          <a:xfrm>
            <a:off x="5840898" y="2862262"/>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FA5F62-6D17-A5C8-AFC7-8C5F930D004C}"/>
              </a:ext>
            </a:extLst>
          </p:cNvPr>
          <p:cNvSpPr/>
          <p:nvPr/>
        </p:nvSpPr>
        <p:spPr>
          <a:xfrm>
            <a:off x="5231298" y="2709862"/>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311DF68-772F-CC24-F1A2-DF4AA80660AA}"/>
              </a:ext>
            </a:extLst>
          </p:cNvPr>
          <p:cNvSpPr/>
          <p:nvPr/>
        </p:nvSpPr>
        <p:spPr>
          <a:xfrm>
            <a:off x="5140810" y="3281362"/>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8C53CDD-4AFA-4106-FCB7-A1471C86FEEE}"/>
              </a:ext>
            </a:extLst>
          </p:cNvPr>
          <p:cNvSpPr/>
          <p:nvPr/>
        </p:nvSpPr>
        <p:spPr>
          <a:xfrm>
            <a:off x="5564672" y="3805237"/>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B064C55-3D5C-1085-90DF-F39670E8CD0F}"/>
              </a:ext>
            </a:extLst>
          </p:cNvPr>
          <p:cNvSpPr/>
          <p:nvPr/>
        </p:nvSpPr>
        <p:spPr>
          <a:xfrm>
            <a:off x="7041048" y="4090987"/>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9CCDBA-EB11-78CE-D666-81264557BA80}"/>
              </a:ext>
            </a:extLst>
          </p:cNvPr>
          <p:cNvSpPr/>
          <p:nvPr/>
        </p:nvSpPr>
        <p:spPr>
          <a:xfrm>
            <a:off x="7445860" y="2085974"/>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43BA2FA-0DF1-681F-239D-7858DA79F7E8}"/>
              </a:ext>
            </a:extLst>
          </p:cNvPr>
          <p:cNvSpPr/>
          <p:nvPr/>
        </p:nvSpPr>
        <p:spPr>
          <a:xfrm>
            <a:off x="4369286" y="2852737"/>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D335B30-B80F-39B2-1C87-8E9F03453DCF}"/>
              </a:ext>
            </a:extLst>
          </p:cNvPr>
          <p:cNvSpPr/>
          <p:nvPr/>
        </p:nvSpPr>
        <p:spPr>
          <a:xfrm>
            <a:off x="2686050" y="2595562"/>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55BC3C8-0D09-C51E-7C24-6CB4D4146B42}"/>
              </a:ext>
            </a:extLst>
          </p:cNvPr>
          <p:cNvSpPr/>
          <p:nvPr/>
        </p:nvSpPr>
        <p:spPr>
          <a:xfrm>
            <a:off x="2362200" y="3167062"/>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9B9498-545E-BD1A-4417-86C96783B558}"/>
              </a:ext>
            </a:extLst>
          </p:cNvPr>
          <p:cNvSpPr/>
          <p:nvPr/>
        </p:nvSpPr>
        <p:spPr>
          <a:xfrm>
            <a:off x="1233487" y="3124200"/>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76311E-2806-1B26-069E-61B7E3150232}"/>
              </a:ext>
            </a:extLst>
          </p:cNvPr>
          <p:cNvSpPr/>
          <p:nvPr/>
        </p:nvSpPr>
        <p:spPr>
          <a:xfrm>
            <a:off x="1657349" y="3648075"/>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2B3FB05-5E28-45A4-691A-AB14FBD4437E}"/>
              </a:ext>
            </a:extLst>
          </p:cNvPr>
          <p:cNvSpPr/>
          <p:nvPr/>
        </p:nvSpPr>
        <p:spPr>
          <a:xfrm>
            <a:off x="1933575" y="2705100"/>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EA43914-7C1D-469E-05D0-A6E5EBBE0C32}"/>
              </a:ext>
            </a:extLst>
          </p:cNvPr>
          <p:cNvSpPr/>
          <p:nvPr/>
        </p:nvSpPr>
        <p:spPr>
          <a:xfrm>
            <a:off x="1323975" y="2552700"/>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E74118-019A-E7DE-ABB7-D433DE61BA3C}"/>
              </a:ext>
            </a:extLst>
          </p:cNvPr>
          <p:cNvSpPr/>
          <p:nvPr/>
        </p:nvSpPr>
        <p:spPr>
          <a:xfrm>
            <a:off x="461963" y="2695575"/>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ightning Bolt 44">
            <a:extLst>
              <a:ext uri="{FF2B5EF4-FFF2-40B4-BE49-F238E27FC236}">
                <a16:creationId xmlns:a16="http://schemas.microsoft.com/office/drawing/2014/main" id="{3BD93C01-47BF-4177-54B5-CCD9C173B613}"/>
              </a:ext>
            </a:extLst>
          </p:cNvPr>
          <p:cNvSpPr/>
          <p:nvPr/>
        </p:nvSpPr>
        <p:spPr>
          <a:xfrm>
            <a:off x="1591711" y="2297597"/>
            <a:ext cx="321160" cy="502717"/>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ghtning Bolt 67">
            <a:extLst>
              <a:ext uri="{FF2B5EF4-FFF2-40B4-BE49-F238E27FC236}">
                <a16:creationId xmlns:a16="http://schemas.microsoft.com/office/drawing/2014/main" id="{986ADFF9-D78F-BD74-734A-3A4FD88D1EF3}"/>
              </a:ext>
            </a:extLst>
          </p:cNvPr>
          <p:cNvSpPr/>
          <p:nvPr/>
        </p:nvSpPr>
        <p:spPr>
          <a:xfrm>
            <a:off x="5499034" y="2454759"/>
            <a:ext cx="321160" cy="502717"/>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a:extLst>
              <a:ext uri="{FF2B5EF4-FFF2-40B4-BE49-F238E27FC236}">
                <a16:creationId xmlns:a16="http://schemas.microsoft.com/office/drawing/2014/main" id="{8322EB14-1F7A-F68B-91FC-C7DAB3F56B37}"/>
              </a:ext>
            </a:extLst>
          </p:cNvPr>
          <p:cNvSpPr/>
          <p:nvPr/>
        </p:nvSpPr>
        <p:spPr>
          <a:xfrm>
            <a:off x="9560828" y="2402371"/>
            <a:ext cx="321160" cy="502717"/>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E5D02C1-3EEB-7EB8-D352-6CEE553EDB8F}"/>
              </a:ext>
            </a:extLst>
          </p:cNvPr>
          <p:cNvSpPr/>
          <p:nvPr/>
        </p:nvSpPr>
        <p:spPr>
          <a:xfrm>
            <a:off x="3538537" y="1928812"/>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F21E2F5-150D-6682-A106-6967EFF5FBB9}"/>
              </a:ext>
            </a:extLst>
          </p:cNvPr>
          <p:cNvSpPr txBox="1"/>
          <p:nvPr/>
        </p:nvSpPr>
        <p:spPr>
          <a:xfrm>
            <a:off x="4209597" y="4415849"/>
            <a:ext cx="3874406" cy="584775"/>
          </a:xfrm>
          <a:prstGeom prst="rect">
            <a:avLst/>
          </a:prstGeom>
          <a:noFill/>
        </p:spPr>
        <p:txBody>
          <a:bodyPr wrap="square" rtlCol="0">
            <a:spAutoFit/>
          </a:bodyPr>
          <a:lstStyle/>
          <a:p>
            <a:pPr algn="ctr"/>
            <a:r>
              <a:rPr lang="en-US" sz="1600"/>
              <a:t>Strengthening the grid </a:t>
            </a:r>
            <a:r>
              <a:rPr lang="en-US" sz="1600" u="sng"/>
              <a:t>reduces</a:t>
            </a:r>
            <a:r>
              <a:rPr lang="en-US" sz="1600"/>
              <a:t> the area affected by voltage dip during a fault</a:t>
            </a:r>
          </a:p>
        </p:txBody>
      </p:sp>
      <p:cxnSp>
        <p:nvCxnSpPr>
          <p:cNvPr id="27" name="Straight Connector 26">
            <a:extLst>
              <a:ext uri="{FF2B5EF4-FFF2-40B4-BE49-F238E27FC236}">
                <a16:creationId xmlns:a16="http://schemas.microsoft.com/office/drawing/2014/main" id="{F1178C65-1745-3C3A-FDF9-48B20C6DA1EB}"/>
              </a:ext>
            </a:extLst>
          </p:cNvPr>
          <p:cNvCxnSpPr>
            <a:stCxn id="13" idx="2"/>
            <a:endCxn id="12" idx="6"/>
          </p:cNvCxnSpPr>
          <p:nvPr/>
        </p:nvCxnSpPr>
        <p:spPr>
          <a:xfrm flipH="1" flipV="1">
            <a:off x="1838324" y="3738563"/>
            <a:ext cx="1295401"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4AEB2E9-3D12-65D5-6FCB-62659C216A3A}"/>
              </a:ext>
            </a:extLst>
          </p:cNvPr>
          <p:cNvCxnSpPr>
            <a:stCxn id="13" idx="5"/>
          </p:cNvCxnSpPr>
          <p:nvPr/>
        </p:nvCxnSpPr>
        <p:spPr>
          <a:xfrm>
            <a:off x="3288197" y="4088297"/>
            <a:ext cx="250340" cy="1836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A69FF4-88DA-AD7B-A3CB-EB43E3D72996}"/>
              </a:ext>
            </a:extLst>
          </p:cNvPr>
          <p:cNvSpPr/>
          <p:nvPr/>
        </p:nvSpPr>
        <p:spPr>
          <a:xfrm>
            <a:off x="3133725" y="3933825"/>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4E39C8C-D618-CC41-F996-141EABE407D1}"/>
              </a:ext>
            </a:extLst>
          </p:cNvPr>
          <p:cNvGrpSpPr/>
          <p:nvPr/>
        </p:nvGrpSpPr>
        <p:grpSpPr>
          <a:xfrm>
            <a:off x="87839" y="4752470"/>
            <a:ext cx="3805340" cy="1248157"/>
            <a:chOff x="79569" y="4304669"/>
            <a:chExt cx="4596664" cy="1567612"/>
          </a:xfrm>
        </p:grpSpPr>
        <p:sp>
          <p:nvSpPr>
            <p:cNvPr id="30" name="Lightning Bolt 29">
              <a:extLst>
                <a:ext uri="{FF2B5EF4-FFF2-40B4-BE49-F238E27FC236}">
                  <a16:creationId xmlns:a16="http://schemas.microsoft.com/office/drawing/2014/main" id="{0B71C917-4643-EB0F-0A1A-E5B472DED840}"/>
                </a:ext>
              </a:extLst>
            </p:cNvPr>
            <p:cNvSpPr/>
            <p:nvPr/>
          </p:nvSpPr>
          <p:spPr>
            <a:xfrm>
              <a:off x="426448" y="4375449"/>
              <a:ext cx="146214" cy="228870"/>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3C38CFD-8894-0533-A3B7-1BE72BB2121E}"/>
                </a:ext>
              </a:extLst>
            </p:cNvPr>
            <p:cNvSpPr txBox="1"/>
            <p:nvPr/>
          </p:nvSpPr>
          <p:spPr>
            <a:xfrm>
              <a:off x="635287" y="4375015"/>
              <a:ext cx="2959581" cy="309239"/>
            </a:xfrm>
            <a:prstGeom prst="rect">
              <a:avLst/>
            </a:prstGeom>
            <a:noFill/>
          </p:spPr>
          <p:txBody>
            <a:bodyPr wrap="square" rtlCol="0">
              <a:spAutoFit/>
            </a:bodyPr>
            <a:lstStyle/>
            <a:p>
              <a:r>
                <a:rPr lang="en-US" sz="1000">
                  <a:solidFill>
                    <a:srgbClr val="5B6770"/>
                  </a:solidFill>
                </a:rPr>
                <a:t>Location of the fault</a:t>
              </a:r>
            </a:p>
          </p:txBody>
        </p:sp>
        <p:sp>
          <p:nvSpPr>
            <p:cNvPr id="34" name="Oval 33">
              <a:extLst>
                <a:ext uri="{FF2B5EF4-FFF2-40B4-BE49-F238E27FC236}">
                  <a16:creationId xmlns:a16="http://schemas.microsoft.com/office/drawing/2014/main" id="{7D5B44FA-CF8C-9F51-CDE3-32665452D1EA}"/>
                </a:ext>
              </a:extLst>
            </p:cNvPr>
            <p:cNvSpPr/>
            <p:nvPr/>
          </p:nvSpPr>
          <p:spPr>
            <a:xfrm>
              <a:off x="373349" y="4675936"/>
              <a:ext cx="252413" cy="239832"/>
            </a:xfrm>
            <a:prstGeom prst="ellipse">
              <a:avLst/>
            </a:prstGeom>
            <a:solidFill>
              <a:srgbClr val="DE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704BB5-537C-C708-21DD-746F9780A347}"/>
                </a:ext>
              </a:extLst>
            </p:cNvPr>
            <p:cNvSpPr txBox="1"/>
            <p:nvPr/>
          </p:nvSpPr>
          <p:spPr>
            <a:xfrm>
              <a:off x="635287" y="4668678"/>
              <a:ext cx="3799151" cy="309239"/>
            </a:xfrm>
            <a:prstGeom prst="rect">
              <a:avLst/>
            </a:prstGeom>
            <a:noFill/>
          </p:spPr>
          <p:txBody>
            <a:bodyPr wrap="square" rtlCol="0">
              <a:spAutoFit/>
            </a:bodyPr>
            <a:lstStyle/>
            <a:p>
              <a:r>
                <a:rPr lang="en-US" sz="1000">
                  <a:solidFill>
                    <a:srgbClr val="5B6770"/>
                  </a:solidFill>
                </a:rPr>
                <a:t>Area affected by voltage dip resulting from the fault</a:t>
              </a:r>
            </a:p>
          </p:txBody>
        </p:sp>
        <p:grpSp>
          <p:nvGrpSpPr>
            <p:cNvPr id="3" name="Group 2">
              <a:extLst>
                <a:ext uri="{FF2B5EF4-FFF2-40B4-BE49-F238E27FC236}">
                  <a16:creationId xmlns:a16="http://schemas.microsoft.com/office/drawing/2014/main" id="{17BB7C23-2BF6-560A-B350-927772A7CC99}"/>
                </a:ext>
              </a:extLst>
            </p:cNvPr>
            <p:cNvGrpSpPr/>
            <p:nvPr/>
          </p:nvGrpSpPr>
          <p:grpSpPr>
            <a:xfrm>
              <a:off x="427283" y="5012842"/>
              <a:ext cx="4248950" cy="309239"/>
              <a:chOff x="3546859" y="5305811"/>
              <a:chExt cx="4248950" cy="309239"/>
            </a:xfrm>
          </p:grpSpPr>
          <p:sp>
            <p:nvSpPr>
              <p:cNvPr id="38" name="Oval 37">
                <a:extLst>
                  <a:ext uri="{FF2B5EF4-FFF2-40B4-BE49-F238E27FC236}">
                    <a16:creationId xmlns:a16="http://schemas.microsoft.com/office/drawing/2014/main" id="{A22A39DB-8B58-D26A-85E4-F305BF33333C}"/>
                  </a:ext>
                </a:extLst>
              </p:cNvPr>
              <p:cNvSpPr/>
              <p:nvPr/>
            </p:nvSpPr>
            <p:spPr>
              <a:xfrm>
                <a:off x="3546859" y="5346747"/>
                <a:ext cx="159233" cy="15923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A5CD047-282B-6427-7947-24EA71717487}"/>
                  </a:ext>
                </a:extLst>
              </p:cNvPr>
              <p:cNvSpPr txBox="1"/>
              <p:nvPr/>
            </p:nvSpPr>
            <p:spPr>
              <a:xfrm>
                <a:off x="3762206" y="5305811"/>
                <a:ext cx="4033603" cy="309239"/>
              </a:xfrm>
              <a:prstGeom prst="rect">
                <a:avLst/>
              </a:prstGeom>
              <a:noFill/>
            </p:spPr>
            <p:txBody>
              <a:bodyPr wrap="square" rtlCol="0">
                <a:spAutoFit/>
              </a:bodyPr>
              <a:lstStyle/>
              <a:p>
                <a:r>
                  <a:rPr lang="en-US" sz="1000">
                    <a:solidFill>
                      <a:srgbClr val="5B6770"/>
                    </a:solidFill>
                  </a:rPr>
                  <a:t>Equipment located outside the area of voltage dip</a:t>
                </a:r>
              </a:p>
            </p:txBody>
          </p:sp>
        </p:grpSp>
        <p:grpSp>
          <p:nvGrpSpPr>
            <p:cNvPr id="5" name="Group 4">
              <a:extLst>
                <a:ext uri="{FF2B5EF4-FFF2-40B4-BE49-F238E27FC236}">
                  <a16:creationId xmlns:a16="http://schemas.microsoft.com/office/drawing/2014/main" id="{96C45976-3FC4-D80B-F5AC-630D798AC5C1}"/>
                </a:ext>
              </a:extLst>
            </p:cNvPr>
            <p:cNvGrpSpPr/>
            <p:nvPr/>
          </p:nvGrpSpPr>
          <p:grpSpPr>
            <a:xfrm>
              <a:off x="419923" y="5369766"/>
              <a:ext cx="4248947" cy="502515"/>
              <a:chOff x="3546859" y="5545230"/>
              <a:chExt cx="4248947" cy="502515"/>
            </a:xfrm>
          </p:grpSpPr>
          <p:sp>
            <p:nvSpPr>
              <p:cNvPr id="43" name="TextBox 42">
                <a:extLst>
                  <a:ext uri="{FF2B5EF4-FFF2-40B4-BE49-F238E27FC236}">
                    <a16:creationId xmlns:a16="http://schemas.microsoft.com/office/drawing/2014/main" id="{7794CCF4-31FB-30B1-7EDC-82E58B76DCD9}"/>
                  </a:ext>
                </a:extLst>
              </p:cNvPr>
              <p:cNvSpPr txBox="1"/>
              <p:nvPr/>
            </p:nvSpPr>
            <p:spPr>
              <a:xfrm>
                <a:off x="3762206" y="5545230"/>
                <a:ext cx="4033600" cy="502515"/>
              </a:xfrm>
              <a:prstGeom prst="rect">
                <a:avLst/>
              </a:prstGeom>
              <a:noFill/>
            </p:spPr>
            <p:txBody>
              <a:bodyPr wrap="square" rtlCol="0">
                <a:spAutoFit/>
              </a:bodyPr>
              <a:lstStyle/>
              <a:p>
                <a:r>
                  <a:rPr lang="en-US" sz="1000">
                    <a:solidFill>
                      <a:srgbClr val="5B6770"/>
                    </a:solidFill>
                  </a:rPr>
                  <a:t>Equipment located inside the area of voltage dip (may trip if unable to ride-through)</a:t>
                </a:r>
              </a:p>
            </p:txBody>
          </p:sp>
          <p:sp>
            <p:nvSpPr>
              <p:cNvPr id="70" name="Oval 69">
                <a:extLst>
                  <a:ext uri="{FF2B5EF4-FFF2-40B4-BE49-F238E27FC236}">
                    <a16:creationId xmlns:a16="http://schemas.microsoft.com/office/drawing/2014/main" id="{B5BC3BD8-4706-A60B-14DB-39BF69262483}"/>
                  </a:ext>
                </a:extLst>
              </p:cNvPr>
              <p:cNvSpPr/>
              <p:nvPr/>
            </p:nvSpPr>
            <p:spPr>
              <a:xfrm>
                <a:off x="3546859" y="5594397"/>
                <a:ext cx="159233" cy="159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Rounded Corners 95">
              <a:extLst>
                <a:ext uri="{FF2B5EF4-FFF2-40B4-BE49-F238E27FC236}">
                  <a16:creationId xmlns:a16="http://schemas.microsoft.com/office/drawing/2014/main" id="{E5451E32-D3EB-736E-03E8-1806E32AB868}"/>
                </a:ext>
              </a:extLst>
            </p:cNvPr>
            <p:cNvSpPr/>
            <p:nvPr/>
          </p:nvSpPr>
          <p:spPr>
            <a:xfrm>
              <a:off x="79569" y="4304669"/>
              <a:ext cx="4512924" cy="1561480"/>
            </a:xfrm>
            <a:prstGeom prst="roundRect">
              <a:avLst/>
            </a:prstGeom>
            <a:noFill/>
            <a:ln>
              <a:solidFill>
                <a:srgbClr val="890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a:extLst>
              <a:ext uri="{FF2B5EF4-FFF2-40B4-BE49-F238E27FC236}">
                <a16:creationId xmlns:a16="http://schemas.microsoft.com/office/drawing/2014/main" id="{37648E74-48DD-9081-927F-3033F96772DC}"/>
              </a:ext>
            </a:extLst>
          </p:cNvPr>
          <p:cNvSpPr txBox="1"/>
          <p:nvPr/>
        </p:nvSpPr>
        <p:spPr>
          <a:xfrm>
            <a:off x="8172254" y="4390854"/>
            <a:ext cx="3874406" cy="830997"/>
          </a:xfrm>
          <a:prstGeom prst="rect">
            <a:avLst/>
          </a:prstGeom>
          <a:noFill/>
        </p:spPr>
        <p:txBody>
          <a:bodyPr wrap="square" rtlCol="0">
            <a:spAutoFit/>
          </a:bodyPr>
          <a:lstStyle/>
          <a:p>
            <a:pPr algn="ctr"/>
            <a:r>
              <a:rPr lang="en-US" sz="1600"/>
              <a:t>The area affected by the voltage dip is the same size, but there is </a:t>
            </a:r>
            <a:r>
              <a:rPr lang="en-US" sz="1600" u="sng"/>
              <a:t>more equipment</a:t>
            </a:r>
            <a:r>
              <a:rPr lang="en-US" sz="1600"/>
              <a:t> concentrated in that area</a:t>
            </a:r>
          </a:p>
        </p:txBody>
      </p:sp>
      <p:sp>
        <p:nvSpPr>
          <p:cNvPr id="18" name="Content Placeholder 2">
            <a:extLst>
              <a:ext uri="{FF2B5EF4-FFF2-40B4-BE49-F238E27FC236}">
                <a16:creationId xmlns:a16="http://schemas.microsoft.com/office/drawing/2014/main" id="{9303590D-5175-6505-E226-F6389B9DA621}"/>
              </a:ext>
            </a:extLst>
          </p:cNvPr>
          <p:cNvSpPr txBox="1">
            <a:spLocks/>
          </p:cNvSpPr>
          <p:nvPr/>
        </p:nvSpPr>
        <p:spPr>
          <a:xfrm>
            <a:off x="4688062" y="5619131"/>
            <a:ext cx="6358581" cy="923330"/>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System upgrades can limit the area impacted by a fault, but there may still be a problem if too many loads in an area cannot ride through.</a:t>
            </a:r>
          </a:p>
        </p:txBody>
      </p:sp>
    </p:spTree>
    <p:extLst>
      <p:ext uri="{BB962C8B-B14F-4D97-AF65-F5344CB8AC3E}">
        <p14:creationId xmlns:p14="http://schemas.microsoft.com/office/powerpoint/2010/main" val="282230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7C7F-D925-81B7-4F66-5857429355FE}"/>
              </a:ext>
            </a:extLst>
          </p:cNvPr>
          <p:cNvSpPr>
            <a:spLocks noGrp="1"/>
          </p:cNvSpPr>
          <p:nvPr>
            <p:ph type="title"/>
          </p:nvPr>
        </p:nvSpPr>
        <p:spPr/>
        <p:txBody>
          <a:bodyPr/>
          <a:lstStyle/>
          <a:p>
            <a:r>
              <a:rPr lang="en-US"/>
              <a:t>Improving Grid Strength</a:t>
            </a:r>
          </a:p>
        </p:txBody>
      </p:sp>
      <p:sp>
        <p:nvSpPr>
          <p:cNvPr id="4" name="Slide Number Placeholder 3">
            <a:extLst>
              <a:ext uri="{FF2B5EF4-FFF2-40B4-BE49-F238E27FC236}">
                <a16:creationId xmlns:a16="http://schemas.microsoft.com/office/drawing/2014/main" id="{2646D81A-F8B9-7312-9453-D4566185DB1E}"/>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7" name="Picture 6">
            <a:extLst>
              <a:ext uri="{FF2B5EF4-FFF2-40B4-BE49-F238E27FC236}">
                <a16:creationId xmlns:a16="http://schemas.microsoft.com/office/drawing/2014/main" id="{63D75C3C-9661-F27B-8B88-E86B9CEACEA4}"/>
              </a:ext>
            </a:extLst>
          </p:cNvPr>
          <p:cNvPicPr>
            <a:picLocks noChangeAspect="1"/>
          </p:cNvPicPr>
          <p:nvPr/>
        </p:nvPicPr>
        <p:blipFill>
          <a:blip r:embed="rId2"/>
          <a:stretch>
            <a:fillRect/>
          </a:stretch>
        </p:blipFill>
        <p:spPr>
          <a:xfrm>
            <a:off x="961722" y="1442010"/>
            <a:ext cx="1717367" cy="1806608"/>
          </a:xfrm>
          <a:prstGeom prst="rect">
            <a:avLst/>
          </a:prstGeom>
        </p:spPr>
      </p:pic>
      <p:pic>
        <p:nvPicPr>
          <p:cNvPr id="8" name="Picture 7">
            <a:extLst>
              <a:ext uri="{FF2B5EF4-FFF2-40B4-BE49-F238E27FC236}">
                <a16:creationId xmlns:a16="http://schemas.microsoft.com/office/drawing/2014/main" id="{A357DF1F-1F00-3DCE-EE35-B1B05D6FD166}"/>
              </a:ext>
            </a:extLst>
          </p:cNvPr>
          <p:cNvPicPr>
            <a:picLocks noChangeAspect="1"/>
          </p:cNvPicPr>
          <p:nvPr/>
        </p:nvPicPr>
        <p:blipFill>
          <a:blip r:embed="rId3"/>
          <a:stretch>
            <a:fillRect/>
          </a:stretch>
        </p:blipFill>
        <p:spPr>
          <a:xfrm>
            <a:off x="3299707" y="1403926"/>
            <a:ext cx="1807891" cy="1923555"/>
          </a:xfrm>
          <a:prstGeom prst="rect">
            <a:avLst/>
          </a:prstGeom>
        </p:spPr>
      </p:pic>
      <p:sp>
        <p:nvSpPr>
          <p:cNvPr id="9" name="TextBox 8">
            <a:extLst>
              <a:ext uri="{FF2B5EF4-FFF2-40B4-BE49-F238E27FC236}">
                <a16:creationId xmlns:a16="http://schemas.microsoft.com/office/drawing/2014/main" id="{A822B023-C983-7A7C-6CA7-9AC25F905048}"/>
              </a:ext>
            </a:extLst>
          </p:cNvPr>
          <p:cNvSpPr txBox="1"/>
          <p:nvPr/>
        </p:nvSpPr>
        <p:spPr>
          <a:xfrm>
            <a:off x="1188310" y="3284422"/>
            <a:ext cx="1264189" cy="284112"/>
          </a:xfrm>
          <a:prstGeom prst="rect">
            <a:avLst/>
          </a:prstGeom>
          <a:noFill/>
        </p:spPr>
        <p:txBody>
          <a:bodyPr wrap="none" rtlCol="0">
            <a:spAutoFit/>
          </a:bodyPr>
          <a:lstStyle/>
          <a:p>
            <a:r>
              <a:rPr lang="en-US" sz="1200">
                <a:solidFill>
                  <a:schemeClr val="tx2"/>
                </a:solidFill>
              </a:rPr>
              <a:t>Existing system</a:t>
            </a:r>
          </a:p>
        </p:txBody>
      </p:sp>
      <p:sp>
        <p:nvSpPr>
          <p:cNvPr id="10" name="TextBox 9">
            <a:extLst>
              <a:ext uri="{FF2B5EF4-FFF2-40B4-BE49-F238E27FC236}">
                <a16:creationId xmlns:a16="http://schemas.microsoft.com/office/drawing/2014/main" id="{20803ABB-1A01-0982-B47B-3FFC5FC56EE3}"/>
              </a:ext>
            </a:extLst>
          </p:cNvPr>
          <p:cNvSpPr txBox="1"/>
          <p:nvPr/>
        </p:nvSpPr>
        <p:spPr>
          <a:xfrm>
            <a:off x="2786711" y="3284422"/>
            <a:ext cx="2811480" cy="284112"/>
          </a:xfrm>
          <a:prstGeom prst="rect">
            <a:avLst/>
          </a:prstGeom>
          <a:noFill/>
        </p:spPr>
        <p:txBody>
          <a:bodyPr wrap="none" rtlCol="0">
            <a:spAutoFit/>
          </a:bodyPr>
          <a:lstStyle/>
          <a:p>
            <a:r>
              <a:rPr lang="en-US" sz="1200">
                <a:solidFill>
                  <a:schemeClr val="tx2"/>
                </a:solidFill>
              </a:rPr>
              <a:t>With 6 new Synchronous Condensers</a:t>
            </a:r>
          </a:p>
        </p:txBody>
      </p:sp>
      <p:pic>
        <p:nvPicPr>
          <p:cNvPr id="11" name="Picture 10">
            <a:extLst>
              <a:ext uri="{FF2B5EF4-FFF2-40B4-BE49-F238E27FC236}">
                <a16:creationId xmlns:a16="http://schemas.microsoft.com/office/drawing/2014/main" id="{7C6D1BB1-6542-60FD-71CC-AD2D92CB0F77}"/>
              </a:ext>
            </a:extLst>
          </p:cNvPr>
          <p:cNvPicPr>
            <a:picLocks noChangeAspect="1"/>
          </p:cNvPicPr>
          <p:nvPr/>
        </p:nvPicPr>
        <p:blipFill>
          <a:blip r:embed="rId4"/>
          <a:stretch>
            <a:fillRect/>
          </a:stretch>
        </p:blipFill>
        <p:spPr>
          <a:xfrm>
            <a:off x="1647752" y="3794546"/>
            <a:ext cx="2979063" cy="2172359"/>
          </a:xfrm>
          <a:prstGeom prst="rect">
            <a:avLst/>
          </a:prstGeom>
        </p:spPr>
      </p:pic>
      <p:sp>
        <p:nvSpPr>
          <p:cNvPr id="12" name="Arrow: Down 11">
            <a:extLst>
              <a:ext uri="{FF2B5EF4-FFF2-40B4-BE49-F238E27FC236}">
                <a16:creationId xmlns:a16="http://schemas.microsoft.com/office/drawing/2014/main" id="{E60347ED-C666-8770-0A0D-66FB8FCD4388}"/>
              </a:ext>
            </a:extLst>
          </p:cNvPr>
          <p:cNvSpPr/>
          <p:nvPr/>
        </p:nvSpPr>
        <p:spPr>
          <a:xfrm>
            <a:off x="3567956" y="3524556"/>
            <a:ext cx="273702" cy="2841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Left Brace 12">
            <a:extLst>
              <a:ext uri="{FF2B5EF4-FFF2-40B4-BE49-F238E27FC236}">
                <a16:creationId xmlns:a16="http://schemas.microsoft.com/office/drawing/2014/main" id="{B17EA808-07FF-6150-36F7-719E67081631}"/>
              </a:ext>
            </a:extLst>
          </p:cNvPr>
          <p:cNvSpPr/>
          <p:nvPr/>
        </p:nvSpPr>
        <p:spPr>
          <a:xfrm>
            <a:off x="704782" y="1443576"/>
            <a:ext cx="149316" cy="24619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600"/>
          </a:p>
        </p:txBody>
      </p:sp>
      <p:sp>
        <p:nvSpPr>
          <p:cNvPr id="14" name="TextBox 13">
            <a:extLst>
              <a:ext uri="{FF2B5EF4-FFF2-40B4-BE49-F238E27FC236}">
                <a16:creationId xmlns:a16="http://schemas.microsoft.com/office/drawing/2014/main" id="{0AB32F72-ED0B-7FE3-44DA-8083B1506553}"/>
              </a:ext>
            </a:extLst>
          </p:cNvPr>
          <p:cNvSpPr txBox="1"/>
          <p:nvPr/>
        </p:nvSpPr>
        <p:spPr>
          <a:xfrm>
            <a:off x="269060" y="2376224"/>
            <a:ext cx="545342" cy="600164"/>
          </a:xfrm>
          <a:prstGeom prst="rect">
            <a:avLst/>
          </a:prstGeom>
          <a:noFill/>
        </p:spPr>
        <p:txBody>
          <a:bodyPr wrap="none" rtlCol="0">
            <a:spAutoFit/>
          </a:bodyPr>
          <a:lstStyle/>
          <a:p>
            <a:r>
              <a:rPr lang="en-US" sz="1100"/>
              <a:t>Late</a:t>
            </a:r>
          </a:p>
          <a:p>
            <a:r>
              <a:rPr lang="en-US" sz="1100"/>
              <a:t>2022</a:t>
            </a:r>
          </a:p>
          <a:p>
            <a:r>
              <a:rPr lang="en-US" sz="1100"/>
              <a:t>Study</a:t>
            </a:r>
          </a:p>
        </p:txBody>
      </p:sp>
      <p:sp>
        <p:nvSpPr>
          <p:cNvPr id="15" name="TextBox 14">
            <a:extLst>
              <a:ext uri="{FF2B5EF4-FFF2-40B4-BE49-F238E27FC236}">
                <a16:creationId xmlns:a16="http://schemas.microsoft.com/office/drawing/2014/main" id="{88A53F36-589C-B6F2-4462-74BB56508947}"/>
              </a:ext>
            </a:extLst>
          </p:cNvPr>
          <p:cNvSpPr txBox="1"/>
          <p:nvPr/>
        </p:nvSpPr>
        <p:spPr>
          <a:xfrm>
            <a:off x="544060" y="4426455"/>
            <a:ext cx="1010325" cy="1061829"/>
          </a:xfrm>
          <a:prstGeom prst="rect">
            <a:avLst/>
          </a:prstGeom>
          <a:noFill/>
        </p:spPr>
        <p:txBody>
          <a:bodyPr wrap="square" rtlCol="0">
            <a:spAutoFit/>
          </a:bodyPr>
          <a:lstStyle/>
          <a:p>
            <a:r>
              <a:rPr lang="en-US" sz="1050"/>
              <a:t>One new synchronous condenser in-service in 2026; most in 2027</a:t>
            </a:r>
          </a:p>
        </p:txBody>
      </p:sp>
      <p:pic>
        <p:nvPicPr>
          <p:cNvPr id="1026" name="Picture 2">
            <a:extLst>
              <a:ext uri="{FF2B5EF4-FFF2-40B4-BE49-F238E27FC236}">
                <a16:creationId xmlns:a16="http://schemas.microsoft.com/office/drawing/2014/main" id="{A9AD733C-CA95-A2F5-339D-8F8CE59C1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093" y="1316430"/>
            <a:ext cx="3535440" cy="3183849"/>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31C74B2B-74ED-461E-334D-7E32C40950F5}"/>
              </a:ext>
            </a:extLst>
          </p:cNvPr>
          <p:cNvSpPr txBox="1">
            <a:spLocks/>
          </p:cNvSpPr>
          <p:nvPr/>
        </p:nvSpPr>
        <p:spPr>
          <a:xfrm>
            <a:off x="5791200" y="4760568"/>
            <a:ext cx="5238389" cy="1169551"/>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Several grid improvements are underway that will help strengthen the system.  However, these improvements cannot fully mitigate all of the risk</a:t>
            </a:r>
          </a:p>
        </p:txBody>
      </p:sp>
      <p:sp>
        <p:nvSpPr>
          <p:cNvPr id="5" name="TextBox 4">
            <a:extLst>
              <a:ext uri="{FF2B5EF4-FFF2-40B4-BE49-F238E27FC236}">
                <a16:creationId xmlns:a16="http://schemas.microsoft.com/office/drawing/2014/main" id="{C15B318E-DAC2-94E3-1BDF-55499ECE2753}"/>
              </a:ext>
            </a:extLst>
          </p:cNvPr>
          <p:cNvSpPr txBox="1"/>
          <p:nvPr/>
        </p:nvSpPr>
        <p:spPr>
          <a:xfrm>
            <a:off x="1005311" y="943656"/>
            <a:ext cx="3621504" cy="369332"/>
          </a:xfrm>
          <a:prstGeom prst="rect">
            <a:avLst/>
          </a:prstGeom>
          <a:noFill/>
        </p:spPr>
        <p:txBody>
          <a:bodyPr wrap="none" rtlCol="0">
            <a:spAutoFit/>
          </a:bodyPr>
          <a:lstStyle/>
          <a:p>
            <a:r>
              <a:rPr lang="en-US" u="sng"/>
              <a:t>Synchronous Condenser Projects</a:t>
            </a:r>
          </a:p>
        </p:txBody>
      </p:sp>
      <p:sp>
        <p:nvSpPr>
          <p:cNvPr id="6" name="TextBox 5">
            <a:extLst>
              <a:ext uri="{FF2B5EF4-FFF2-40B4-BE49-F238E27FC236}">
                <a16:creationId xmlns:a16="http://schemas.microsoft.com/office/drawing/2014/main" id="{647202F6-9933-04D3-6139-56CECF4D979E}"/>
              </a:ext>
            </a:extLst>
          </p:cNvPr>
          <p:cNvSpPr txBox="1"/>
          <p:nvPr/>
        </p:nvSpPr>
        <p:spPr>
          <a:xfrm>
            <a:off x="7447661" y="943656"/>
            <a:ext cx="2788007" cy="369332"/>
          </a:xfrm>
          <a:prstGeom prst="rect">
            <a:avLst/>
          </a:prstGeom>
          <a:noFill/>
        </p:spPr>
        <p:txBody>
          <a:bodyPr wrap="none" rtlCol="0">
            <a:spAutoFit/>
          </a:bodyPr>
          <a:lstStyle/>
          <a:p>
            <a:r>
              <a:rPr lang="en-US" u="sng"/>
              <a:t>765kV Transmission Plan</a:t>
            </a:r>
          </a:p>
        </p:txBody>
      </p:sp>
    </p:spTree>
    <p:extLst>
      <p:ext uri="{BB962C8B-B14F-4D97-AF65-F5344CB8AC3E}">
        <p14:creationId xmlns:p14="http://schemas.microsoft.com/office/powerpoint/2010/main" val="158613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F509C-7A69-5201-508C-623752836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CF3B5-BD38-7445-10B0-538BF8FEAF48}"/>
              </a:ext>
            </a:extLst>
          </p:cNvPr>
          <p:cNvSpPr>
            <a:spLocks noGrp="1"/>
          </p:cNvSpPr>
          <p:nvPr>
            <p:ph type="title"/>
          </p:nvPr>
        </p:nvSpPr>
        <p:spPr/>
        <p:txBody>
          <a:bodyPr/>
          <a:lstStyle/>
          <a:p>
            <a:r>
              <a:rPr lang="en-US"/>
              <a:t>Summary of Problem Statement and Potential Mitigations</a:t>
            </a:r>
          </a:p>
        </p:txBody>
      </p:sp>
      <p:sp>
        <p:nvSpPr>
          <p:cNvPr id="4" name="Slide Number Placeholder 3">
            <a:extLst>
              <a:ext uri="{FF2B5EF4-FFF2-40B4-BE49-F238E27FC236}">
                <a16:creationId xmlns:a16="http://schemas.microsoft.com/office/drawing/2014/main" id="{9DA757E0-9386-4F7C-CF3C-7DCAF87079CF}"/>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7" name="Content Placeholder 2">
            <a:extLst>
              <a:ext uri="{FF2B5EF4-FFF2-40B4-BE49-F238E27FC236}">
                <a16:creationId xmlns:a16="http://schemas.microsoft.com/office/drawing/2014/main" id="{8B9DA253-105E-A065-701C-40E2798E3A25}"/>
              </a:ext>
            </a:extLst>
          </p:cNvPr>
          <p:cNvSpPr txBox="1">
            <a:spLocks/>
          </p:cNvSpPr>
          <p:nvPr/>
        </p:nvSpPr>
        <p:spPr>
          <a:xfrm>
            <a:off x="406400" y="1619699"/>
            <a:ext cx="3538279" cy="42707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solidFill>
                  <a:schemeClr val="accent2"/>
                </a:solidFill>
              </a:rPr>
              <a:t>If the quantity of LELs that cannot ride-through a fault,</a:t>
            </a:r>
          </a:p>
          <a:p>
            <a:r>
              <a:rPr lang="en-US" sz="2000">
                <a:solidFill>
                  <a:schemeClr val="accent2"/>
                </a:solidFill>
              </a:rPr>
              <a:t>In the area affected by the fault,</a:t>
            </a:r>
          </a:p>
          <a:p>
            <a:r>
              <a:rPr lang="en-US" sz="2000"/>
              <a:t>Exceeds 2,600 MW under worst-case inertia and foot-room conditions,</a:t>
            </a:r>
          </a:p>
          <a:p>
            <a:r>
              <a:rPr lang="en-US" sz="2000">
                <a:solidFill>
                  <a:schemeClr val="accent2"/>
                </a:solidFill>
              </a:rPr>
              <a:t>It could cause system-wide frequency instability if not mitigated.</a:t>
            </a:r>
          </a:p>
          <a:p>
            <a:endParaRPr lang="en-US" sz="2400"/>
          </a:p>
        </p:txBody>
      </p:sp>
      <p:sp>
        <p:nvSpPr>
          <p:cNvPr id="8" name="TextBox 7">
            <a:extLst>
              <a:ext uri="{FF2B5EF4-FFF2-40B4-BE49-F238E27FC236}">
                <a16:creationId xmlns:a16="http://schemas.microsoft.com/office/drawing/2014/main" id="{79F8FE3E-6B86-56E0-32CA-768889C80F2B}"/>
              </a:ext>
            </a:extLst>
          </p:cNvPr>
          <p:cNvSpPr txBox="1"/>
          <p:nvPr/>
        </p:nvSpPr>
        <p:spPr>
          <a:xfrm>
            <a:off x="4561368" y="1098162"/>
            <a:ext cx="3285460" cy="369332"/>
          </a:xfrm>
          <a:prstGeom prst="rect">
            <a:avLst/>
          </a:prstGeom>
          <a:noFill/>
        </p:spPr>
        <p:txBody>
          <a:bodyPr wrap="square" rtlCol="0">
            <a:spAutoFit/>
          </a:bodyPr>
          <a:lstStyle/>
          <a:p>
            <a:pPr algn="ctr"/>
            <a:r>
              <a:rPr lang="en-US"/>
              <a:t>Potential Mitigations</a:t>
            </a:r>
          </a:p>
        </p:txBody>
      </p:sp>
      <p:sp>
        <p:nvSpPr>
          <p:cNvPr id="10" name="Rectangle 9">
            <a:extLst>
              <a:ext uri="{FF2B5EF4-FFF2-40B4-BE49-F238E27FC236}">
                <a16:creationId xmlns:a16="http://schemas.microsoft.com/office/drawing/2014/main" id="{8EC15212-7F83-8315-C540-F6EF9C0C871B}"/>
              </a:ext>
            </a:extLst>
          </p:cNvPr>
          <p:cNvSpPr/>
          <p:nvPr/>
        </p:nvSpPr>
        <p:spPr>
          <a:xfrm>
            <a:off x="4720856" y="3111626"/>
            <a:ext cx="2966484" cy="1727672"/>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solidFill>
                  <a:schemeClr val="tx1"/>
                </a:solidFill>
              </a:rPr>
              <a:t>Establish new Ancillary Service to preserve frequency responsive foot-room on Resources</a:t>
            </a:r>
          </a:p>
          <a:p>
            <a:pPr marL="285750" indent="-285750">
              <a:buFont typeface="Arial" panose="020B0604020202020204" pitchFamily="34" charset="0"/>
              <a:buChar char="•"/>
            </a:pPr>
            <a:r>
              <a:rPr lang="en-US">
                <a:solidFill>
                  <a:schemeClr val="tx1"/>
                </a:solidFill>
              </a:rPr>
              <a:t>Establish higher critical inertia level*</a:t>
            </a:r>
          </a:p>
        </p:txBody>
      </p:sp>
      <p:sp>
        <p:nvSpPr>
          <p:cNvPr id="11" name="Arrow: Left 10">
            <a:extLst>
              <a:ext uri="{FF2B5EF4-FFF2-40B4-BE49-F238E27FC236}">
                <a16:creationId xmlns:a16="http://schemas.microsoft.com/office/drawing/2014/main" id="{677E4574-612C-C259-D74E-8BF3588238FE}"/>
              </a:ext>
            </a:extLst>
          </p:cNvPr>
          <p:cNvSpPr/>
          <p:nvPr/>
        </p:nvSpPr>
        <p:spPr>
          <a:xfrm rot="10800000">
            <a:off x="3944679" y="3699597"/>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98E065-8D8C-27A4-A915-AFAB5FD8CB92}"/>
              </a:ext>
            </a:extLst>
          </p:cNvPr>
          <p:cNvSpPr/>
          <p:nvPr/>
        </p:nvSpPr>
        <p:spPr>
          <a:xfrm>
            <a:off x="8463517" y="2679383"/>
            <a:ext cx="2966484" cy="2574614"/>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a:solidFill>
                  <a:schemeClr val="tx1"/>
                </a:solidFill>
              </a:rPr>
              <a:t>ERCOT is conducting a study to evaluate potential increase in 2,600 MW limit for higher foot-room and/ or inertia conditions – </a:t>
            </a:r>
            <a:r>
              <a:rPr lang="en-US" sz="1600">
                <a:solidFill>
                  <a:srgbClr val="FF0000"/>
                </a:solidFill>
              </a:rPr>
              <a:t>Q1 2026 </a:t>
            </a:r>
            <a:r>
              <a:rPr lang="en-US" sz="1600">
                <a:solidFill>
                  <a:schemeClr val="tx1"/>
                </a:solidFill>
              </a:rPr>
              <a:t>LLWG Meeting</a:t>
            </a:r>
          </a:p>
          <a:p>
            <a:pPr marL="285750" indent="-285750">
              <a:buFont typeface="Arial" panose="020B0604020202020204" pitchFamily="34" charset="0"/>
              <a:buChar char="•"/>
            </a:pPr>
            <a:r>
              <a:rPr lang="en-US" sz="1600">
                <a:solidFill>
                  <a:schemeClr val="tx1"/>
                </a:solidFill>
              </a:rPr>
              <a:t>ERCOT is evaluating the benefits of a potential new Ancillary Service – </a:t>
            </a:r>
            <a:r>
              <a:rPr lang="en-US" sz="1600">
                <a:solidFill>
                  <a:srgbClr val="FF0000"/>
                </a:solidFill>
              </a:rPr>
              <a:t>Q1 2026 </a:t>
            </a:r>
            <a:r>
              <a:rPr lang="en-US" sz="1600">
                <a:solidFill>
                  <a:schemeClr val="tx1"/>
                </a:solidFill>
              </a:rPr>
              <a:t>LLWG Meeting</a:t>
            </a:r>
          </a:p>
        </p:txBody>
      </p:sp>
      <p:sp>
        <p:nvSpPr>
          <p:cNvPr id="13" name="Arrow: Left 12">
            <a:extLst>
              <a:ext uri="{FF2B5EF4-FFF2-40B4-BE49-F238E27FC236}">
                <a16:creationId xmlns:a16="http://schemas.microsoft.com/office/drawing/2014/main" id="{D8B4C0A9-DD87-C10E-C00E-EE50662175C5}"/>
              </a:ext>
            </a:extLst>
          </p:cNvPr>
          <p:cNvSpPr/>
          <p:nvPr/>
        </p:nvSpPr>
        <p:spPr>
          <a:xfrm rot="10800000">
            <a:off x="7687340" y="3699596"/>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9E109C1-972A-C3F8-38DE-4F6569ADA5D2}"/>
              </a:ext>
            </a:extLst>
          </p:cNvPr>
          <p:cNvSpPr txBox="1"/>
          <p:nvPr/>
        </p:nvSpPr>
        <p:spPr>
          <a:xfrm>
            <a:off x="8304029" y="1098162"/>
            <a:ext cx="3285460" cy="369332"/>
          </a:xfrm>
          <a:prstGeom prst="rect">
            <a:avLst/>
          </a:prstGeom>
          <a:noFill/>
        </p:spPr>
        <p:txBody>
          <a:bodyPr wrap="square" rtlCol="0">
            <a:spAutoFit/>
          </a:bodyPr>
          <a:lstStyle/>
          <a:p>
            <a:pPr algn="ctr"/>
            <a:r>
              <a:rPr lang="en-US"/>
              <a:t>Plan and Timeline</a:t>
            </a:r>
          </a:p>
        </p:txBody>
      </p:sp>
    </p:spTree>
    <p:extLst>
      <p:ext uri="{BB962C8B-B14F-4D97-AF65-F5344CB8AC3E}">
        <p14:creationId xmlns:p14="http://schemas.microsoft.com/office/powerpoint/2010/main" val="26117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9C56-6974-3D79-BFA3-DAABF115B0F2}"/>
              </a:ext>
            </a:extLst>
          </p:cNvPr>
          <p:cNvSpPr>
            <a:spLocks noGrp="1"/>
          </p:cNvSpPr>
          <p:nvPr>
            <p:ph type="title"/>
          </p:nvPr>
        </p:nvSpPr>
        <p:spPr/>
        <p:txBody>
          <a:bodyPr/>
          <a:lstStyle/>
          <a:p>
            <a:r>
              <a:rPr lang="en-US"/>
              <a:t>Inertia vs. Frequency Responsive “Foot Room”</a:t>
            </a:r>
          </a:p>
        </p:txBody>
      </p:sp>
      <p:sp>
        <p:nvSpPr>
          <p:cNvPr id="4" name="Slide Number Placeholder 3">
            <a:extLst>
              <a:ext uri="{FF2B5EF4-FFF2-40B4-BE49-F238E27FC236}">
                <a16:creationId xmlns:a16="http://schemas.microsoft.com/office/drawing/2014/main" id="{F73FFCF3-277E-E16C-4BD9-EFDEE39E513C}"/>
              </a:ext>
            </a:extLst>
          </p:cNvPr>
          <p:cNvSpPr>
            <a:spLocks noGrp="1"/>
          </p:cNvSpPr>
          <p:nvPr>
            <p:ph type="sldNum" sz="quarter" idx="4"/>
          </p:nvPr>
        </p:nvSpPr>
        <p:spPr/>
        <p:txBody>
          <a:bodyPr/>
          <a:lstStyle/>
          <a:p>
            <a:fld id="{1D93BD3E-1E9A-4970-A6F7-E7AC52762E0C}" type="slidenum">
              <a:rPr lang="en-US" smtClean="0"/>
              <a:pPr/>
              <a:t>14</a:t>
            </a:fld>
            <a:endParaRPr lang="en-US"/>
          </a:p>
        </p:txBody>
      </p:sp>
      <p:cxnSp>
        <p:nvCxnSpPr>
          <p:cNvPr id="6" name="Straight Connector 5">
            <a:extLst>
              <a:ext uri="{FF2B5EF4-FFF2-40B4-BE49-F238E27FC236}">
                <a16:creationId xmlns:a16="http://schemas.microsoft.com/office/drawing/2014/main" id="{9E40F38B-6466-49B9-400C-D27C940B1FD8}"/>
              </a:ext>
            </a:extLst>
          </p:cNvPr>
          <p:cNvCxnSpPr>
            <a:cxnSpLocks/>
          </p:cNvCxnSpPr>
          <p:nvPr/>
        </p:nvCxnSpPr>
        <p:spPr>
          <a:xfrm>
            <a:off x="1053549" y="2643802"/>
            <a:ext cx="0" cy="2584174"/>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33D7007-ADFD-3101-428C-E3C6605DE198}"/>
              </a:ext>
            </a:extLst>
          </p:cNvPr>
          <p:cNvCxnSpPr>
            <a:cxnSpLocks/>
          </p:cNvCxnSpPr>
          <p:nvPr/>
        </p:nvCxnSpPr>
        <p:spPr>
          <a:xfrm flipH="1">
            <a:off x="1053549" y="5227976"/>
            <a:ext cx="5297557" cy="0"/>
          </a:xfrm>
          <a:prstGeom prst="line">
            <a:avLst/>
          </a:prstGeom>
        </p:spPr>
        <p:style>
          <a:lnRef idx="1">
            <a:schemeClr val="dk1"/>
          </a:lnRef>
          <a:fillRef idx="0">
            <a:schemeClr val="dk1"/>
          </a:fillRef>
          <a:effectRef idx="0">
            <a:schemeClr val="dk1"/>
          </a:effectRef>
          <a:fontRef idx="minor">
            <a:schemeClr val="tx1"/>
          </a:fontRef>
        </p:style>
      </p:cxnSp>
      <p:sp>
        <p:nvSpPr>
          <p:cNvPr id="12" name="Arc 11">
            <a:extLst>
              <a:ext uri="{FF2B5EF4-FFF2-40B4-BE49-F238E27FC236}">
                <a16:creationId xmlns:a16="http://schemas.microsoft.com/office/drawing/2014/main" id="{86319CB6-E4AA-89AC-859C-5155318A6C9F}"/>
              </a:ext>
            </a:extLst>
          </p:cNvPr>
          <p:cNvSpPr/>
          <p:nvPr/>
        </p:nvSpPr>
        <p:spPr>
          <a:xfrm rot="9266156">
            <a:off x="1280281" y="1145444"/>
            <a:ext cx="7340855" cy="2653746"/>
          </a:xfrm>
          <a:prstGeom prst="arc">
            <a:avLst>
              <a:gd name="adj1" fmla="val 16200000"/>
              <a:gd name="adj2" fmla="val 21552777"/>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7FB96A62-7FEE-649A-CCDF-2F9A4EE8C2DB}"/>
              </a:ext>
            </a:extLst>
          </p:cNvPr>
          <p:cNvSpPr txBox="1"/>
          <p:nvPr/>
        </p:nvSpPr>
        <p:spPr>
          <a:xfrm>
            <a:off x="2745492" y="5328963"/>
            <a:ext cx="1913670" cy="369332"/>
          </a:xfrm>
          <a:prstGeom prst="rect">
            <a:avLst/>
          </a:prstGeom>
          <a:noFill/>
        </p:spPr>
        <p:txBody>
          <a:bodyPr wrap="square" rtlCol="0">
            <a:spAutoFit/>
          </a:bodyPr>
          <a:lstStyle/>
          <a:p>
            <a:r>
              <a:rPr lang="en-US"/>
              <a:t>Inertia</a:t>
            </a:r>
          </a:p>
        </p:txBody>
      </p:sp>
      <p:sp>
        <p:nvSpPr>
          <p:cNvPr id="17" name="TextBox 16">
            <a:extLst>
              <a:ext uri="{FF2B5EF4-FFF2-40B4-BE49-F238E27FC236}">
                <a16:creationId xmlns:a16="http://schemas.microsoft.com/office/drawing/2014/main" id="{CC2A88B2-46B5-F8ED-DB1E-331FF428E9C8}"/>
              </a:ext>
            </a:extLst>
          </p:cNvPr>
          <p:cNvSpPr txBox="1"/>
          <p:nvPr/>
        </p:nvSpPr>
        <p:spPr>
          <a:xfrm rot="16200000">
            <a:off x="-524136" y="3751222"/>
            <a:ext cx="2584175" cy="369332"/>
          </a:xfrm>
          <a:prstGeom prst="rect">
            <a:avLst/>
          </a:prstGeom>
          <a:noFill/>
        </p:spPr>
        <p:txBody>
          <a:bodyPr wrap="square" rtlCol="0">
            <a:spAutoFit/>
          </a:bodyPr>
          <a:lstStyle/>
          <a:p>
            <a:r>
              <a:rPr lang="en-US"/>
              <a:t>Resource Foot Room</a:t>
            </a:r>
          </a:p>
        </p:txBody>
      </p:sp>
      <p:sp>
        <p:nvSpPr>
          <p:cNvPr id="18" name="TextBox 17">
            <a:extLst>
              <a:ext uri="{FF2B5EF4-FFF2-40B4-BE49-F238E27FC236}">
                <a16:creationId xmlns:a16="http://schemas.microsoft.com/office/drawing/2014/main" id="{BF64858D-76B0-8C7A-DA5E-DEFA5DB4E9B2}"/>
              </a:ext>
            </a:extLst>
          </p:cNvPr>
          <p:cNvSpPr txBox="1"/>
          <p:nvPr/>
        </p:nvSpPr>
        <p:spPr>
          <a:xfrm>
            <a:off x="1053547" y="1240673"/>
            <a:ext cx="2365513" cy="1815882"/>
          </a:xfrm>
          <a:prstGeom prst="rect">
            <a:avLst/>
          </a:prstGeom>
          <a:noFill/>
        </p:spPr>
        <p:txBody>
          <a:bodyPr wrap="square" rtlCol="0">
            <a:spAutoFit/>
          </a:bodyPr>
          <a:lstStyle/>
          <a:p>
            <a:pPr algn="ctr"/>
            <a:r>
              <a:rPr lang="en-US" sz="1400"/>
              <a:t>Lowest inertia is when frequency will move the most for a load-generation imbalance, but is also when there is highest amount of down-frequency response capability from wind and solar generation</a:t>
            </a:r>
          </a:p>
        </p:txBody>
      </p:sp>
      <p:cxnSp>
        <p:nvCxnSpPr>
          <p:cNvPr id="20" name="Straight Arrow Connector 19">
            <a:extLst>
              <a:ext uri="{FF2B5EF4-FFF2-40B4-BE49-F238E27FC236}">
                <a16:creationId xmlns:a16="http://schemas.microsoft.com/office/drawing/2014/main" id="{A5161DE1-8967-E25D-1EB6-A20B4CDE8856}"/>
              </a:ext>
            </a:extLst>
          </p:cNvPr>
          <p:cNvCxnSpPr>
            <a:cxnSpLocks/>
            <a:stCxn id="18" idx="2"/>
          </p:cNvCxnSpPr>
          <p:nvPr/>
        </p:nvCxnSpPr>
        <p:spPr>
          <a:xfrm flipH="1">
            <a:off x="1669774" y="3056555"/>
            <a:ext cx="566530" cy="10085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481DA51-DB82-1109-FB94-14CFFB8C7797}"/>
              </a:ext>
            </a:extLst>
          </p:cNvPr>
          <p:cNvSpPr txBox="1"/>
          <p:nvPr/>
        </p:nvSpPr>
        <p:spPr>
          <a:xfrm>
            <a:off x="6003238" y="3342047"/>
            <a:ext cx="2365513" cy="1815882"/>
          </a:xfrm>
          <a:prstGeom prst="rect">
            <a:avLst/>
          </a:prstGeom>
          <a:noFill/>
        </p:spPr>
        <p:txBody>
          <a:bodyPr wrap="square" rtlCol="0">
            <a:spAutoFit/>
          </a:bodyPr>
          <a:lstStyle/>
          <a:p>
            <a:pPr algn="ctr"/>
            <a:r>
              <a:rPr lang="en-US" sz="1400"/>
              <a:t>High inertia is when frequency will move the least for a load-generation imbalance and is also when there is a high amount of down-frequency response capability from thermal generation</a:t>
            </a:r>
          </a:p>
        </p:txBody>
      </p:sp>
      <p:cxnSp>
        <p:nvCxnSpPr>
          <p:cNvPr id="23" name="Straight Arrow Connector 22">
            <a:extLst>
              <a:ext uri="{FF2B5EF4-FFF2-40B4-BE49-F238E27FC236}">
                <a16:creationId xmlns:a16="http://schemas.microsoft.com/office/drawing/2014/main" id="{D1672270-E6E8-CE7C-E236-917A7A245408}"/>
              </a:ext>
            </a:extLst>
          </p:cNvPr>
          <p:cNvCxnSpPr>
            <a:cxnSpLocks/>
            <a:stCxn id="22" idx="1"/>
          </p:cNvCxnSpPr>
          <p:nvPr/>
        </p:nvCxnSpPr>
        <p:spPr>
          <a:xfrm flipH="1" flipV="1">
            <a:off x="5396948" y="3866322"/>
            <a:ext cx="606290" cy="383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54BAC0A-7784-50F6-EEF4-BB973F354D52}"/>
              </a:ext>
            </a:extLst>
          </p:cNvPr>
          <p:cNvCxnSpPr>
            <a:cxnSpLocks/>
          </p:cNvCxnSpPr>
          <p:nvPr/>
        </p:nvCxnSpPr>
        <p:spPr>
          <a:xfrm flipH="1">
            <a:off x="2789699" y="3243644"/>
            <a:ext cx="1121848" cy="1162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9C83B1E-B6B1-408E-29B2-B0AC106048BC}"/>
              </a:ext>
            </a:extLst>
          </p:cNvPr>
          <p:cNvSpPr txBox="1"/>
          <p:nvPr/>
        </p:nvSpPr>
        <p:spPr>
          <a:xfrm>
            <a:off x="3740425" y="2074093"/>
            <a:ext cx="2365513" cy="1169551"/>
          </a:xfrm>
          <a:prstGeom prst="rect">
            <a:avLst/>
          </a:prstGeom>
          <a:noFill/>
        </p:spPr>
        <p:txBody>
          <a:bodyPr wrap="square" rtlCol="0">
            <a:spAutoFit/>
          </a:bodyPr>
          <a:lstStyle/>
          <a:p>
            <a:pPr algn="ctr"/>
            <a:r>
              <a:rPr lang="en-US" sz="1400">
                <a:solidFill>
                  <a:srgbClr val="FF0000"/>
                </a:solidFill>
              </a:rPr>
              <a:t>Worst case </a:t>
            </a:r>
            <a:r>
              <a:rPr lang="en-US" sz="1400"/>
              <a:t>is relatively low (but not lowest) level of inertia and minimum amount of down-frequency response from resources</a:t>
            </a:r>
          </a:p>
        </p:txBody>
      </p:sp>
      <p:sp>
        <p:nvSpPr>
          <p:cNvPr id="33" name="Content Placeholder 2">
            <a:extLst>
              <a:ext uri="{FF2B5EF4-FFF2-40B4-BE49-F238E27FC236}">
                <a16:creationId xmlns:a16="http://schemas.microsoft.com/office/drawing/2014/main" id="{EB807AC9-C8FC-C1BD-6981-EE62B0B1BE72}"/>
              </a:ext>
            </a:extLst>
          </p:cNvPr>
          <p:cNvSpPr txBox="1">
            <a:spLocks/>
          </p:cNvSpPr>
          <p:nvPr/>
        </p:nvSpPr>
        <p:spPr>
          <a:xfrm>
            <a:off x="6982321" y="1004609"/>
            <a:ext cx="4803279" cy="2154436"/>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Worst-case grid conditions from a loss of load perspective is when resource down-frequency response capability is at a minimum. Low inertia conditions are not necessarily the worst-case. Efforts to improve worst-case conditions will need to prioritize increasing down-frequency response over increasing inertia, though inertia is still a factor.</a:t>
            </a:r>
          </a:p>
        </p:txBody>
      </p:sp>
      <p:sp>
        <p:nvSpPr>
          <p:cNvPr id="34" name="Content Placeholder 2">
            <a:extLst>
              <a:ext uri="{FF2B5EF4-FFF2-40B4-BE49-F238E27FC236}">
                <a16:creationId xmlns:a16="http://schemas.microsoft.com/office/drawing/2014/main" id="{9732C7EC-D721-97B5-833E-245A3D0304CB}"/>
              </a:ext>
            </a:extLst>
          </p:cNvPr>
          <p:cNvSpPr txBox="1">
            <a:spLocks/>
          </p:cNvSpPr>
          <p:nvPr/>
        </p:nvSpPr>
        <p:spPr>
          <a:xfrm>
            <a:off x="8614611" y="3560829"/>
            <a:ext cx="3343277" cy="2400657"/>
          </a:xfrm>
          <a:prstGeom prst="rect">
            <a:avLst/>
          </a:prstGeom>
          <a:solidFill>
            <a:schemeClr val="accent5"/>
          </a:solidFill>
          <a:ln w="15875">
            <a:solidFill>
              <a:schemeClr val="accent5">
                <a:lumMod val="60000"/>
                <a:lumOff val="40000"/>
                <a:alpha val="59000"/>
              </a:scheme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bg1"/>
                </a:solidFill>
                <a:latin typeface="Arial" panose="020B0604020202020204"/>
              </a:rPr>
              <a:t>Key Concept:</a:t>
            </a:r>
            <a:r>
              <a:rPr lang="en-US" sz="1600">
                <a:solidFill>
                  <a:schemeClr val="bg1"/>
                </a:solidFill>
                <a:latin typeface="Arial" panose="020B0604020202020204"/>
              </a:rPr>
              <a:t> Foot Room = the Down-Frequency response capability of resources; or the MW difference between the output of a resource and its lowest sustainable output level, accounting for verified governor droop characteristics, similar to PRC.</a:t>
            </a:r>
          </a:p>
        </p:txBody>
      </p:sp>
    </p:spTree>
    <p:extLst>
      <p:ext uri="{BB962C8B-B14F-4D97-AF65-F5344CB8AC3E}">
        <p14:creationId xmlns:p14="http://schemas.microsoft.com/office/powerpoint/2010/main" val="327777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F84A-A2A3-54BF-3C14-EE8792C54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C07FD-AA0A-CA13-AA1E-57826CA77489}"/>
              </a:ext>
            </a:extLst>
          </p:cNvPr>
          <p:cNvSpPr>
            <a:spLocks noGrp="1"/>
          </p:cNvSpPr>
          <p:nvPr>
            <p:ph type="title"/>
          </p:nvPr>
        </p:nvSpPr>
        <p:spPr/>
        <p:txBody>
          <a:bodyPr/>
          <a:lstStyle/>
          <a:p>
            <a:r>
              <a:rPr lang="en-US"/>
              <a:t>Summary of Problem Statement and Potential Mitigations</a:t>
            </a:r>
          </a:p>
        </p:txBody>
      </p:sp>
      <p:sp>
        <p:nvSpPr>
          <p:cNvPr id="4" name="Slide Number Placeholder 3">
            <a:extLst>
              <a:ext uri="{FF2B5EF4-FFF2-40B4-BE49-F238E27FC236}">
                <a16:creationId xmlns:a16="http://schemas.microsoft.com/office/drawing/2014/main" id="{95C5465E-87BA-777F-1308-BEC6DD0D83F3}"/>
              </a:ext>
            </a:extLst>
          </p:cNvPr>
          <p:cNvSpPr>
            <a:spLocks noGrp="1"/>
          </p:cNvSpPr>
          <p:nvPr>
            <p:ph type="sldNum" sz="quarter" idx="4"/>
          </p:nvPr>
        </p:nvSpPr>
        <p:spPr/>
        <p:txBody>
          <a:bodyPr/>
          <a:lstStyle/>
          <a:p>
            <a:fld id="{1D93BD3E-1E9A-4970-A6F7-E7AC52762E0C}" type="slidenum">
              <a:rPr lang="en-US" smtClean="0"/>
              <a:pPr/>
              <a:t>15</a:t>
            </a:fld>
            <a:endParaRPr lang="en-US"/>
          </a:p>
        </p:txBody>
      </p:sp>
      <p:sp>
        <p:nvSpPr>
          <p:cNvPr id="7" name="Content Placeholder 2">
            <a:extLst>
              <a:ext uri="{FF2B5EF4-FFF2-40B4-BE49-F238E27FC236}">
                <a16:creationId xmlns:a16="http://schemas.microsoft.com/office/drawing/2014/main" id="{2800654A-A98A-88E9-9717-ECEBE3348E2B}"/>
              </a:ext>
            </a:extLst>
          </p:cNvPr>
          <p:cNvSpPr txBox="1">
            <a:spLocks/>
          </p:cNvSpPr>
          <p:nvPr/>
        </p:nvSpPr>
        <p:spPr>
          <a:xfrm>
            <a:off x="406400" y="1619699"/>
            <a:ext cx="3538279" cy="42707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solidFill>
                  <a:schemeClr val="accent2"/>
                </a:solidFill>
              </a:rPr>
              <a:t>If the quantity of LELs that cannot ride-through a fault,</a:t>
            </a:r>
          </a:p>
          <a:p>
            <a:r>
              <a:rPr lang="en-US" sz="2000">
                <a:solidFill>
                  <a:schemeClr val="accent2"/>
                </a:solidFill>
              </a:rPr>
              <a:t>In the area affected by the fault,</a:t>
            </a:r>
          </a:p>
          <a:p>
            <a:r>
              <a:rPr lang="en-US" sz="2000">
                <a:solidFill>
                  <a:schemeClr val="accent2"/>
                </a:solidFill>
              </a:rPr>
              <a:t>Exceeds 2,600 MW under worst-case inertia and foot-room conditions,</a:t>
            </a:r>
          </a:p>
          <a:p>
            <a:r>
              <a:rPr lang="en-US" sz="2000"/>
              <a:t>It could cause system-wide frequency instability if not mitigated.</a:t>
            </a:r>
          </a:p>
          <a:p>
            <a:endParaRPr lang="en-US" sz="2400"/>
          </a:p>
        </p:txBody>
      </p:sp>
      <p:sp>
        <p:nvSpPr>
          <p:cNvPr id="8" name="TextBox 7">
            <a:extLst>
              <a:ext uri="{FF2B5EF4-FFF2-40B4-BE49-F238E27FC236}">
                <a16:creationId xmlns:a16="http://schemas.microsoft.com/office/drawing/2014/main" id="{CA7EBCEF-4C55-301F-5D4E-6F51BC1C8C53}"/>
              </a:ext>
            </a:extLst>
          </p:cNvPr>
          <p:cNvSpPr txBox="1"/>
          <p:nvPr/>
        </p:nvSpPr>
        <p:spPr>
          <a:xfrm>
            <a:off x="4561368" y="1098162"/>
            <a:ext cx="3285460" cy="369332"/>
          </a:xfrm>
          <a:prstGeom prst="rect">
            <a:avLst/>
          </a:prstGeom>
          <a:noFill/>
        </p:spPr>
        <p:txBody>
          <a:bodyPr wrap="square" rtlCol="0">
            <a:spAutoFit/>
          </a:bodyPr>
          <a:lstStyle/>
          <a:p>
            <a:pPr algn="ctr"/>
            <a:r>
              <a:rPr lang="en-US"/>
              <a:t>Potential Mitigations</a:t>
            </a:r>
          </a:p>
        </p:txBody>
      </p:sp>
      <p:sp>
        <p:nvSpPr>
          <p:cNvPr id="10" name="Rectangle 9">
            <a:extLst>
              <a:ext uri="{FF2B5EF4-FFF2-40B4-BE49-F238E27FC236}">
                <a16:creationId xmlns:a16="http://schemas.microsoft.com/office/drawing/2014/main" id="{63C05ADB-9197-C5E6-38F1-AA74A3FCE47D}"/>
              </a:ext>
            </a:extLst>
          </p:cNvPr>
          <p:cNvSpPr/>
          <p:nvPr/>
        </p:nvSpPr>
        <p:spPr>
          <a:xfrm>
            <a:off x="4720856" y="1951152"/>
            <a:ext cx="2966484" cy="4270743"/>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solidFill>
                  <a:schemeClr val="tx1"/>
                </a:solidFill>
              </a:rPr>
              <a:t>Establish new Interconnection Reliability Operating Limit (i.e., NERC SOL/ IROL) to maintain system stability</a:t>
            </a:r>
          </a:p>
          <a:p>
            <a:pPr marL="285750" indent="-285750">
              <a:buFont typeface="Arial" panose="020B0604020202020204" pitchFamily="34" charset="0"/>
              <a:buChar char="•"/>
            </a:pPr>
            <a:r>
              <a:rPr lang="en-US">
                <a:solidFill>
                  <a:schemeClr val="tx1"/>
                </a:solidFill>
              </a:rPr>
              <a:t>Create control room procedures and displays to monitor and control to IROL</a:t>
            </a:r>
          </a:p>
          <a:p>
            <a:pPr marL="285750" indent="-285750">
              <a:buFont typeface="Arial" panose="020B0604020202020204" pitchFamily="34" charset="0"/>
              <a:buChar char="•"/>
            </a:pPr>
            <a:r>
              <a:rPr lang="en-US">
                <a:solidFill>
                  <a:schemeClr val="tx1"/>
                </a:solidFill>
              </a:rPr>
              <a:t>Large Load Interconnection Process changes to ensure reliable connection of new LELs</a:t>
            </a:r>
          </a:p>
        </p:txBody>
      </p:sp>
      <p:sp>
        <p:nvSpPr>
          <p:cNvPr id="11" name="Arrow: Left 10">
            <a:extLst>
              <a:ext uri="{FF2B5EF4-FFF2-40B4-BE49-F238E27FC236}">
                <a16:creationId xmlns:a16="http://schemas.microsoft.com/office/drawing/2014/main" id="{40C0B3D3-1996-0E01-7E6B-FAAFD118DDCF}"/>
              </a:ext>
            </a:extLst>
          </p:cNvPr>
          <p:cNvSpPr/>
          <p:nvPr/>
        </p:nvSpPr>
        <p:spPr>
          <a:xfrm rot="10800000">
            <a:off x="3944679" y="4752220"/>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BF6E1-5B80-C398-0620-0380A105AC23}"/>
              </a:ext>
            </a:extLst>
          </p:cNvPr>
          <p:cNvSpPr/>
          <p:nvPr/>
        </p:nvSpPr>
        <p:spPr>
          <a:xfrm>
            <a:off x="8463517" y="4119048"/>
            <a:ext cx="2966484" cy="1837296"/>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a:solidFill>
                  <a:schemeClr val="tx1"/>
                </a:solidFill>
              </a:rPr>
              <a:t>ERCOT is evaluating need for IROL and control room procedures and monitoring – </a:t>
            </a:r>
            <a:r>
              <a:rPr lang="en-US" sz="1600">
                <a:solidFill>
                  <a:srgbClr val="FF0000"/>
                </a:solidFill>
              </a:rPr>
              <a:t>Q3 2025</a:t>
            </a:r>
          </a:p>
          <a:p>
            <a:pPr marL="285750" indent="-285750">
              <a:buFont typeface="Arial" panose="020B0604020202020204" pitchFamily="34" charset="0"/>
              <a:buChar char="•"/>
            </a:pPr>
            <a:r>
              <a:rPr lang="en-US" sz="1600">
                <a:solidFill>
                  <a:schemeClr val="tx1"/>
                </a:solidFill>
              </a:rPr>
              <a:t>Subsequent workshop presentations today will cover LLI process changes</a:t>
            </a:r>
          </a:p>
        </p:txBody>
      </p:sp>
      <p:sp>
        <p:nvSpPr>
          <p:cNvPr id="13" name="Arrow: Left 12">
            <a:extLst>
              <a:ext uri="{FF2B5EF4-FFF2-40B4-BE49-F238E27FC236}">
                <a16:creationId xmlns:a16="http://schemas.microsoft.com/office/drawing/2014/main" id="{76AE2965-61F0-2895-F4BF-3FC6638FEC0E}"/>
              </a:ext>
            </a:extLst>
          </p:cNvPr>
          <p:cNvSpPr/>
          <p:nvPr/>
        </p:nvSpPr>
        <p:spPr>
          <a:xfrm rot="10800000">
            <a:off x="7687340" y="4752220"/>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5BD3D0F-035F-8FC1-0540-07C3362ABFBB}"/>
              </a:ext>
            </a:extLst>
          </p:cNvPr>
          <p:cNvSpPr txBox="1"/>
          <p:nvPr/>
        </p:nvSpPr>
        <p:spPr>
          <a:xfrm>
            <a:off x="8304029" y="1098162"/>
            <a:ext cx="3285460" cy="369332"/>
          </a:xfrm>
          <a:prstGeom prst="rect">
            <a:avLst/>
          </a:prstGeom>
          <a:noFill/>
        </p:spPr>
        <p:txBody>
          <a:bodyPr wrap="square" rtlCol="0">
            <a:spAutoFit/>
          </a:bodyPr>
          <a:lstStyle/>
          <a:p>
            <a:pPr algn="ctr"/>
            <a:r>
              <a:rPr lang="en-US"/>
              <a:t>Plan and Timeline</a:t>
            </a:r>
          </a:p>
        </p:txBody>
      </p:sp>
    </p:spTree>
    <p:extLst>
      <p:ext uri="{BB962C8B-B14F-4D97-AF65-F5344CB8AC3E}">
        <p14:creationId xmlns:p14="http://schemas.microsoft.com/office/powerpoint/2010/main" val="40083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1EC2-0F1F-E382-C98A-9EAA65F0953B}"/>
              </a:ext>
            </a:extLst>
          </p:cNvPr>
          <p:cNvSpPr>
            <a:spLocks noGrp="1"/>
          </p:cNvSpPr>
          <p:nvPr>
            <p:ph type="title"/>
          </p:nvPr>
        </p:nvSpPr>
        <p:spPr/>
        <p:txBody>
          <a:bodyPr/>
          <a:lstStyle/>
          <a:p>
            <a:r>
              <a:rPr lang="en-US" sz="2200"/>
              <a:t>Need Coordinated Requirements between System and Users</a:t>
            </a:r>
          </a:p>
        </p:txBody>
      </p:sp>
      <p:sp>
        <p:nvSpPr>
          <p:cNvPr id="3" name="Content Placeholder 2">
            <a:extLst>
              <a:ext uri="{FF2B5EF4-FFF2-40B4-BE49-F238E27FC236}">
                <a16:creationId xmlns:a16="http://schemas.microsoft.com/office/drawing/2014/main" id="{75508158-4C24-AEB9-031A-2171EE254BD2}"/>
              </a:ext>
            </a:extLst>
          </p:cNvPr>
          <p:cNvSpPr>
            <a:spLocks noGrp="1"/>
          </p:cNvSpPr>
          <p:nvPr>
            <p:ph idx="1"/>
          </p:nvPr>
        </p:nvSpPr>
        <p:spPr>
          <a:xfrm>
            <a:off x="6024267" y="1316908"/>
            <a:ext cx="5204777" cy="3483692"/>
          </a:xfrm>
        </p:spPr>
        <p:txBody>
          <a:bodyPr/>
          <a:lstStyle/>
          <a:p>
            <a:r>
              <a:rPr lang="en-US" sz="1800"/>
              <a:t>As a bridge needs to meet in the middle, the System Planning and Operating Criteria need to “handshake” with the requirements for LEL capability and performance</a:t>
            </a:r>
          </a:p>
          <a:p>
            <a:r>
              <a:rPr lang="en-US" sz="1800"/>
              <a:t>If there is a gap, it could result in LEL loss and, potentially, systemwide outages</a:t>
            </a:r>
          </a:p>
          <a:p>
            <a:r>
              <a:rPr lang="en-US" sz="1800"/>
              <a:t>It does not appear to be feasible to sufficiently mitigate all of these dynamic issues from the grid side of the bridge</a:t>
            </a:r>
          </a:p>
          <a:p>
            <a:endParaRPr lang="en-US" sz="1800"/>
          </a:p>
          <a:p>
            <a:endParaRPr lang="en-US" sz="1800"/>
          </a:p>
        </p:txBody>
      </p:sp>
      <p:sp>
        <p:nvSpPr>
          <p:cNvPr id="4" name="Slide Number Placeholder 3">
            <a:extLst>
              <a:ext uri="{FF2B5EF4-FFF2-40B4-BE49-F238E27FC236}">
                <a16:creationId xmlns:a16="http://schemas.microsoft.com/office/drawing/2014/main" id="{AA7A4CA1-B5CE-2289-AC84-8AA104AD2010}"/>
              </a:ext>
            </a:extLst>
          </p:cNvPr>
          <p:cNvSpPr>
            <a:spLocks noGrp="1"/>
          </p:cNvSpPr>
          <p:nvPr>
            <p:ph type="sldNum" sz="quarter" idx="4"/>
          </p:nvPr>
        </p:nvSpPr>
        <p:spPr/>
        <p:txBody>
          <a:bodyPr/>
          <a:lstStyle/>
          <a:p>
            <a:fld id="{1D93BD3E-1E9A-4970-A6F7-E7AC52762E0C}" type="slidenum">
              <a:rPr lang="en-US" smtClean="0"/>
              <a:pPr/>
              <a:t>16</a:t>
            </a:fld>
            <a:endParaRPr lang="en-US"/>
          </a:p>
        </p:txBody>
      </p:sp>
      <p:grpSp>
        <p:nvGrpSpPr>
          <p:cNvPr id="5" name="Group 4">
            <a:extLst>
              <a:ext uri="{FF2B5EF4-FFF2-40B4-BE49-F238E27FC236}">
                <a16:creationId xmlns:a16="http://schemas.microsoft.com/office/drawing/2014/main" id="{D5CEFE2E-05D5-D467-1AFA-886A517F2822}"/>
              </a:ext>
            </a:extLst>
          </p:cNvPr>
          <p:cNvGrpSpPr/>
          <p:nvPr/>
        </p:nvGrpSpPr>
        <p:grpSpPr>
          <a:xfrm>
            <a:off x="508000" y="1352767"/>
            <a:ext cx="5340194" cy="3214992"/>
            <a:chOff x="1979869" y="2433131"/>
            <a:chExt cx="5340194" cy="3214992"/>
          </a:xfrm>
        </p:grpSpPr>
        <p:sp>
          <p:nvSpPr>
            <p:cNvPr id="6" name="Rectangle 5">
              <a:extLst>
                <a:ext uri="{FF2B5EF4-FFF2-40B4-BE49-F238E27FC236}">
                  <a16:creationId xmlns:a16="http://schemas.microsoft.com/office/drawing/2014/main" id="{13580434-EABB-538B-F4CE-16AFC9B1F501}"/>
                </a:ext>
              </a:extLst>
            </p:cNvPr>
            <p:cNvSpPr/>
            <p:nvPr/>
          </p:nvSpPr>
          <p:spPr>
            <a:xfrm>
              <a:off x="1994460" y="4607263"/>
              <a:ext cx="5311618" cy="1026269"/>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1E70DF79-FF98-F9BD-08CE-068A879F7BF5}"/>
                </a:ext>
              </a:extLst>
            </p:cNvPr>
            <p:cNvSpPr/>
            <p:nvPr/>
          </p:nvSpPr>
          <p:spPr>
            <a:xfrm>
              <a:off x="1984733" y="3374091"/>
              <a:ext cx="2210032" cy="1311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CB9271BF-BA2C-F7D6-0CEF-CA480DDA912C}"/>
                </a:ext>
              </a:extLst>
            </p:cNvPr>
            <p:cNvCxnSpPr>
              <a:cxnSpLocks/>
            </p:cNvCxnSpPr>
            <p:nvPr/>
          </p:nvCxnSpPr>
          <p:spPr>
            <a:xfrm>
              <a:off x="3089749" y="3497076"/>
              <a:ext cx="0" cy="16052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8E4BA34-D784-4487-C681-B8E95746EBC8}"/>
                </a:ext>
              </a:extLst>
            </p:cNvPr>
            <p:cNvCxnSpPr>
              <a:cxnSpLocks/>
            </p:cNvCxnSpPr>
            <p:nvPr/>
          </p:nvCxnSpPr>
          <p:spPr>
            <a:xfrm>
              <a:off x="2835571" y="3497076"/>
              <a:ext cx="0" cy="23672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603C2F1-6201-F9A0-4D09-D086D66F71B0}"/>
                </a:ext>
              </a:extLst>
            </p:cNvPr>
            <p:cNvCxnSpPr>
              <a:cxnSpLocks/>
            </p:cNvCxnSpPr>
            <p:nvPr/>
          </p:nvCxnSpPr>
          <p:spPr>
            <a:xfrm>
              <a:off x="2582166" y="3497076"/>
              <a:ext cx="0" cy="250452"/>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6671D53-6AC3-4482-6BA0-4DF748183FED}"/>
                </a:ext>
              </a:extLst>
            </p:cNvPr>
            <p:cNvCxnSpPr>
              <a:cxnSpLocks/>
            </p:cNvCxnSpPr>
            <p:nvPr/>
          </p:nvCxnSpPr>
          <p:spPr>
            <a:xfrm>
              <a:off x="2332227" y="3497076"/>
              <a:ext cx="0" cy="38912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4A952C-B407-A789-5002-BBC0412F1D4E}"/>
                </a:ext>
              </a:extLst>
            </p:cNvPr>
            <p:cNvCxnSpPr>
              <a:cxnSpLocks/>
            </p:cNvCxnSpPr>
            <p:nvPr/>
          </p:nvCxnSpPr>
          <p:spPr>
            <a:xfrm>
              <a:off x="2082289" y="3497076"/>
              <a:ext cx="0" cy="541524"/>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5774E56-B826-7CF3-D9F1-6B46DEA9053D}"/>
                </a:ext>
              </a:extLst>
            </p:cNvPr>
            <p:cNvSpPr/>
            <p:nvPr/>
          </p:nvSpPr>
          <p:spPr>
            <a:xfrm flipH="1">
              <a:off x="5103825" y="3374091"/>
              <a:ext cx="2211856" cy="131109"/>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FB55E126-F311-829F-E67E-4F267FFD16F2}"/>
                </a:ext>
              </a:extLst>
            </p:cNvPr>
            <p:cNvCxnSpPr>
              <a:cxnSpLocks/>
            </p:cNvCxnSpPr>
            <p:nvPr/>
          </p:nvCxnSpPr>
          <p:spPr>
            <a:xfrm>
              <a:off x="6209753" y="3497076"/>
              <a:ext cx="0" cy="1605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DBBF3A7-823A-6B1B-FA7F-E537ED6B6FEF}"/>
                </a:ext>
              </a:extLst>
            </p:cNvPr>
            <p:cNvCxnSpPr>
              <a:cxnSpLocks/>
            </p:cNvCxnSpPr>
            <p:nvPr/>
          </p:nvCxnSpPr>
          <p:spPr>
            <a:xfrm>
              <a:off x="6464843" y="3497076"/>
              <a:ext cx="0" cy="2367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16FC1A-5E62-82B5-72EE-5FAC5A3048FC}"/>
                </a:ext>
              </a:extLst>
            </p:cNvPr>
            <p:cNvCxnSpPr>
              <a:cxnSpLocks/>
            </p:cNvCxnSpPr>
            <p:nvPr/>
          </p:nvCxnSpPr>
          <p:spPr>
            <a:xfrm flipH="1">
              <a:off x="6714781" y="3497076"/>
              <a:ext cx="3467" cy="250452"/>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3D75DF9-A599-6E10-3636-80FC071D7086}"/>
                </a:ext>
              </a:extLst>
            </p:cNvPr>
            <p:cNvCxnSpPr>
              <a:cxnSpLocks/>
            </p:cNvCxnSpPr>
            <p:nvPr/>
          </p:nvCxnSpPr>
          <p:spPr>
            <a:xfrm>
              <a:off x="6968187" y="3497076"/>
              <a:ext cx="0" cy="3891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1CECF7D-1AB4-A7C3-CF44-6CA071B7AED4}"/>
                </a:ext>
              </a:extLst>
            </p:cNvPr>
            <p:cNvCxnSpPr>
              <a:cxnSpLocks/>
            </p:cNvCxnSpPr>
            <p:nvPr/>
          </p:nvCxnSpPr>
          <p:spPr>
            <a:xfrm>
              <a:off x="7218125" y="3497076"/>
              <a:ext cx="0" cy="5415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07749EC-E6FD-587C-8B0D-9AD01645B68D}"/>
                </a:ext>
              </a:extLst>
            </p:cNvPr>
            <p:cNvSpPr txBox="1"/>
            <p:nvPr/>
          </p:nvSpPr>
          <p:spPr>
            <a:xfrm rot="511962">
              <a:off x="5108025" y="3750401"/>
              <a:ext cx="1919027" cy="369332"/>
            </a:xfrm>
            <a:prstGeom prst="rect">
              <a:avLst/>
            </a:prstGeom>
            <a:noFill/>
          </p:spPr>
          <p:txBody>
            <a:bodyPr wrap="square" rtlCol="0">
              <a:spAutoFit/>
            </a:bodyPr>
            <a:lstStyle/>
            <a:p>
              <a:pPr algn="ctr"/>
              <a:r>
                <a:rPr lang="en-US" sz="900">
                  <a:solidFill>
                    <a:schemeClr val="accent3"/>
                  </a:solidFill>
                </a:rPr>
                <a:t>LEL Capability/Performance Improvements</a:t>
              </a:r>
            </a:p>
          </p:txBody>
        </p:sp>
        <p:sp>
          <p:nvSpPr>
            <p:cNvPr id="23" name="TextBox 22">
              <a:extLst>
                <a:ext uri="{FF2B5EF4-FFF2-40B4-BE49-F238E27FC236}">
                  <a16:creationId xmlns:a16="http://schemas.microsoft.com/office/drawing/2014/main" id="{75CB61F7-92FB-FD73-FB5A-0A00721924EA}"/>
                </a:ext>
              </a:extLst>
            </p:cNvPr>
            <p:cNvSpPr txBox="1"/>
            <p:nvPr/>
          </p:nvSpPr>
          <p:spPr>
            <a:xfrm rot="21128977">
              <a:off x="2499858" y="3670063"/>
              <a:ext cx="1697635" cy="230832"/>
            </a:xfrm>
            <a:prstGeom prst="rect">
              <a:avLst/>
            </a:prstGeom>
            <a:noFill/>
          </p:spPr>
          <p:txBody>
            <a:bodyPr wrap="square" rtlCol="0">
              <a:spAutoFit/>
            </a:bodyPr>
            <a:lstStyle/>
            <a:p>
              <a:pPr algn="ctr"/>
              <a:r>
                <a:rPr lang="en-US" sz="900">
                  <a:solidFill>
                    <a:schemeClr val="accent1"/>
                  </a:solidFill>
                </a:rPr>
                <a:t>Grid Improvements</a:t>
              </a:r>
            </a:p>
          </p:txBody>
        </p:sp>
        <p:sp>
          <p:nvSpPr>
            <p:cNvPr id="25" name="Rectangle 24">
              <a:extLst>
                <a:ext uri="{FF2B5EF4-FFF2-40B4-BE49-F238E27FC236}">
                  <a16:creationId xmlns:a16="http://schemas.microsoft.com/office/drawing/2014/main" id="{29E42AE1-D745-A39B-2DF2-C6E876CF94BB}"/>
                </a:ext>
              </a:extLst>
            </p:cNvPr>
            <p:cNvSpPr/>
            <p:nvPr/>
          </p:nvSpPr>
          <p:spPr>
            <a:xfrm>
              <a:off x="1979869" y="2433131"/>
              <a:ext cx="5340194" cy="3214992"/>
            </a:xfrm>
            <a:prstGeom prst="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c 26">
              <a:extLst>
                <a:ext uri="{FF2B5EF4-FFF2-40B4-BE49-F238E27FC236}">
                  <a16:creationId xmlns:a16="http://schemas.microsoft.com/office/drawing/2014/main" id="{9169DAEB-D26A-442F-AA6B-6EFB289C2AE2}"/>
                </a:ext>
              </a:extLst>
            </p:cNvPr>
            <p:cNvSpPr/>
            <p:nvPr/>
          </p:nvSpPr>
          <p:spPr>
            <a:xfrm rot="10800000" flipV="1">
              <a:off x="1999324" y="3553759"/>
              <a:ext cx="4390884" cy="1351430"/>
            </a:xfrm>
            <a:prstGeom prst="arc">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8" name="Arc 27">
              <a:extLst>
                <a:ext uri="{FF2B5EF4-FFF2-40B4-BE49-F238E27FC236}">
                  <a16:creationId xmlns:a16="http://schemas.microsoft.com/office/drawing/2014/main" id="{9BDA278C-FCFC-6A16-006B-40F6D4C179D4}"/>
                </a:ext>
              </a:extLst>
            </p:cNvPr>
            <p:cNvSpPr/>
            <p:nvPr/>
          </p:nvSpPr>
          <p:spPr>
            <a:xfrm rot="10800000" flipH="1" flipV="1">
              <a:off x="2910206" y="3553759"/>
              <a:ext cx="4390884" cy="1351430"/>
            </a:xfrm>
            <a:prstGeom prst="arc">
              <a:avLst/>
            </a:prstGeom>
            <a:ln w="7620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26" name="Content Placeholder 2">
            <a:extLst>
              <a:ext uri="{FF2B5EF4-FFF2-40B4-BE49-F238E27FC236}">
                <a16:creationId xmlns:a16="http://schemas.microsoft.com/office/drawing/2014/main" id="{69BA560F-836E-68E5-66DD-F7D83E62FE5D}"/>
              </a:ext>
            </a:extLst>
          </p:cNvPr>
          <p:cNvSpPr txBox="1">
            <a:spLocks/>
          </p:cNvSpPr>
          <p:nvPr/>
        </p:nvSpPr>
        <p:spPr>
          <a:xfrm>
            <a:off x="1495605" y="5100209"/>
            <a:ext cx="9200789" cy="738664"/>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a:latin typeface="Arial" panose="020B0604020202020204"/>
              </a:rPr>
              <a:t>Key Takeaway:</a:t>
            </a:r>
            <a:r>
              <a:rPr lang="en-US" sz="1800">
                <a:latin typeface="Arial" panose="020B0604020202020204"/>
              </a:rPr>
              <a:t> Both grid upgrades and load capabilities are needed to adequately address weak grid issues and avoid/mitigate dynamic events.</a:t>
            </a:r>
          </a:p>
        </p:txBody>
      </p:sp>
    </p:spTree>
    <p:extLst>
      <p:ext uri="{BB962C8B-B14F-4D97-AF65-F5344CB8AC3E}">
        <p14:creationId xmlns:p14="http://schemas.microsoft.com/office/powerpoint/2010/main" val="416529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8BC5A-013C-4552-F290-7C4622C8B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0742C-ED6A-7928-6A52-EE8FF314A632}"/>
              </a:ext>
            </a:extLst>
          </p:cNvPr>
          <p:cNvSpPr>
            <a:spLocks noGrp="1"/>
          </p:cNvSpPr>
          <p:nvPr>
            <p:ph type="title"/>
          </p:nvPr>
        </p:nvSpPr>
        <p:spPr/>
        <p:txBody>
          <a:bodyPr/>
          <a:lstStyle/>
          <a:p>
            <a:r>
              <a:rPr lang="en-US" sz="2200"/>
              <a:t>Building the Bridge</a:t>
            </a:r>
          </a:p>
        </p:txBody>
      </p:sp>
      <p:sp>
        <p:nvSpPr>
          <p:cNvPr id="4" name="Slide Number Placeholder 3">
            <a:extLst>
              <a:ext uri="{FF2B5EF4-FFF2-40B4-BE49-F238E27FC236}">
                <a16:creationId xmlns:a16="http://schemas.microsoft.com/office/drawing/2014/main" id="{66ECD14E-CA89-D5C9-37C1-A04AFA991918}"/>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26" name="Content Placeholder 2">
            <a:extLst>
              <a:ext uri="{FF2B5EF4-FFF2-40B4-BE49-F238E27FC236}">
                <a16:creationId xmlns:a16="http://schemas.microsoft.com/office/drawing/2014/main" id="{ECFE317C-9172-5E2C-7E9D-4BF2D207949C}"/>
              </a:ext>
            </a:extLst>
          </p:cNvPr>
          <p:cNvSpPr txBox="1">
            <a:spLocks/>
          </p:cNvSpPr>
          <p:nvPr/>
        </p:nvSpPr>
        <p:spPr>
          <a:xfrm>
            <a:off x="1367336" y="4919624"/>
            <a:ext cx="9200789" cy="1015663"/>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a:latin typeface="Arial" panose="020B0604020202020204"/>
              </a:rPr>
              <a:t>Key Takeaway:</a:t>
            </a:r>
            <a:r>
              <a:rPr lang="en-US" sz="1800">
                <a:latin typeface="Arial" panose="020B0604020202020204"/>
              </a:rPr>
              <a:t> By continuing to resolve identified issues and implement grid solutions AND improved capabilities by Large Loads, we can maintain system reliability while supporting continued changes to the grid.</a:t>
            </a:r>
          </a:p>
        </p:txBody>
      </p:sp>
      <p:grpSp>
        <p:nvGrpSpPr>
          <p:cNvPr id="29" name="Group 28">
            <a:extLst>
              <a:ext uri="{FF2B5EF4-FFF2-40B4-BE49-F238E27FC236}">
                <a16:creationId xmlns:a16="http://schemas.microsoft.com/office/drawing/2014/main" id="{8655D2F1-9239-694D-083E-79758F75396B}"/>
              </a:ext>
            </a:extLst>
          </p:cNvPr>
          <p:cNvGrpSpPr/>
          <p:nvPr/>
        </p:nvGrpSpPr>
        <p:grpSpPr>
          <a:xfrm>
            <a:off x="2181158" y="847560"/>
            <a:ext cx="7736904" cy="3895297"/>
            <a:chOff x="508000" y="1352767"/>
            <a:chExt cx="5737919" cy="3214992"/>
          </a:xfrm>
        </p:grpSpPr>
        <p:sp>
          <p:nvSpPr>
            <p:cNvPr id="6" name="Rectangle 5">
              <a:extLst>
                <a:ext uri="{FF2B5EF4-FFF2-40B4-BE49-F238E27FC236}">
                  <a16:creationId xmlns:a16="http://schemas.microsoft.com/office/drawing/2014/main" id="{1380382D-E095-72DE-5C0E-1BDBFCCBDC6C}"/>
                </a:ext>
              </a:extLst>
            </p:cNvPr>
            <p:cNvSpPr/>
            <p:nvPr/>
          </p:nvSpPr>
          <p:spPr>
            <a:xfrm>
              <a:off x="522591" y="3865397"/>
              <a:ext cx="5311618" cy="687769"/>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A14A9144-42D8-6C9E-EB99-02F7580C4292}"/>
                </a:ext>
              </a:extLst>
            </p:cNvPr>
            <p:cNvSpPr/>
            <p:nvPr/>
          </p:nvSpPr>
          <p:spPr>
            <a:xfrm>
              <a:off x="512864" y="2293727"/>
              <a:ext cx="2210032" cy="1311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5AE22E8B-3777-FC11-A7FE-076249F57962}"/>
                </a:ext>
              </a:extLst>
            </p:cNvPr>
            <p:cNvCxnSpPr>
              <a:cxnSpLocks/>
            </p:cNvCxnSpPr>
            <p:nvPr/>
          </p:nvCxnSpPr>
          <p:spPr>
            <a:xfrm>
              <a:off x="1617880" y="2416712"/>
              <a:ext cx="0" cy="16052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C6FB8A-6F6A-E9A7-224B-860F26A89973}"/>
                </a:ext>
              </a:extLst>
            </p:cNvPr>
            <p:cNvCxnSpPr>
              <a:cxnSpLocks/>
            </p:cNvCxnSpPr>
            <p:nvPr/>
          </p:nvCxnSpPr>
          <p:spPr>
            <a:xfrm>
              <a:off x="1363702" y="2416712"/>
              <a:ext cx="0" cy="23672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577A0C4-9C8A-F9A2-86F8-698324547573}"/>
                </a:ext>
              </a:extLst>
            </p:cNvPr>
            <p:cNvCxnSpPr>
              <a:cxnSpLocks/>
            </p:cNvCxnSpPr>
            <p:nvPr/>
          </p:nvCxnSpPr>
          <p:spPr>
            <a:xfrm>
              <a:off x="1110297" y="2416712"/>
              <a:ext cx="0" cy="250452"/>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95C9D0D-EBB7-8316-0E1A-1A4F596EB71F}"/>
                </a:ext>
              </a:extLst>
            </p:cNvPr>
            <p:cNvCxnSpPr>
              <a:cxnSpLocks/>
            </p:cNvCxnSpPr>
            <p:nvPr/>
          </p:nvCxnSpPr>
          <p:spPr>
            <a:xfrm>
              <a:off x="860358" y="2416712"/>
              <a:ext cx="0" cy="389124"/>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9ACEEB-14AF-42AA-04B0-77F684133D86}"/>
                </a:ext>
              </a:extLst>
            </p:cNvPr>
            <p:cNvCxnSpPr>
              <a:cxnSpLocks/>
            </p:cNvCxnSpPr>
            <p:nvPr/>
          </p:nvCxnSpPr>
          <p:spPr>
            <a:xfrm>
              <a:off x="610420" y="2416712"/>
              <a:ext cx="0" cy="541524"/>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7502E26-750F-9BFF-797F-130281FEDCCA}"/>
                </a:ext>
              </a:extLst>
            </p:cNvPr>
            <p:cNvSpPr/>
            <p:nvPr/>
          </p:nvSpPr>
          <p:spPr>
            <a:xfrm flipH="1">
              <a:off x="3631956" y="2293727"/>
              <a:ext cx="2211856" cy="131109"/>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643580F6-7BDD-A2E7-48C8-95861CC9A7CE}"/>
                </a:ext>
              </a:extLst>
            </p:cNvPr>
            <p:cNvCxnSpPr>
              <a:cxnSpLocks/>
            </p:cNvCxnSpPr>
            <p:nvPr/>
          </p:nvCxnSpPr>
          <p:spPr>
            <a:xfrm>
              <a:off x="4737884" y="2416712"/>
              <a:ext cx="0" cy="1605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D96C3C-BF31-3774-676D-10881B163A38}"/>
                </a:ext>
              </a:extLst>
            </p:cNvPr>
            <p:cNvCxnSpPr>
              <a:cxnSpLocks/>
            </p:cNvCxnSpPr>
            <p:nvPr/>
          </p:nvCxnSpPr>
          <p:spPr>
            <a:xfrm>
              <a:off x="4992974" y="2416712"/>
              <a:ext cx="0" cy="2367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E87E2E1-2FC1-17B9-7FA9-DB60212848A6}"/>
                </a:ext>
              </a:extLst>
            </p:cNvPr>
            <p:cNvCxnSpPr>
              <a:cxnSpLocks/>
            </p:cNvCxnSpPr>
            <p:nvPr/>
          </p:nvCxnSpPr>
          <p:spPr>
            <a:xfrm flipH="1">
              <a:off x="5242912" y="2416712"/>
              <a:ext cx="3467" cy="250452"/>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AF5B834-7A0C-6545-71A3-B6A855C21731}"/>
                </a:ext>
              </a:extLst>
            </p:cNvPr>
            <p:cNvCxnSpPr>
              <a:cxnSpLocks/>
            </p:cNvCxnSpPr>
            <p:nvPr/>
          </p:nvCxnSpPr>
          <p:spPr>
            <a:xfrm>
              <a:off x="5496318" y="2416712"/>
              <a:ext cx="0" cy="3891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975A27A-1B54-7A4E-B54E-97A80B8C5C74}"/>
                </a:ext>
              </a:extLst>
            </p:cNvPr>
            <p:cNvCxnSpPr>
              <a:cxnSpLocks/>
            </p:cNvCxnSpPr>
            <p:nvPr/>
          </p:nvCxnSpPr>
          <p:spPr>
            <a:xfrm>
              <a:off x="5746256" y="2416712"/>
              <a:ext cx="0" cy="54152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3BAA0A6-6EB8-D053-F078-0D83A0095CBF}"/>
                </a:ext>
              </a:extLst>
            </p:cNvPr>
            <p:cNvSpPr txBox="1"/>
            <p:nvPr/>
          </p:nvSpPr>
          <p:spPr>
            <a:xfrm>
              <a:off x="4019290" y="2784022"/>
              <a:ext cx="2226629" cy="774774"/>
            </a:xfrm>
            <a:prstGeom prst="rect">
              <a:avLst/>
            </a:prstGeom>
            <a:noFill/>
          </p:spPr>
          <p:txBody>
            <a:bodyPr wrap="square" rtlCol="0">
              <a:spAutoFit/>
            </a:bodyPr>
            <a:lstStyle/>
            <a:p>
              <a:r>
                <a:rPr lang="en-US" sz="1100">
                  <a:solidFill>
                    <a:schemeClr val="accent3"/>
                  </a:solidFill>
                </a:rPr>
                <a:t>LEL Capability/</a:t>
              </a:r>
            </a:p>
            <a:p>
              <a:r>
                <a:rPr lang="en-US" sz="1100" u="sng">
                  <a:solidFill>
                    <a:schemeClr val="accent3"/>
                  </a:solidFill>
                </a:rPr>
                <a:t>Performance Improvements</a:t>
              </a:r>
            </a:p>
            <a:p>
              <a:pPr marL="171450" indent="-171450">
                <a:buFont typeface="Arial" panose="020B0604020202020204" pitchFamily="34" charset="0"/>
                <a:buChar char="•"/>
              </a:pPr>
              <a:r>
                <a:rPr lang="en-US" sz="1100">
                  <a:solidFill>
                    <a:schemeClr val="accent3"/>
                  </a:solidFill>
                </a:rPr>
                <a:t>Ride Through </a:t>
              </a:r>
              <a:r>
                <a:rPr lang="en-US" sz="1100" err="1">
                  <a:solidFill>
                    <a:schemeClr val="accent3"/>
                  </a:solidFill>
                </a:rPr>
                <a:t>Reqs</a:t>
              </a:r>
              <a:r>
                <a:rPr lang="en-US" sz="1100">
                  <a:solidFill>
                    <a:schemeClr val="accent3"/>
                  </a:solidFill>
                </a:rPr>
                <a:t> for LEL</a:t>
              </a:r>
            </a:p>
            <a:p>
              <a:pPr marL="171450" indent="-171450">
                <a:buFont typeface="Arial" panose="020B0604020202020204" pitchFamily="34" charset="0"/>
                <a:buChar char="•"/>
              </a:pPr>
              <a:r>
                <a:rPr lang="en-US" sz="1100">
                  <a:solidFill>
                    <a:schemeClr val="accent3"/>
                  </a:solidFill>
                </a:rPr>
                <a:t>Improved Models</a:t>
              </a:r>
            </a:p>
            <a:p>
              <a:pPr marL="171450" indent="-171450">
                <a:buFont typeface="Arial" panose="020B0604020202020204" pitchFamily="34" charset="0"/>
                <a:buChar char="•"/>
              </a:pPr>
              <a:r>
                <a:rPr lang="en-US" sz="1100">
                  <a:solidFill>
                    <a:schemeClr val="accent3"/>
                  </a:solidFill>
                </a:rPr>
                <a:t>Others</a:t>
              </a:r>
            </a:p>
          </p:txBody>
        </p:sp>
        <p:sp>
          <p:nvSpPr>
            <p:cNvPr id="23" name="TextBox 22">
              <a:extLst>
                <a:ext uri="{FF2B5EF4-FFF2-40B4-BE49-F238E27FC236}">
                  <a16:creationId xmlns:a16="http://schemas.microsoft.com/office/drawing/2014/main" id="{BF997CAD-CC6A-AE13-8D0F-839883C34101}"/>
                </a:ext>
              </a:extLst>
            </p:cNvPr>
            <p:cNvSpPr txBox="1"/>
            <p:nvPr/>
          </p:nvSpPr>
          <p:spPr>
            <a:xfrm>
              <a:off x="769062" y="2951731"/>
              <a:ext cx="1697635" cy="635060"/>
            </a:xfrm>
            <a:prstGeom prst="rect">
              <a:avLst/>
            </a:prstGeom>
            <a:noFill/>
          </p:spPr>
          <p:txBody>
            <a:bodyPr wrap="square" rtlCol="0">
              <a:spAutoFit/>
            </a:bodyPr>
            <a:lstStyle/>
            <a:p>
              <a:r>
                <a:rPr lang="en-US" sz="1100" u="sng">
                  <a:solidFill>
                    <a:schemeClr val="accent1"/>
                  </a:solidFill>
                </a:rPr>
                <a:t>Grid Improvements</a:t>
              </a:r>
            </a:p>
            <a:p>
              <a:pPr marL="171450" indent="-171450">
                <a:buFont typeface="Arial" panose="020B0604020202020204" pitchFamily="34" charset="0"/>
                <a:buChar char="•"/>
              </a:pPr>
              <a:r>
                <a:rPr lang="en-US" sz="1100">
                  <a:solidFill>
                    <a:schemeClr val="accent1"/>
                  </a:solidFill>
                </a:rPr>
                <a:t>Synchronous Condensers</a:t>
              </a:r>
            </a:p>
            <a:p>
              <a:pPr marL="171450" indent="-171450">
                <a:buFont typeface="Arial" panose="020B0604020202020204" pitchFamily="34" charset="0"/>
                <a:buChar char="•"/>
              </a:pPr>
              <a:r>
                <a:rPr lang="en-US" sz="1100">
                  <a:solidFill>
                    <a:schemeClr val="accent1"/>
                  </a:solidFill>
                </a:rPr>
                <a:t>765kV Projects</a:t>
              </a:r>
            </a:p>
            <a:p>
              <a:pPr marL="171450" indent="-171450">
                <a:buFont typeface="Arial" panose="020B0604020202020204" pitchFamily="34" charset="0"/>
                <a:buChar char="•"/>
              </a:pPr>
              <a:r>
                <a:rPr lang="en-US" sz="1100">
                  <a:solidFill>
                    <a:schemeClr val="accent1"/>
                  </a:solidFill>
                </a:rPr>
                <a:t>Others</a:t>
              </a:r>
            </a:p>
          </p:txBody>
        </p:sp>
        <p:sp>
          <p:nvSpPr>
            <p:cNvPr id="25" name="Rectangle 24">
              <a:extLst>
                <a:ext uri="{FF2B5EF4-FFF2-40B4-BE49-F238E27FC236}">
                  <a16:creationId xmlns:a16="http://schemas.microsoft.com/office/drawing/2014/main" id="{049827F6-6D8A-D65D-5BE2-906EEA3B2142}"/>
                </a:ext>
              </a:extLst>
            </p:cNvPr>
            <p:cNvSpPr/>
            <p:nvPr/>
          </p:nvSpPr>
          <p:spPr>
            <a:xfrm>
              <a:off x="508000" y="1352767"/>
              <a:ext cx="5340194" cy="3214992"/>
            </a:xfrm>
            <a:prstGeom prst="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c 26">
              <a:extLst>
                <a:ext uri="{FF2B5EF4-FFF2-40B4-BE49-F238E27FC236}">
                  <a16:creationId xmlns:a16="http://schemas.microsoft.com/office/drawing/2014/main" id="{2BFAB4FC-567A-0750-88BD-A36B22C1893A}"/>
                </a:ext>
              </a:extLst>
            </p:cNvPr>
            <p:cNvSpPr/>
            <p:nvPr/>
          </p:nvSpPr>
          <p:spPr>
            <a:xfrm rot="10800000" flipV="1">
              <a:off x="527455" y="2473395"/>
              <a:ext cx="4390884" cy="1351430"/>
            </a:xfrm>
            <a:prstGeom prst="arc">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8" name="Arc 27">
              <a:extLst>
                <a:ext uri="{FF2B5EF4-FFF2-40B4-BE49-F238E27FC236}">
                  <a16:creationId xmlns:a16="http://schemas.microsoft.com/office/drawing/2014/main" id="{4A31184E-1562-9DBF-4729-D8C710417DE7}"/>
                </a:ext>
              </a:extLst>
            </p:cNvPr>
            <p:cNvSpPr/>
            <p:nvPr/>
          </p:nvSpPr>
          <p:spPr>
            <a:xfrm rot="10800000" flipH="1" flipV="1">
              <a:off x="1438337" y="2473395"/>
              <a:ext cx="4390884" cy="1351430"/>
            </a:xfrm>
            <a:prstGeom prst="arc">
              <a:avLst/>
            </a:prstGeom>
            <a:ln w="7620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BA732EC3-B6E9-0F03-204E-CEA665BA32DA}"/>
                </a:ext>
              </a:extLst>
            </p:cNvPr>
            <p:cNvSpPr/>
            <p:nvPr/>
          </p:nvSpPr>
          <p:spPr>
            <a:xfrm>
              <a:off x="2722896" y="2293133"/>
              <a:ext cx="912164" cy="139690"/>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3567E751-4AD7-A17C-E124-EC0668F4BF7C}"/>
                </a:ext>
              </a:extLst>
            </p:cNvPr>
            <p:cNvSpPr txBox="1"/>
            <p:nvPr/>
          </p:nvSpPr>
          <p:spPr>
            <a:xfrm>
              <a:off x="2594865" y="2929978"/>
              <a:ext cx="1697635" cy="914487"/>
            </a:xfrm>
            <a:prstGeom prst="rect">
              <a:avLst/>
            </a:prstGeom>
            <a:noFill/>
          </p:spPr>
          <p:txBody>
            <a:bodyPr wrap="square" rtlCol="0">
              <a:spAutoFit/>
            </a:bodyPr>
            <a:lstStyle/>
            <a:p>
              <a:r>
                <a:rPr lang="en-US" sz="1100" u="sng">
                  <a:solidFill>
                    <a:schemeClr val="tx2">
                      <a:lumMod val="60000"/>
                      <a:lumOff val="40000"/>
                    </a:schemeClr>
                  </a:solidFill>
                </a:rPr>
                <a:t>Operating Procedures</a:t>
              </a:r>
            </a:p>
            <a:p>
              <a:pPr marL="171450" indent="-171450">
                <a:buFont typeface="Arial" panose="020B0604020202020204" pitchFamily="34" charset="0"/>
                <a:buChar char="•"/>
              </a:pPr>
              <a:r>
                <a:rPr lang="en-US" sz="1100">
                  <a:solidFill>
                    <a:schemeClr val="tx2">
                      <a:lumMod val="60000"/>
                      <a:lumOff val="40000"/>
                    </a:schemeClr>
                  </a:solidFill>
                </a:rPr>
                <a:t>Operating Limits</a:t>
              </a:r>
            </a:p>
            <a:p>
              <a:pPr marL="171450" indent="-171450">
                <a:buFont typeface="Arial" panose="020B0604020202020204" pitchFamily="34" charset="0"/>
                <a:buChar char="•"/>
              </a:pPr>
              <a:r>
                <a:rPr lang="en-US" sz="1100">
                  <a:solidFill>
                    <a:schemeClr val="tx2">
                      <a:lumMod val="60000"/>
                      <a:lumOff val="40000"/>
                    </a:schemeClr>
                  </a:solidFill>
                </a:rPr>
                <a:t>Additional Studies</a:t>
              </a:r>
            </a:p>
            <a:p>
              <a:pPr marL="171450" indent="-171450">
                <a:buFont typeface="Arial" panose="020B0604020202020204" pitchFamily="34" charset="0"/>
                <a:buChar char="•"/>
              </a:pPr>
              <a:r>
                <a:rPr lang="en-US" sz="1100">
                  <a:solidFill>
                    <a:schemeClr val="tx2">
                      <a:lumMod val="60000"/>
                      <a:lumOff val="40000"/>
                    </a:schemeClr>
                  </a:solidFill>
                </a:rPr>
                <a:t>Commitment Patterns</a:t>
              </a:r>
            </a:p>
            <a:p>
              <a:pPr marL="171450" indent="-171450">
                <a:buFont typeface="Arial" panose="020B0604020202020204" pitchFamily="34" charset="0"/>
                <a:buChar char="•"/>
              </a:pPr>
              <a:r>
                <a:rPr lang="en-US" sz="1100">
                  <a:solidFill>
                    <a:schemeClr val="tx2">
                      <a:lumMod val="60000"/>
                      <a:lumOff val="40000"/>
                    </a:schemeClr>
                  </a:solidFill>
                </a:rPr>
                <a:t>Others</a:t>
              </a:r>
            </a:p>
            <a:p>
              <a:pPr marL="171450" indent="-171450">
                <a:buFont typeface="Arial" panose="020B0604020202020204" pitchFamily="34" charset="0"/>
                <a:buChar char="•"/>
              </a:pPr>
              <a:endParaRPr lang="en-US" sz="1100">
                <a:solidFill>
                  <a:schemeClr val="tx2">
                    <a:lumMod val="60000"/>
                    <a:lumOff val="40000"/>
                  </a:schemeClr>
                </a:solidFill>
              </a:endParaRPr>
            </a:p>
          </p:txBody>
        </p:sp>
      </p:grpSp>
    </p:spTree>
    <p:extLst>
      <p:ext uri="{BB962C8B-B14F-4D97-AF65-F5344CB8AC3E}">
        <p14:creationId xmlns:p14="http://schemas.microsoft.com/office/powerpoint/2010/main" val="334764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D471E-2983-E2AE-60A1-FDAF582E6FA7}"/>
              </a:ext>
            </a:extLst>
          </p:cNvPr>
          <p:cNvSpPr>
            <a:spLocks noGrp="1"/>
          </p:cNvSpPr>
          <p:nvPr>
            <p:ph idx="1"/>
          </p:nvPr>
        </p:nvSpPr>
        <p:spPr/>
        <p:txBody>
          <a:bodyPr anchor="ctr"/>
          <a:lstStyle/>
          <a:p>
            <a:pPr marL="0" indent="0" algn="ctr">
              <a:buNone/>
            </a:pPr>
            <a:r>
              <a:rPr lang="en-US">
                <a:solidFill>
                  <a:schemeClr val="accent1"/>
                </a:solidFill>
              </a:rPr>
              <a:t>Questions?</a:t>
            </a:r>
          </a:p>
        </p:txBody>
      </p:sp>
      <p:sp>
        <p:nvSpPr>
          <p:cNvPr id="4" name="Slide Number Placeholder 3">
            <a:extLst>
              <a:ext uri="{FF2B5EF4-FFF2-40B4-BE49-F238E27FC236}">
                <a16:creationId xmlns:a16="http://schemas.microsoft.com/office/drawing/2014/main" id="{7BB09ACD-B10D-0BA8-228B-5ADFA9C144AA}"/>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82712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FADFF-A78A-80D7-795C-EF497FF2D5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2B6470-BD72-20A1-6DE2-D41250A2A3BB}"/>
              </a:ext>
            </a:extLst>
          </p:cNvPr>
          <p:cNvSpPr txBox="1"/>
          <p:nvPr/>
        </p:nvSpPr>
        <p:spPr>
          <a:xfrm>
            <a:off x="5092995" y="2535911"/>
            <a:ext cx="6930391" cy="4031873"/>
          </a:xfrm>
          <a:prstGeom prst="rect">
            <a:avLst/>
          </a:prstGeom>
          <a:noFill/>
        </p:spPr>
        <p:txBody>
          <a:bodyPr wrap="square" rtlCol="0">
            <a:spAutoFit/>
          </a:bodyPr>
          <a:lstStyle/>
          <a:p>
            <a:r>
              <a:rPr lang="en-US" sz="2800" b="1"/>
              <a:t>Ride Through Impacts on the Large Load Interconnection Process</a:t>
            </a:r>
            <a:endParaRPr lang="en-US" sz="2000"/>
          </a:p>
          <a:p>
            <a:endParaRPr lang="en-US" sz="2000" i="1"/>
          </a:p>
          <a:p>
            <a:r>
              <a:rPr lang="en-US" sz="2000" i="1"/>
              <a:t>Agee Springer</a:t>
            </a:r>
          </a:p>
          <a:p>
            <a:r>
              <a:rPr lang="en-US" sz="2000"/>
              <a:t>Sr. Manager, Grid Interconnections</a:t>
            </a:r>
          </a:p>
          <a:p>
            <a:endParaRPr lang="en-US" sz="2000"/>
          </a:p>
          <a:p>
            <a:endParaRPr lang="en-US" sz="2000"/>
          </a:p>
          <a:p>
            <a:endParaRPr lang="en-US" sz="2000"/>
          </a:p>
          <a:p>
            <a:endParaRPr lang="en-US" sz="2000"/>
          </a:p>
          <a:p>
            <a:endParaRPr lang="en-US" sz="2000"/>
          </a:p>
          <a:p>
            <a:endParaRPr lang="en-US" sz="2000"/>
          </a:p>
          <a:p>
            <a:r>
              <a:rPr lang="en-US" sz="2000"/>
              <a:t>Large Load Workshop – June 13, 2025</a:t>
            </a:r>
          </a:p>
        </p:txBody>
      </p:sp>
    </p:spTree>
    <p:extLst>
      <p:ext uri="{BB962C8B-B14F-4D97-AF65-F5344CB8AC3E}">
        <p14:creationId xmlns:p14="http://schemas.microsoft.com/office/powerpoint/2010/main" val="110645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03CD5-5D7F-1C13-77EF-5BA628C6206D}"/>
              </a:ext>
            </a:extLst>
          </p:cNvPr>
          <p:cNvSpPr>
            <a:spLocks noGrp="1"/>
          </p:cNvSpPr>
          <p:nvPr>
            <p:ph type="title"/>
          </p:nvPr>
        </p:nvSpPr>
        <p:spPr/>
        <p:txBody>
          <a:bodyPr/>
          <a:lstStyle/>
          <a:p>
            <a:r>
              <a:rPr lang="en-US"/>
              <a:t>Numerous Large Electronic Load (LEL) Ride-Through Events</a:t>
            </a:r>
          </a:p>
        </p:txBody>
      </p:sp>
      <p:sp>
        <p:nvSpPr>
          <p:cNvPr id="4" name="Slide Number Placeholder 3">
            <a:extLst>
              <a:ext uri="{FF2B5EF4-FFF2-40B4-BE49-F238E27FC236}">
                <a16:creationId xmlns:a16="http://schemas.microsoft.com/office/drawing/2014/main" id="{B42AB725-4197-E668-0076-83C788FE9A66}"/>
              </a:ext>
            </a:extLst>
          </p:cNvPr>
          <p:cNvSpPr>
            <a:spLocks noGrp="1"/>
          </p:cNvSpPr>
          <p:nvPr>
            <p:ph type="sldNum" sz="quarter" idx="4"/>
          </p:nvPr>
        </p:nvSpPr>
        <p:spPr/>
        <p:txBody>
          <a:bodyPr/>
          <a:lstStyle/>
          <a:p>
            <a:fld id="{1D93BD3E-1E9A-4970-A6F7-E7AC52762E0C}" type="slidenum">
              <a:rPr lang="en-US" smtClean="0"/>
              <a:pPr/>
              <a:t>2</a:t>
            </a:fld>
            <a:endParaRPr lang="en-US"/>
          </a:p>
        </p:txBody>
      </p:sp>
      <p:sp>
        <p:nvSpPr>
          <p:cNvPr id="9" name="Content Placeholder 2">
            <a:extLst>
              <a:ext uri="{FF2B5EF4-FFF2-40B4-BE49-F238E27FC236}">
                <a16:creationId xmlns:a16="http://schemas.microsoft.com/office/drawing/2014/main" id="{285BB752-AC72-B6D4-A3D6-821D9BEEBC49}"/>
              </a:ext>
            </a:extLst>
          </p:cNvPr>
          <p:cNvSpPr txBox="1">
            <a:spLocks/>
          </p:cNvSpPr>
          <p:nvPr/>
        </p:nvSpPr>
        <p:spPr>
          <a:xfrm>
            <a:off x="7931888" y="2084745"/>
            <a:ext cx="3447315" cy="2400657"/>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ERCOT System continues to see a large number of LELs that are not riding through relatively common occurrences on the grid.  As the number and size of affected load continues to grow, the risk of a major event increases.</a:t>
            </a:r>
          </a:p>
        </p:txBody>
      </p:sp>
      <p:graphicFrame>
        <p:nvGraphicFramePr>
          <p:cNvPr id="7" name="Chart 6">
            <a:extLst>
              <a:ext uri="{FF2B5EF4-FFF2-40B4-BE49-F238E27FC236}">
                <a16:creationId xmlns:a16="http://schemas.microsoft.com/office/drawing/2014/main" id="{F728EB45-F784-43C5-8EC1-32DD3C379143}"/>
              </a:ext>
            </a:extLst>
          </p:cNvPr>
          <p:cNvGraphicFramePr>
            <a:graphicFrameLocks/>
          </p:cNvGraphicFramePr>
          <p:nvPr>
            <p:extLst>
              <p:ext uri="{D42A27DB-BD31-4B8C-83A1-F6EECF244321}">
                <p14:modId xmlns:p14="http://schemas.microsoft.com/office/powerpoint/2010/main" val="4113989630"/>
              </p:ext>
            </p:extLst>
          </p:nvPr>
        </p:nvGraphicFramePr>
        <p:xfrm>
          <a:off x="692887" y="1007528"/>
          <a:ext cx="6760535" cy="4879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69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202C-6622-D478-9FE8-125A042DBA6B}"/>
              </a:ext>
            </a:extLst>
          </p:cNvPr>
          <p:cNvSpPr>
            <a:spLocks noGrp="1"/>
          </p:cNvSpPr>
          <p:nvPr>
            <p:ph type="title"/>
          </p:nvPr>
        </p:nvSpPr>
        <p:spPr/>
        <p:txBody>
          <a:bodyPr/>
          <a:lstStyle/>
          <a:p>
            <a:r>
              <a:rPr lang="en-US" sz="2800"/>
              <a:t>Preface</a:t>
            </a:r>
          </a:p>
        </p:txBody>
      </p:sp>
      <p:sp>
        <p:nvSpPr>
          <p:cNvPr id="3" name="Content Placeholder 2">
            <a:extLst>
              <a:ext uri="{FF2B5EF4-FFF2-40B4-BE49-F238E27FC236}">
                <a16:creationId xmlns:a16="http://schemas.microsoft.com/office/drawing/2014/main" id="{B813746F-0EAF-7C2C-9F64-FCC044368D3D}"/>
              </a:ext>
            </a:extLst>
          </p:cNvPr>
          <p:cNvSpPr>
            <a:spLocks noGrp="1"/>
          </p:cNvSpPr>
          <p:nvPr>
            <p:ph idx="1"/>
          </p:nvPr>
        </p:nvSpPr>
        <p:spPr>
          <a:xfrm>
            <a:off x="406400" y="762001"/>
            <a:ext cx="11379200" cy="3151973"/>
          </a:xfrm>
        </p:spPr>
        <p:txBody>
          <a:bodyPr/>
          <a:lstStyle/>
          <a:p>
            <a:r>
              <a:rPr lang="en-US" sz="2400"/>
              <a:t>With the identified and growing risk to system reliability from Large Electronic Load (LEL) ride-through behavior, additional information will be collected as part of the Large Load Interconnection Study (LLIS) process</a:t>
            </a:r>
          </a:p>
          <a:p>
            <a:pPr lvl="1"/>
            <a:r>
              <a:rPr lang="en-US" sz="2200"/>
              <a:t>Information on operational LELs will be collected via RFI</a:t>
            </a:r>
          </a:p>
          <a:p>
            <a:endParaRPr lang="en-US" sz="2400"/>
          </a:p>
          <a:p>
            <a:r>
              <a:rPr lang="en-US" sz="2400"/>
              <a:t>This information will be used in ERCOT studies of LEL ride-through capability and assessments of SOL/IROL violation risk prior to Initial Energization</a:t>
            </a:r>
          </a:p>
        </p:txBody>
      </p:sp>
      <p:sp>
        <p:nvSpPr>
          <p:cNvPr id="4" name="Slide Number Placeholder 3">
            <a:extLst>
              <a:ext uri="{FF2B5EF4-FFF2-40B4-BE49-F238E27FC236}">
                <a16:creationId xmlns:a16="http://schemas.microsoft.com/office/drawing/2014/main" id="{6E4FDBAA-596C-8700-7110-E13A722D1B28}"/>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Rectangle: Rounded Corners 4">
            <a:extLst>
              <a:ext uri="{FF2B5EF4-FFF2-40B4-BE49-F238E27FC236}">
                <a16:creationId xmlns:a16="http://schemas.microsoft.com/office/drawing/2014/main" id="{B0DFAAB4-DC53-DBE5-38D6-172EBC2BDE14}"/>
              </a:ext>
            </a:extLst>
          </p:cNvPr>
          <p:cNvSpPr/>
          <p:nvPr/>
        </p:nvSpPr>
        <p:spPr>
          <a:xfrm>
            <a:off x="358818" y="4255845"/>
            <a:ext cx="11542532" cy="1371180"/>
          </a:xfrm>
          <a:prstGeom prst="roundRect">
            <a:avLst/>
          </a:prstGeom>
          <a:solidFill>
            <a:srgbClr val="890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 requirements in this section apply to Large Electronic Loads (LEL). These are facilities where the majority of the energy consumption is from compute-based load – mainly data centers and </a:t>
            </a:r>
            <a:r>
              <a:rPr lang="en-US" sz="2200" err="1"/>
              <a:t>cryptomining</a:t>
            </a:r>
            <a:r>
              <a:rPr lang="en-US" sz="2200"/>
              <a:t> loads. Other types of loads are not impacted at this time.</a:t>
            </a:r>
          </a:p>
        </p:txBody>
      </p:sp>
    </p:spTree>
    <p:extLst>
      <p:ext uri="{BB962C8B-B14F-4D97-AF65-F5344CB8AC3E}">
        <p14:creationId xmlns:p14="http://schemas.microsoft.com/office/powerpoint/2010/main" val="3023193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7ED4-844D-75B2-D742-F7C4D30EE79C}"/>
              </a:ext>
            </a:extLst>
          </p:cNvPr>
          <p:cNvSpPr>
            <a:spLocks noGrp="1"/>
          </p:cNvSpPr>
          <p:nvPr>
            <p:ph type="title"/>
          </p:nvPr>
        </p:nvSpPr>
        <p:spPr/>
        <p:txBody>
          <a:bodyPr/>
          <a:lstStyle/>
          <a:p>
            <a:r>
              <a:rPr lang="en-US" sz="2800"/>
              <a:t>Agenda</a:t>
            </a:r>
          </a:p>
        </p:txBody>
      </p:sp>
      <p:sp>
        <p:nvSpPr>
          <p:cNvPr id="3" name="Content Placeholder 2">
            <a:extLst>
              <a:ext uri="{FF2B5EF4-FFF2-40B4-BE49-F238E27FC236}">
                <a16:creationId xmlns:a16="http://schemas.microsoft.com/office/drawing/2014/main" id="{D815F4B3-742B-C46B-7090-230AF6B5F106}"/>
              </a:ext>
            </a:extLst>
          </p:cNvPr>
          <p:cNvSpPr>
            <a:spLocks noGrp="1"/>
          </p:cNvSpPr>
          <p:nvPr>
            <p:ph idx="1"/>
          </p:nvPr>
        </p:nvSpPr>
        <p:spPr/>
        <p:txBody>
          <a:bodyPr/>
          <a:lstStyle/>
          <a:p>
            <a:r>
              <a:rPr lang="en-US" sz="2400"/>
              <a:t>Collection of information on LEL ride-through capability</a:t>
            </a:r>
          </a:p>
          <a:p>
            <a:endParaRPr lang="en-US" sz="2400"/>
          </a:p>
          <a:p>
            <a:r>
              <a:rPr lang="en-US" sz="2400"/>
              <a:t>Overview of the interim LEL ride-through evaluation process</a:t>
            </a:r>
          </a:p>
          <a:p>
            <a:endParaRPr lang="en-US" sz="2400"/>
          </a:p>
          <a:p>
            <a:r>
              <a:rPr lang="en-US" sz="2400"/>
              <a:t>Next steps for operational LELs and LELs in the interconnection process</a:t>
            </a:r>
          </a:p>
        </p:txBody>
      </p:sp>
      <p:sp>
        <p:nvSpPr>
          <p:cNvPr id="4" name="Slide Number Placeholder 3">
            <a:extLst>
              <a:ext uri="{FF2B5EF4-FFF2-40B4-BE49-F238E27FC236}">
                <a16:creationId xmlns:a16="http://schemas.microsoft.com/office/drawing/2014/main" id="{3D96DC3F-EE16-B18A-A1C6-99517E4B3AC0}"/>
              </a:ext>
            </a:extLst>
          </p:cNvPr>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258658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B3C5-D8E5-085A-6CC4-4DCDF0C57466}"/>
              </a:ext>
            </a:extLst>
          </p:cNvPr>
          <p:cNvSpPr>
            <a:spLocks noGrp="1"/>
          </p:cNvSpPr>
          <p:nvPr>
            <p:ph type="title"/>
          </p:nvPr>
        </p:nvSpPr>
        <p:spPr/>
        <p:txBody>
          <a:bodyPr/>
          <a:lstStyle/>
          <a:p>
            <a:r>
              <a:rPr lang="en-US" sz="2800"/>
              <a:t>RFI for LEL Ride-Through Performance</a:t>
            </a:r>
          </a:p>
        </p:txBody>
      </p:sp>
      <p:sp>
        <p:nvSpPr>
          <p:cNvPr id="3" name="Content Placeholder 2">
            <a:extLst>
              <a:ext uri="{FF2B5EF4-FFF2-40B4-BE49-F238E27FC236}">
                <a16:creationId xmlns:a16="http://schemas.microsoft.com/office/drawing/2014/main" id="{DBE57574-FD24-1286-5971-A9CFAD5FC0DB}"/>
              </a:ext>
            </a:extLst>
          </p:cNvPr>
          <p:cNvSpPr>
            <a:spLocks noGrp="1"/>
          </p:cNvSpPr>
          <p:nvPr>
            <p:ph idx="1"/>
          </p:nvPr>
        </p:nvSpPr>
        <p:spPr/>
        <p:txBody>
          <a:bodyPr>
            <a:normAutofit/>
          </a:bodyPr>
          <a:lstStyle/>
          <a:p>
            <a:r>
              <a:rPr lang="en-US" sz="2400" dirty="0"/>
              <a:t>On or before June 30, ERCOT will issue an RFI to all relevant Transmission Service Providers (TSPs) requesting information related to all operational LELs and any proposed LELs that have been approved for energization by ERCOT</a:t>
            </a:r>
          </a:p>
          <a:p>
            <a:endParaRPr lang="en-US" sz="2400" dirty="0"/>
          </a:p>
          <a:p>
            <a:r>
              <a:rPr lang="en-US" sz="2400" dirty="0"/>
              <a:t>The RFI will require submission of the following for each applicable LEL in the TSP’s service territory</a:t>
            </a:r>
          </a:p>
          <a:p>
            <a:pPr lvl="1"/>
            <a:r>
              <a:rPr lang="en-US" sz="2200" dirty="0"/>
              <a:t>The DWG Large Load Survey</a:t>
            </a:r>
          </a:p>
          <a:p>
            <a:pPr lvl="1"/>
            <a:r>
              <a:rPr lang="en-US" sz="2200" dirty="0"/>
              <a:t>Updated dynamic models that accurately reflect the ride-through performance of the LEL</a:t>
            </a:r>
          </a:p>
          <a:p>
            <a:endParaRPr lang="en-US" sz="2400" dirty="0"/>
          </a:p>
          <a:p>
            <a:r>
              <a:rPr lang="en-US" sz="2400" dirty="0"/>
              <a:t>RFI responses should be sent back to ERCOT by August 31</a:t>
            </a:r>
          </a:p>
        </p:txBody>
      </p:sp>
      <p:sp>
        <p:nvSpPr>
          <p:cNvPr id="4" name="Slide Number Placeholder 3">
            <a:extLst>
              <a:ext uri="{FF2B5EF4-FFF2-40B4-BE49-F238E27FC236}">
                <a16:creationId xmlns:a16="http://schemas.microsoft.com/office/drawing/2014/main" id="{BFE9A91B-84F5-D2A0-6832-781C7F2EDD7B}"/>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340262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C571-DF4D-7D0A-443B-52C553ED7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B58B0-DE21-2D4A-6C00-74212B654D1E}"/>
              </a:ext>
            </a:extLst>
          </p:cNvPr>
          <p:cNvSpPr>
            <a:spLocks noGrp="1"/>
          </p:cNvSpPr>
          <p:nvPr>
            <p:ph type="title"/>
          </p:nvPr>
        </p:nvSpPr>
        <p:spPr/>
        <p:txBody>
          <a:bodyPr/>
          <a:lstStyle/>
          <a:p>
            <a:r>
              <a:rPr lang="en-US" sz="2800"/>
              <a:t>Information on Ride-Through Performance from Proposed LELs</a:t>
            </a:r>
          </a:p>
        </p:txBody>
      </p:sp>
      <p:sp>
        <p:nvSpPr>
          <p:cNvPr id="3" name="Content Placeholder 2">
            <a:extLst>
              <a:ext uri="{FF2B5EF4-FFF2-40B4-BE49-F238E27FC236}">
                <a16:creationId xmlns:a16="http://schemas.microsoft.com/office/drawing/2014/main" id="{6012A118-EF6C-499E-EDE8-7D523719AC83}"/>
              </a:ext>
            </a:extLst>
          </p:cNvPr>
          <p:cNvSpPr>
            <a:spLocks noGrp="1"/>
          </p:cNvSpPr>
          <p:nvPr>
            <p:ph idx="1"/>
          </p:nvPr>
        </p:nvSpPr>
        <p:spPr/>
        <p:txBody>
          <a:bodyPr/>
          <a:lstStyle/>
          <a:p>
            <a:r>
              <a:rPr lang="en-US" sz="2400"/>
              <a:t>LELs that have not received approval to energize by ERCOT will be required to complete the DWG Large Load Survey and provide facility-specific dynamic models as part of the LLIS process</a:t>
            </a:r>
          </a:p>
        </p:txBody>
      </p:sp>
      <p:sp>
        <p:nvSpPr>
          <p:cNvPr id="4" name="Slide Number Placeholder 3">
            <a:extLst>
              <a:ext uri="{FF2B5EF4-FFF2-40B4-BE49-F238E27FC236}">
                <a16:creationId xmlns:a16="http://schemas.microsoft.com/office/drawing/2014/main" id="{2324F454-4BF0-87EC-D0D8-855CE763FE38}"/>
              </a:ext>
            </a:extLst>
          </p:cNvPr>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292357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74202-E592-9331-F292-DB1BE1AB5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B64BD-C1CC-2375-DD0C-C776B9F8A10A}"/>
              </a:ext>
            </a:extLst>
          </p:cNvPr>
          <p:cNvSpPr>
            <a:spLocks noGrp="1"/>
          </p:cNvSpPr>
          <p:nvPr>
            <p:ph type="title"/>
          </p:nvPr>
        </p:nvSpPr>
        <p:spPr/>
        <p:txBody>
          <a:bodyPr/>
          <a:lstStyle/>
          <a:p>
            <a:r>
              <a:rPr lang="en-US" sz="2800"/>
              <a:t>Interim LEL Ride-Through Evaluation Process</a:t>
            </a:r>
          </a:p>
        </p:txBody>
      </p:sp>
      <p:sp>
        <p:nvSpPr>
          <p:cNvPr id="3" name="Content Placeholder 2">
            <a:extLst>
              <a:ext uri="{FF2B5EF4-FFF2-40B4-BE49-F238E27FC236}">
                <a16:creationId xmlns:a16="http://schemas.microsoft.com/office/drawing/2014/main" id="{4B6EDA02-1ED9-C486-5AA1-C545D69325DD}"/>
              </a:ext>
            </a:extLst>
          </p:cNvPr>
          <p:cNvSpPr>
            <a:spLocks noGrp="1"/>
          </p:cNvSpPr>
          <p:nvPr>
            <p:ph idx="1"/>
          </p:nvPr>
        </p:nvSpPr>
        <p:spPr/>
        <p:txBody>
          <a:bodyPr/>
          <a:lstStyle/>
          <a:p>
            <a:r>
              <a:rPr lang="en-US" sz="2400"/>
              <a:t>ERCOT will utilize the DWG survey responses to conduct an interim assessment of LEL ride-through capabilities</a:t>
            </a:r>
          </a:p>
          <a:p>
            <a:endParaRPr lang="en-US" sz="2400"/>
          </a:p>
          <a:p>
            <a:r>
              <a:rPr lang="en-US" sz="2400"/>
              <a:t>For existing LELs, the updated dynamic model information will further inform ERCOT’s assessment of potential SOL/IROL violations resulting from LEL ride-through performance</a:t>
            </a:r>
          </a:p>
          <a:p>
            <a:endParaRPr lang="en-US" sz="2400"/>
          </a:p>
          <a:p>
            <a:r>
              <a:rPr lang="en-US" sz="2400"/>
              <a:t>For new LELs, the dynamic model will be used to assess LEL ride-through capability and risk of SOL/IROL violations prior to Initial Energization</a:t>
            </a:r>
          </a:p>
          <a:p>
            <a:endParaRPr lang="en-US" sz="2400"/>
          </a:p>
          <a:p>
            <a:r>
              <a:rPr lang="en-US" sz="2400"/>
              <a:t>The evaluation process is shown on the next slide</a:t>
            </a:r>
          </a:p>
        </p:txBody>
      </p:sp>
      <p:sp>
        <p:nvSpPr>
          <p:cNvPr id="4" name="Slide Number Placeholder 3">
            <a:extLst>
              <a:ext uri="{FF2B5EF4-FFF2-40B4-BE49-F238E27FC236}">
                <a16:creationId xmlns:a16="http://schemas.microsoft.com/office/drawing/2014/main" id="{7A23169F-CE85-4DA9-6EC8-7A8ACB358B9B}"/>
              </a:ext>
            </a:extLst>
          </p:cNvPr>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68482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B9853-B8B6-1D2C-3E61-F9EDD4491C3B}"/>
            </a:ext>
          </a:extLst>
        </p:cNvPr>
        <p:cNvGrpSpPr/>
        <p:nvPr/>
      </p:nvGrpSpPr>
      <p:grpSpPr>
        <a:xfrm>
          <a:off x="0" y="0"/>
          <a:ext cx="0" cy="0"/>
          <a:chOff x="0" y="0"/>
          <a:chExt cx="0" cy="0"/>
        </a:xfrm>
      </p:grpSpPr>
      <p:cxnSp>
        <p:nvCxnSpPr>
          <p:cNvPr id="91" name="Connector: Elbow 90">
            <a:extLst>
              <a:ext uri="{FF2B5EF4-FFF2-40B4-BE49-F238E27FC236}">
                <a16:creationId xmlns:a16="http://schemas.microsoft.com/office/drawing/2014/main" id="{79B0B5B0-2ECA-72D3-061B-977D77F6DBE7}"/>
              </a:ext>
            </a:extLst>
          </p:cNvPr>
          <p:cNvCxnSpPr>
            <a:cxnSpLocks/>
            <a:stCxn id="99" idx="1"/>
            <a:endCxn id="89" idx="1"/>
          </p:cNvCxnSpPr>
          <p:nvPr/>
        </p:nvCxnSpPr>
        <p:spPr>
          <a:xfrm rot="10800000" flipH="1">
            <a:off x="8463240" y="1476842"/>
            <a:ext cx="838896" cy="3623374"/>
          </a:xfrm>
          <a:prstGeom prst="bentConnector3">
            <a:avLst>
              <a:gd name="adj1" fmla="val 72092"/>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4DEFD70-2035-276A-6229-1B0789B40A14}"/>
              </a:ext>
            </a:extLst>
          </p:cNvPr>
          <p:cNvSpPr>
            <a:spLocks noGrp="1"/>
          </p:cNvSpPr>
          <p:nvPr>
            <p:ph type="title"/>
          </p:nvPr>
        </p:nvSpPr>
        <p:spPr/>
        <p:txBody>
          <a:bodyPr/>
          <a:lstStyle/>
          <a:p>
            <a:r>
              <a:rPr lang="en-US"/>
              <a:t>Interim LEL Ride-Through Evaluation Process</a:t>
            </a:r>
          </a:p>
        </p:txBody>
      </p:sp>
      <p:sp>
        <p:nvSpPr>
          <p:cNvPr id="3" name="Slide Number Placeholder 2">
            <a:extLst>
              <a:ext uri="{FF2B5EF4-FFF2-40B4-BE49-F238E27FC236}">
                <a16:creationId xmlns:a16="http://schemas.microsoft.com/office/drawing/2014/main" id="{06A7719B-EB4B-A287-7FB5-4E1A0FC1C348}"/>
              </a:ext>
            </a:extLst>
          </p:cNvPr>
          <p:cNvSpPr>
            <a:spLocks noGrp="1"/>
          </p:cNvSpPr>
          <p:nvPr>
            <p:ph type="sldNum" sz="quarter" idx="4"/>
          </p:nvPr>
        </p:nvSpPr>
        <p:spPr>
          <a:xfrm>
            <a:off x="11294141" y="6393656"/>
            <a:ext cx="646975" cy="220662"/>
          </a:xfrm>
        </p:spPr>
        <p:txBody>
          <a:bodyPr/>
          <a:lstStyle/>
          <a:p>
            <a:fld id="{1D93BD3E-1E9A-4970-A6F7-E7AC52762E0C}" type="slidenum">
              <a:rPr lang="en-US" smtClean="0"/>
              <a:pPr/>
              <a:t>25</a:t>
            </a:fld>
            <a:endParaRPr lang="en-US"/>
          </a:p>
        </p:txBody>
      </p:sp>
      <p:sp>
        <p:nvSpPr>
          <p:cNvPr id="5" name="Rectangle 4">
            <a:extLst>
              <a:ext uri="{FF2B5EF4-FFF2-40B4-BE49-F238E27FC236}">
                <a16:creationId xmlns:a16="http://schemas.microsoft.com/office/drawing/2014/main" id="{A75E8B7D-1787-0A04-9044-67FA7AAC7B77}"/>
              </a:ext>
            </a:extLst>
          </p:cNvPr>
          <p:cNvSpPr/>
          <p:nvPr/>
        </p:nvSpPr>
        <p:spPr>
          <a:xfrm>
            <a:off x="408373" y="820634"/>
            <a:ext cx="355107" cy="127838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ILLE</a:t>
            </a:r>
          </a:p>
        </p:txBody>
      </p:sp>
      <p:sp>
        <p:nvSpPr>
          <p:cNvPr id="6" name="Rectangle 5">
            <a:extLst>
              <a:ext uri="{FF2B5EF4-FFF2-40B4-BE49-F238E27FC236}">
                <a16:creationId xmlns:a16="http://schemas.microsoft.com/office/drawing/2014/main" id="{CB8A5AF7-8557-8663-E12E-D23AF4DFBA95}"/>
              </a:ext>
            </a:extLst>
          </p:cNvPr>
          <p:cNvSpPr/>
          <p:nvPr/>
        </p:nvSpPr>
        <p:spPr>
          <a:xfrm>
            <a:off x="408373" y="2099019"/>
            <a:ext cx="355107" cy="127838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TSP</a:t>
            </a:r>
          </a:p>
        </p:txBody>
      </p:sp>
      <p:sp>
        <p:nvSpPr>
          <p:cNvPr id="7" name="Rectangle 6">
            <a:extLst>
              <a:ext uri="{FF2B5EF4-FFF2-40B4-BE49-F238E27FC236}">
                <a16:creationId xmlns:a16="http://schemas.microsoft.com/office/drawing/2014/main" id="{D7C508ED-56DB-E413-A7DB-5724E05E85C4}"/>
              </a:ext>
            </a:extLst>
          </p:cNvPr>
          <p:cNvSpPr/>
          <p:nvPr/>
        </p:nvSpPr>
        <p:spPr>
          <a:xfrm>
            <a:off x="408373" y="3377403"/>
            <a:ext cx="355107" cy="295051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ERCOT</a:t>
            </a:r>
          </a:p>
        </p:txBody>
      </p:sp>
      <p:cxnSp>
        <p:nvCxnSpPr>
          <p:cNvPr id="9" name="Straight Connector 8">
            <a:extLst>
              <a:ext uri="{FF2B5EF4-FFF2-40B4-BE49-F238E27FC236}">
                <a16:creationId xmlns:a16="http://schemas.microsoft.com/office/drawing/2014/main" id="{958531A2-E863-2FF9-ABAD-EDB9ACEDC905}"/>
              </a:ext>
            </a:extLst>
          </p:cNvPr>
          <p:cNvCxnSpPr>
            <a:stCxn id="5" idx="2"/>
          </p:cNvCxnSpPr>
          <p:nvPr/>
        </p:nvCxnSpPr>
        <p:spPr>
          <a:xfrm>
            <a:off x="585927" y="2099019"/>
            <a:ext cx="1100831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81D501-49E6-A786-369E-1527E8F93181}"/>
              </a:ext>
            </a:extLst>
          </p:cNvPr>
          <p:cNvCxnSpPr/>
          <p:nvPr/>
        </p:nvCxnSpPr>
        <p:spPr>
          <a:xfrm>
            <a:off x="585926" y="3343374"/>
            <a:ext cx="1100831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1501811D-CC46-4474-09D0-D603DFD4CFB6}"/>
              </a:ext>
            </a:extLst>
          </p:cNvPr>
          <p:cNvSpPr/>
          <p:nvPr/>
        </p:nvSpPr>
        <p:spPr>
          <a:xfrm>
            <a:off x="855972" y="1068378"/>
            <a:ext cx="1731147" cy="877408"/>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Coordinate with TSP to fill out DWG LEL Survey and provide updated PSSE model</a:t>
            </a:r>
          </a:p>
        </p:txBody>
      </p:sp>
      <p:sp>
        <p:nvSpPr>
          <p:cNvPr id="12" name="Rectangle: Rounded Corners 11">
            <a:extLst>
              <a:ext uri="{FF2B5EF4-FFF2-40B4-BE49-F238E27FC236}">
                <a16:creationId xmlns:a16="http://schemas.microsoft.com/office/drawing/2014/main" id="{2668647F-E263-2636-4630-6E55B91683DB}"/>
              </a:ext>
            </a:extLst>
          </p:cNvPr>
          <p:cNvSpPr/>
          <p:nvPr/>
        </p:nvSpPr>
        <p:spPr>
          <a:xfrm>
            <a:off x="1045545" y="2341393"/>
            <a:ext cx="1352000" cy="763477"/>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Submit Survey and Model to ERCOT</a:t>
            </a:r>
          </a:p>
        </p:txBody>
      </p:sp>
      <p:sp>
        <p:nvSpPr>
          <p:cNvPr id="13" name="Rectangle: Rounded Corners 12">
            <a:extLst>
              <a:ext uri="{FF2B5EF4-FFF2-40B4-BE49-F238E27FC236}">
                <a16:creationId xmlns:a16="http://schemas.microsoft.com/office/drawing/2014/main" id="{6EAFB904-672F-6A06-E1E8-2992B52FCBB7}"/>
              </a:ext>
            </a:extLst>
          </p:cNvPr>
          <p:cNvSpPr/>
          <p:nvPr/>
        </p:nvSpPr>
        <p:spPr>
          <a:xfrm>
            <a:off x="1045545" y="3619775"/>
            <a:ext cx="1352000" cy="763477"/>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Review Survey Responses and Model</a:t>
            </a:r>
          </a:p>
        </p:txBody>
      </p:sp>
      <p:sp>
        <p:nvSpPr>
          <p:cNvPr id="14" name="Flowchart: Decision 13">
            <a:extLst>
              <a:ext uri="{FF2B5EF4-FFF2-40B4-BE49-F238E27FC236}">
                <a16:creationId xmlns:a16="http://schemas.microsoft.com/office/drawing/2014/main" id="{97FED16A-D951-2128-AAC6-6BB1B3D01FF5}"/>
              </a:ext>
            </a:extLst>
          </p:cNvPr>
          <p:cNvSpPr/>
          <p:nvPr/>
        </p:nvSpPr>
        <p:spPr>
          <a:xfrm>
            <a:off x="2622628" y="3619775"/>
            <a:ext cx="1216241" cy="763475"/>
          </a:xfrm>
          <a:prstGeom prst="flowChartDecision">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6" name="Straight Arrow Connector 15">
            <a:extLst>
              <a:ext uri="{FF2B5EF4-FFF2-40B4-BE49-F238E27FC236}">
                <a16:creationId xmlns:a16="http://schemas.microsoft.com/office/drawing/2014/main" id="{B1E79F97-D444-C1F0-7CF4-DC33DAD58216}"/>
              </a:ext>
            </a:extLst>
          </p:cNvPr>
          <p:cNvCxnSpPr>
            <a:cxnSpLocks/>
            <a:stCxn id="11" idx="2"/>
            <a:endCxn id="12" idx="0"/>
          </p:cNvCxnSpPr>
          <p:nvPr/>
        </p:nvCxnSpPr>
        <p:spPr>
          <a:xfrm flipH="1">
            <a:off x="1721545" y="1945786"/>
            <a:ext cx="1" cy="395607"/>
          </a:xfrm>
          <a:prstGeom prst="straightConnector1">
            <a:avLst/>
          </a:prstGeom>
          <a:ln w="38100">
            <a:solidFill>
              <a:srgbClr val="890C5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73956CD-779B-E7C9-0441-6E267F429D75}"/>
              </a:ext>
            </a:extLst>
          </p:cNvPr>
          <p:cNvCxnSpPr>
            <a:cxnSpLocks/>
            <a:stCxn id="12" idx="2"/>
            <a:endCxn id="13" idx="0"/>
          </p:cNvCxnSpPr>
          <p:nvPr/>
        </p:nvCxnSpPr>
        <p:spPr>
          <a:xfrm>
            <a:off x="1721545" y="3104870"/>
            <a:ext cx="0" cy="514905"/>
          </a:xfrm>
          <a:prstGeom prst="straightConnector1">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141DEF-F985-788C-3BD4-83F04024D3EC}"/>
              </a:ext>
            </a:extLst>
          </p:cNvPr>
          <p:cNvCxnSpPr>
            <a:cxnSpLocks/>
            <a:stCxn id="13" idx="3"/>
            <a:endCxn id="14" idx="1"/>
          </p:cNvCxnSpPr>
          <p:nvPr/>
        </p:nvCxnSpPr>
        <p:spPr>
          <a:xfrm flipV="1">
            <a:off x="2397545" y="4001513"/>
            <a:ext cx="225083" cy="1"/>
          </a:xfrm>
          <a:prstGeom prst="straightConnector1">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8DE4D34-F3DB-17FF-1668-77B3FA13355D}"/>
              </a:ext>
            </a:extLst>
          </p:cNvPr>
          <p:cNvSpPr txBox="1"/>
          <p:nvPr/>
        </p:nvSpPr>
        <p:spPr>
          <a:xfrm>
            <a:off x="2667016" y="3863012"/>
            <a:ext cx="1127464" cy="276999"/>
          </a:xfrm>
          <a:prstGeom prst="rect">
            <a:avLst/>
          </a:prstGeom>
          <a:noFill/>
        </p:spPr>
        <p:txBody>
          <a:bodyPr wrap="square" rtlCol="0">
            <a:spAutoFit/>
          </a:bodyPr>
          <a:lstStyle/>
          <a:p>
            <a:pPr algn="ctr"/>
            <a:r>
              <a:rPr lang="en-US" sz="1200">
                <a:solidFill>
                  <a:schemeClr val="bg1"/>
                </a:solidFill>
              </a:rPr>
              <a:t>Questions?</a:t>
            </a:r>
          </a:p>
        </p:txBody>
      </p:sp>
      <p:cxnSp>
        <p:nvCxnSpPr>
          <p:cNvPr id="26" name="Connector: Elbow 25">
            <a:extLst>
              <a:ext uri="{FF2B5EF4-FFF2-40B4-BE49-F238E27FC236}">
                <a16:creationId xmlns:a16="http://schemas.microsoft.com/office/drawing/2014/main" id="{52077625-30C2-1E05-C1D5-A2371C4523C2}"/>
              </a:ext>
            </a:extLst>
          </p:cNvPr>
          <p:cNvCxnSpPr>
            <a:cxnSpLocks/>
            <a:stCxn id="14" idx="0"/>
            <a:endCxn id="11" idx="3"/>
          </p:cNvCxnSpPr>
          <p:nvPr/>
        </p:nvCxnSpPr>
        <p:spPr>
          <a:xfrm rot="16200000" flipV="1">
            <a:off x="1852588" y="2241614"/>
            <a:ext cx="2112693" cy="643630"/>
          </a:xfrm>
          <a:prstGeom prst="bentConnector2">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DE6740C5-FF6F-E51F-1A57-228E3EB4FD6D}"/>
              </a:ext>
            </a:extLst>
          </p:cNvPr>
          <p:cNvSpPr/>
          <p:nvPr/>
        </p:nvSpPr>
        <p:spPr>
          <a:xfrm>
            <a:off x="4475965" y="3619771"/>
            <a:ext cx="1109710" cy="763477"/>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Perform Assessment</a:t>
            </a:r>
          </a:p>
        </p:txBody>
      </p:sp>
      <p:sp>
        <p:nvSpPr>
          <p:cNvPr id="29" name="Flowchart: Decision 28">
            <a:extLst>
              <a:ext uri="{FF2B5EF4-FFF2-40B4-BE49-F238E27FC236}">
                <a16:creationId xmlns:a16="http://schemas.microsoft.com/office/drawing/2014/main" id="{635B7C81-C40F-5189-711D-E9040D328551}"/>
              </a:ext>
            </a:extLst>
          </p:cNvPr>
          <p:cNvSpPr/>
          <p:nvPr/>
        </p:nvSpPr>
        <p:spPr>
          <a:xfrm>
            <a:off x="4114107" y="4718480"/>
            <a:ext cx="1841378" cy="763475"/>
          </a:xfrm>
          <a:prstGeom prst="flowChartDecision">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TextBox 29">
            <a:extLst>
              <a:ext uri="{FF2B5EF4-FFF2-40B4-BE49-F238E27FC236}">
                <a16:creationId xmlns:a16="http://schemas.microsoft.com/office/drawing/2014/main" id="{80FFF59E-8169-84DC-5A61-12CA5330685D}"/>
              </a:ext>
            </a:extLst>
          </p:cNvPr>
          <p:cNvSpPr txBox="1"/>
          <p:nvPr/>
        </p:nvSpPr>
        <p:spPr>
          <a:xfrm>
            <a:off x="4360089" y="4913734"/>
            <a:ext cx="1349414" cy="415498"/>
          </a:xfrm>
          <a:prstGeom prst="rect">
            <a:avLst/>
          </a:prstGeom>
          <a:noFill/>
        </p:spPr>
        <p:txBody>
          <a:bodyPr wrap="square" rtlCol="0">
            <a:spAutoFit/>
          </a:bodyPr>
          <a:lstStyle/>
          <a:p>
            <a:pPr algn="ctr"/>
            <a:r>
              <a:rPr lang="en-US" sz="1050">
                <a:solidFill>
                  <a:schemeClr val="bg1"/>
                </a:solidFill>
              </a:rPr>
              <a:t>Does the LEL ride through?</a:t>
            </a:r>
          </a:p>
        </p:txBody>
      </p:sp>
      <p:sp>
        <p:nvSpPr>
          <p:cNvPr id="31" name="Rectangle: Rounded Corners 30">
            <a:extLst>
              <a:ext uri="{FF2B5EF4-FFF2-40B4-BE49-F238E27FC236}">
                <a16:creationId xmlns:a16="http://schemas.microsoft.com/office/drawing/2014/main" id="{528E6990-D0BD-E95D-C98E-B339EA3C25C4}"/>
              </a:ext>
            </a:extLst>
          </p:cNvPr>
          <p:cNvSpPr/>
          <p:nvPr/>
        </p:nvSpPr>
        <p:spPr>
          <a:xfrm>
            <a:off x="2029967" y="5290040"/>
            <a:ext cx="1939255" cy="763477"/>
          </a:xfrm>
          <a:prstGeom prst="round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LEL may proceed to Energization</a:t>
            </a:r>
          </a:p>
        </p:txBody>
      </p:sp>
      <p:sp>
        <p:nvSpPr>
          <p:cNvPr id="32" name="Flowchart: Decision 31">
            <a:extLst>
              <a:ext uri="{FF2B5EF4-FFF2-40B4-BE49-F238E27FC236}">
                <a16:creationId xmlns:a16="http://schemas.microsoft.com/office/drawing/2014/main" id="{771266EB-F8DB-DE28-B1DD-268670D18AFD}"/>
              </a:ext>
            </a:extLst>
          </p:cNvPr>
          <p:cNvSpPr/>
          <p:nvPr/>
        </p:nvSpPr>
        <p:spPr>
          <a:xfrm>
            <a:off x="6565892" y="4666461"/>
            <a:ext cx="1841378" cy="867513"/>
          </a:xfrm>
          <a:prstGeom prst="flowChartDecision">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TextBox 32">
            <a:extLst>
              <a:ext uri="{FF2B5EF4-FFF2-40B4-BE49-F238E27FC236}">
                <a16:creationId xmlns:a16="http://schemas.microsoft.com/office/drawing/2014/main" id="{B7805093-2AE0-2911-F98D-BFE1339415AE}"/>
              </a:ext>
            </a:extLst>
          </p:cNvPr>
          <p:cNvSpPr txBox="1"/>
          <p:nvPr/>
        </p:nvSpPr>
        <p:spPr>
          <a:xfrm>
            <a:off x="6811874" y="4779370"/>
            <a:ext cx="1349414" cy="553998"/>
          </a:xfrm>
          <a:prstGeom prst="rect">
            <a:avLst/>
          </a:prstGeom>
          <a:noFill/>
        </p:spPr>
        <p:txBody>
          <a:bodyPr wrap="square" rtlCol="0">
            <a:spAutoFit/>
          </a:bodyPr>
          <a:lstStyle/>
          <a:p>
            <a:pPr algn="ctr"/>
            <a:r>
              <a:rPr lang="en-US" sz="1000">
                <a:solidFill>
                  <a:schemeClr val="bg1"/>
                </a:solidFill>
              </a:rPr>
              <a:t>Does RT performance cause SOL/IROL violation?</a:t>
            </a:r>
          </a:p>
        </p:txBody>
      </p:sp>
      <p:sp>
        <p:nvSpPr>
          <p:cNvPr id="34" name="Rectangle: Rounded Corners 33">
            <a:extLst>
              <a:ext uri="{FF2B5EF4-FFF2-40B4-BE49-F238E27FC236}">
                <a16:creationId xmlns:a16="http://schemas.microsoft.com/office/drawing/2014/main" id="{E3E991BD-1A10-7B4A-9A1B-8244E600EF45}"/>
              </a:ext>
            </a:extLst>
          </p:cNvPr>
          <p:cNvSpPr/>
          <p:nvPr/>
        </p:nvSpPr>
        <p:spPr>
          <a:xfrm>
            <a:off x="9302136" y="5432073"/>
            <a:ext cx="2730802" cy="7634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LEL may proceed to Energization but </a:t>
            </a:r>
            <a:r>
              <a:rPr lang="en-US" sz="1200" u="sng"/>
              <a:t>may be curtailed in the future </a:t>
            </a:r>
            <a:r>
              <a:rPr lang="en-US" sz="1200"/>
              <a:t>under some conditions to prevent SOL/IROL exceedance </a:t>
            </a:r>
          </a:p>
        </p:txBody>
      </p:sp>
      <p:cxnSp>
        <p:nvCxnSpPr>
          <p:cNvPr id="53" name="Connector: Elbow 52">
            <a:extLst>
              <a:ext uri="{FF2B5EF4-FFF2-40B4-BE49-F238E27FC236}">
                <a16:creationId xmlns:a16="http://schemas.microsoft.com/office/drawing/2014/main" id="{356534DC-7999-62BB-3087-F8B221D97C1A}"/>
              </a:ext>
            </a:extLst>
          </p:cNvPr>
          <p:cNvCxnSpPr>
            <a:cxnSpLocks/>
            <a:stCxn id="14" idx="0"/>
            <a:endCxn id="12" idx="3"/>
          </p:cNvCxnSpPr>
          <p:nvPr/>
        </p:nvCxnSpPr>
        <p:spPr>
          <a:xfrm rot="16200000" flipV="1">
            <a:off x="2365826" y="2754852"/>
            <a:ext cx="896643" cy="833204"/>
          </a:xfrm>
          <a:prstGeom prst="bentConnector2">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4B439EA-1940-97A8-7AA2-C4A640F84650}"/>
              </a:ext>
            </a:extLst>
          </p:cNvPr>
          <p:cNvSpPr txBox="1"/>
          <p:nvPr/>
        </p:nvSpPr>
        <p:spPr>
          <a:xfrm>
            <a:off x="2970425" y="3008693"/>
            <a:ext cx="520645" cy="276999"/>
          </a:xfrm>
          <a:prstGeom prst="rect">
            <a:avLst/>
          </a:prstGeom>
          <a:solidFill>
            <a:schemeClr val="bg1"/>
          </a:solidFill>
        </p:spPr>
        <p:txBody>
          <a:bodyPr wrap="square" rtlCol="0">
            <a:spAutoFit/>
          </a:bodyPr>
          <a:lstStyle/>
          <a:p>
            <a:pPr algn="ctr"/>
            <a:r>
              <a:rPr lang="en-US" sz="1200"/>
              <a:t>Yes</a:t>
            </a:r>
          </a:p>
        </p:txBody>
      </p:sp>
      <p:cxnSp>
        <p:nvCxnSpPr>
          <p:cNvPr id="59" name="Straight Arrow Connector 58">
            <a:extLst>
              <a:ext uri="{FF2B5EF4-FFF2-40B4-BE49-F238E27FC236}">
                <a16:creationId xmlns:a16="http://schemas.microsoft.com/office/drawing/2014/main" id="{978ACB4C-DD44-4BE7-C2F5-B185F557DC82}"/>
              </a:ext>
            </a:extLst>
          </p:cNvPr>
          <p:cNvCxnSpPr>
            <a:cxnSpLocks/>
            <a:stCxn id="24" idx="3"/>
            <a:endCxn id="28" idx="1"/>
          </p:cNvCxnSpPr>
          <p:nvPr/>
        </p:nvCxnSpPr>
        <p:spPr>
          <a:xfrm flipV="1">
            <a:off x="3794480" y="4001510"/>
            <a:ext cx="681485" cy="2"/>
          </a:xfrm>
          <a:prstGeom prst="straightConnector1">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6511D40-62B0-79B3-D666-5F0986857353}"/>
              </a:ext>
            </a:extLst>
          </p:cNvPr>
          <p:cNvCxnSpPr>
            <a:cxnSpLocks/>
            <a:stCxn id="28" idx="2"/>
            <a:endCxn id="29" idx="0"/>
          </p:cNvCxnSpPr>
          <p:nvPr/>
        </p:nvCxnSpPr>
        <p:spPr>
          <a:xfrm>
            <a:off x="5030820" y="4383248"/>
            <a:ext cx="3976" cy="335232"/>
          </a:xfrm>
          <a:prstGeom prst="straightConnector1">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FC6ADB5-83D0-4D65-0AC1-2161FEA16088}"/>
              </a:ext>
            </a:extLst>
          </p:cNvPr>
          <p:cNvCxnSpPr>
            <a:cxnSpLocks/>
            <a:stCxn id="29" idx="3"/>
            <a:endCxn id="32" idx="1"/>
          </p:cNvCxnSpPr>
          <p:nvPr/>
        </p:nvCxnSpPr>
        <p:spPr>
          <a:xfrm>
            <a:off x="5955485" y="5100218"/>
            <a:ext cx="610407" cy="0"/>
          </a:xfrm>
          <a:prstGeom prst="straightConnector1">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122EFE2-559C-E064-AEF8-585CEEB999FC}"/>
              </a:ext>
            </a:extLst>
          </p:cNvPr>
          <p:cNvSpPr txBox="1"/>
          <p:nvPr/>
        </p:nvSpPr>
        <p:spPr>
          <a:xfrm>
            <a:off x="3893543" y="3863009"/>
            <a:ext cx="399397" cy="276999"/>
          </a:xfrm>
          <a:prstGeom prst="rect">
            <a:avLst/>
          </a:prstGeom>
          <a:solidFill>
            <a:schemeClr val="bg1"/>
          </a:solidFill>
        </p:spPr>
        <p:txBody>
          <a:bodyPr wrap="square" rtlCol="0">
            <a:spAutoFit/>
          </a:bodyPr>
          <a:lstStyle/>
          <a:p>
            <a:pPr algn="ctr"/>
            <a:r>
              <a:rPr lang="en-US" sz="1200"/>
              <a:t>No</a:t>
            </a:r>
          </a:p>
        </p:txBody>
      </p:sp>
      <p:sp>
        <p:nvSpPr>
          <p:cNvPr id="82" name="TextBox 81">
            <a:extLst>
              <a:ext uri="{FF2B5EF4-FFF2-40B4-BE49-F238E27FC236}">
                <a16:creationId xmlns:a16="http://schemas.microsoft.com/office/drawing/2014/main" id="{0F20B6C6-A47F-5D45-C8F9-7A778CD5C3E4}"/>
              </a:ext>
            </a:extLst>
          </p:cNvPr>
          <p:cNvSpPr txBox="1"/>
          <p:nvPr/>
        </p:nvSpPr>
        <p:spPr>
          <a:xfrm>
            <a:off x="5996588" y="4961717"/>
            <a:ext cx="399397" cy="276999"/>
          </a:xfrm>
          <a:prstGeom prst="rect">
            <a:avLst/>
          </a:prstGeom>
          <a:solidFill>
            <a:schemeClr val="bg1"/>
          </a:solidFill>
        </p:spPr>
        <p:txBody>
          <a:bodyPr wrap="square" rtlCol="0">
            <a:spAutoFit/>
          </a:bodyPr>
          <a:lstStyle/>
          <a:p>
            <a:pPr algn="ctr"/>
            <a:r>
              <a:rPr lang="en-US" sz="1200"/>
              <a:t>No</a:t>
            </a:r>
          </a:p>
        </p:txBody>
      </p:sp>
      <p:sp>
        <p:nvSpPr>
          <p:cNvPr id="85" name="Rectangle: Rounded Corners 84">
            <a:extLst>
              <a:ext uri="{FF2B5EF4-FFF2-40B4-BE49-F238E27FC236}">
                <a16:creationId xmlns:a16="http://schemas.microsoft.com/office/drawing/2014/main" id="{2DB25E46-8213-7A60-2239-C8454A767262}"/>
              </a:ext>
            </a:extLst>
          </p:cNvPr>
          <p:cNvSpPr/>
          <p:nvPr/>
        </p:nvSpPr>
        <p:spPr>
          <a:xfrm>
            <a:off x="9302136" y="4358006"/>
            <a:ext cx="2730802" cy="763477"/>
          </a:xfrm>
          <a:prstGeom prst="round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LEL may proceed to Energization when ERCOT tools and procedures are in place and </a:t>
            </a:r>
            <a:r>
              <a:rPr lang="en-US" sz="1200" u="sng">
                <a:solidFill>
                  <a:schemeClr val="tx1"/>
                </a:solidFill>
              </a:rPr>
              <a:t>will be curtailed under some conditions</a:t>
            </a:r>
          </a:p>
        </p:txBody>
      </p:sp>
      <p:cxnSp>
        <p:nvCxnSpPr>
          <p:cNvPr id="88" name="Connector: Elbow 87">
            <a:extLst>
              <a:ext uri="{FF2B5EF4-FFF2-40B4-BE49-F238E27FC236}">
                <a16:creationId xmlns:a16="http://schemas.microsoft.com/office/drawing/2014/main" id="{480CB6B2-575F-2037-D9C7-0D63AD0D38FD}"/>
              </a:ext>
            </a:extLst>
          </p:cNvPr>
          <p:cNvCxnSpPr>
            <a:cxnSpLocks/>
            <a:stCxn id="32" idx="2"/>
            <a:endCxn id="34" idx="1"/>
          </p:cNvCxnSpPr>
          <p:nvPr/>
        </p:nvCxnSpPr>
        <p:spPr>
          <a:xfrm rot="16200000" flipH="1">
            <a:off x="8254439" y="4766115"/>
            <a:ext cx="279838" cy="1815555"/>
          </a:xfrm>
          <a:prstGeom prst="bentConnector2">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F13AA4C-3BBF-E428-C68A-203EA73EBADA}"/>
              </a:ext>
            </a:extLst>
          </p:cNvPr>
          <p:cNvSpPr txBox="1"/>
          <p:nvPr/>
        </p:nvSpPr>
        <p:spPr>
          <a:xfrm>
            <a:off x="7761891" y="5671778"/>
            <a:ext cx="399397" cy="276999"/>
          </a:xfrm>
          <a:prstGeom prst="rect">
            <a:avLst/>
          </a:prstGeom>
          <a:solidFill>
            <a:schemeClr val="bg1"/>
          </a:solidFill>
        </p:spPr>
        <p:txBody>
          <a:bodyPr wrap="square" rtlCol="0">
            <a:spAutoFit/>
          </a:bodyPr>
          <a:lstStyle/>
          <a:p>
            <a:pPr algn="ctr"/>
            <a:r>
              <a:rPr lang="en-US" sz="1200"/>
              <a:t>No</a:t>
            </a:r>
          </a:p>
        </p:txBody>
      </p:sp>
      <p:cxnSp>
        <p:nvCxnSpPr>
          <p:cNvPr id="94" name="Connector: Elbow 93">
            <a:extLst>
              <a:ext uri="{FF2B5EF4-FFF2-40B4-BE49-F238E27FC236}">
                <a16:creationId xmlns:a16="http://schemas.microsoft.com/office/drawing/2014/main" id="{993ECEF3-1258-9419-A1DD-17C4A0327981}"/>
              </a:ext>
            </a:extLst>
          </p:cNvPr>
          <p:cNvCxnSpPr>
            <a:cxnSpLocks/>
            <a:stCxn id="32" idx="3"/>
            <a:endCxn id="85" idx="1"/>
          </p:cNvCxnSpPr>
          <p:nvPr/>
        </p:nvCxnSpPr>
        <p:spPr>
          <a:xfrm flipV="1">
            <a:off x="8407270" y="4739745"/>
            <a:ext cx="894866" cy="360473"/>
          </a:xfrm>
          <a:prstGeom prst="bentConnector3">
            <a:avLst>
              <a:gd name="adj1" fmla="val 73430"/>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33A3901-B63E-CC62-F21E-9AA143753766}"/>
              </a:ext>
            </a:extLst>
          </p:cNvPr>
          <p:cNvSpPr txBox="1"/>
          <p:nvPr/>
        </p:nvSpPr>
        <p:spPr>
          <a:xfrm>
            <a:off x="8463240" y="4961716"/>
            <a:ext cx="495481" cy="276999"/>
          </a:xfrm>
          <a:prstGeom prst="rect">
            <a:avLst/>
          </a:prstGeom>
          <a:solidFill>
            <a:schemeClr val="bg1"/>
          </a:solidFill>
        </p:spPr>
        <p:txBody>
          <a:bodyPr wrap="square" rtlCol="0">
            <a:spAutoFit/>
          </a:bodyPr>
          <a:lstStyle/>
          <a:p>
            <a:pPr algn="ctr"/>
            <a:r>
              <a:rPr lang="en-US" sz="1200"/>
              <a:t>Yes</a:t>
            </a:r>
          </a:p>
        </p:txBody>
      </p:sp>
      <p:cxnSp>
        <p:nvCxnSpPr>
          <p:cNvPr id="69" name="Connector: Elbow 68">
            <a:extLst>
              <a:ext uri="{FF2B5EF4-FFF2-40B4-BE49-F238E27FC236}">
                <a16:creationId xmlns:a16="http://schemas.microsoft.com/office/drawing/2014/main" id="{C5E46617-3598-6052-D254-FA5CF520E2A3}"/>
              </a:ext>
            </a:extLst>
          </p:cNvPr>
          <p:cNvCxnSpPr>
            <a:cxnSpLocks/>
            <a:stCxn id="29" idx="2"/>
            <a:endCxn id="31" idx="3"/>
          </p:cNvCxnSpPr>
          <p:nvPr/>
        </p:nvCxnSpPr>
        <p:spPr>
          <a:xfrm rot="5400000">
            <a:off x="4407097" y="5044080"/>
            <a:ext cx="189824" cy="1065574"/>
          </a:xfrm>
          <a:prstGeom prst="bentConnector2">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2082A51-0EF7-4856-03ED-1B405C9C4D56}"/>
              </a:ext>
            </a:extLst>
          </p:cNvPr>
          <p:cNvSpPr txBox="1"/>
          <p:nvPr/>
        </p:nvSpPr>
        <p:spPr>
          <a:xfrm>
            <a:off x="4324642" y="5536813"/>
            <a:ext cx="495481" cy="276999"/>
          </a:xfrm>
          <a:prstGeom prst="rect">
            <a:avLst/>
          </a:prstGeom>
          <a:solidFill>
            <a:schemeClr val="bg1"/>
          </a:solidFill>
        </p:spPr>
        <p:txBody>
          <a:bodyPr wrap="square" rtlCol="0">
            <a:spAutoFit/>
          </a:bodyPr>
          <a:lstStyle/>
          <a:p>
            <a:pPr algn="ctr"/>
            <a:r>
              <a:rPr lang="en-US" sz="1200"/>
              <a:t>Yes</a:t>
            </a:r>
          </a:p>
        </p:txBody>
      </p:sp>
      <p:sp>
        <p:nvSpPr>
          <p:cNvPr id="89" name="Rectangle: Rounded Corners 88">
            <a:extLst>
              <a:ext uri="{FF2B5EF4-FFF2-40B4-BE49-F238E27FC236}">
                <a16:creationId xmlns:a16="http://schemas.microsoft.com/office/drawing/2014/main" id="{346D279F-7817-77C3-7F1D-A6C498E2456C}"/>
              </a:ext>
            </a:extLst>
          </p:cNvPr>
          <p:cNvSpPr/>
          <p:nvPr/>
        </p:nvSpPr>
        <p:spPr>
          <a:xfrm>
            <a:off x="9302136" y="1095103"/>
            <a:ext cx="2730802" cy="763477"/>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LEL elects to change settings and/or equipment to improve ride through performance</a:t>
            </a:r>
          </a:p>
        </p:txBody>
      </p:sp>
      <p:sp>
        <p:nvSpPr>
          <p:cNvPr id="97" name="TextBox 96">
            <a:extLst>
              <a:ext uri="{FF2B5EF4-FFF2-40B4-BE49-F238E27FC236}">
                <a16:creationId xmlns:a16="http://schemas.microsoft.com/office/drawing/2014/main" id="{977073C6-48F4-5CE2-6F11-D1F00C80842D}"/>
              </a:ext>
            </a:extLst>
          </p:cNvPr>
          <p:cNvSpPr txBox="1"/>
          <p:nvPr/>
        </p:nvSpPr>
        <p:spPr>
          <a:xfrm>
            <a:off x="8806655" y="4179531"/>
            <a:ext cx="495481" cy="276999"/>
          </a:xfrm>
          <a:prstGeom prst="rect">
            <a:avLst/>
          </a:prstGeom>
          <a:solidFill>
            <a:schemeClr val="bg1"/>
          </a:solidFill>
        </p:spPr>
        <p:txBody>
          <a:bodyPr wrap="square" rtlCol="0">
            <a:spAutoFit/>
          </a:bodyPr>
          <a:lstStyle/>
          <a:p>
            <a:pPr algn="ctr"/>
            <a:r>
              <a:rPr lang="en-US" sz="1200" b="1">
                <a:solidFill>
                  <a:srgbClr val="FF0000"/>
                </a:solidFill>
                <a:highlight>
                  <a:srgbClr val="FFFF00"/>
                </a:highlight>
              </a:rPr>
              <a:t>OR</a:t>
            </a:r>
          </a:p>
        </p:txBody>
      </p:sp>
      <p:cxnSp>
        <p:nvCxnSpPr>
          <p:cNvPr id="98" name="Connector: Elbow 97">
            <a:extLst>
              <a:ext uri="{FF2B5EF4-FFF2-40B4-BE49-F238E27FC236}">
                <a16:creationId xmlns:a16="http://schemas.microsoft.com/office/drawing/2014/main" id="{CA501F06-7994-D82A-0002-6880CF7AEDAF}"/>
              </a:ext>
            </a:extLst>
          </p:cNvPr>
          <p:cNvCxnSpPr>
            <a:cxnSpLocks/>
            <a:stCxn id="89" idx="0"/>
            <a:endCxn id="11" idx="0"/>
          </p:cNvCxnSpPr>
          <p:nvPr/>
        </p:nvCxnSpPr>
        <p:spPr>
          <a:xfrm rot="16200000" flipV="1">
            <a:off x="6181180" y="-3391255"/>
            <a:ext cx="26725" cy="8945991"/>
          </a:xfrm>
          <a:prstGeom prst="bentConnector3">
            <a:avLst>
              <a:gd name="adj1" fmla="val 955379"/>
            </a:avLst>
          </a:prstGeom>
          <a:ln w="38100">
            <a:solidFill>
              <a:srgbClr val="890C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36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F324-A856-AFCE-D657-53EECE897BBA}"/>
              </a:ext>
            </a:extLst>
          </p:cNvPr>
          <p:cNvSpPr>
            <a:spLocks noGrp="1"/>
          </p:cNvSpPr>
          <p:nvPr>
            <p:ph type="title"/>
          </p:nvPr>
        </p:nvSpPr>
        <p:spPr/>
        <p:txBody>
          <a:bodyPr/>
          <a:lstStyle/>
          <a:p>
            <a:r>
              <a:rPr lang="en-US"/>
              <a:t>Categories of Impacted Data Center and </a:t>
            </a:r>
            <a:r>
              <a:rPr lang="en-US" err="1"/>
              <a:t>Cryptomining</a:t>
            </a:r>
            <a:r>
              <a:rPr lang="en-US"/>
              <a:t> Loads</a:t>
            </a:r>
          </a:p>
        </p:txBody>
      </p:sp>
      <p:sp>
        <p:nvSpPr>
          <p:cNvPr id="3" name="Content Placeholder 2">
            <a:extLst>
              <a:ext uri="{FF2B5EF4-FFF2-40B4-BE49-F238E27FC236}">
                <a16:creationId xmlns:a16="http://schemas.microsoft.com/office/drawing/2014/main" id="{54980D6F-AF73-652C-A2C3-08D3E2D262E4}"/>
              </a:ext>
            </a:extLst>
          </p:cNvPr>
          <p:cNvSpPr>
            <a:spLocks noGrp="1"/>
          </p:cNvSpPr>
          <p:nvPr>
            <p:ph idx="1"/>
          </p:nvPr>
        </p:nvSpPr>
        <p:spPr>
          <a:xfrm>
            <a:off x="406400" y="762000"/>
            <a:ext cx="11379200" cy="5487879"/>
          </a:xfrm>
        </p:spPr>
        <p:txBody>
          <a:bodyPr>
            <a:normAutofit/>
          </a:bodyPr>
          <a:lstStyle/>
          <a:p>
            <a:pPr marL="514350" indent="-514350">
              <a:buFont typeface="+mj-lt"/>
              <a:buAutoNum type="arabicPeriod"/>
            </a:pPr>
            <a:r>
              <a:rPr lang="en-US"/>
              <a:t>Operational LELs that are energized up to the amount approved by ERCOT with no additional load requested</a:t>
            </a:r>
          </a:p>
          <a:p>
            <a:pPr marL="514350" indent="-514350">
              <a:buFont typeface="+mj-lt"/>
              <a:buAutoNum type="arabicPeriod"/>
            </a:pPr>
            <a:endParaRPr lang="en-US"/>
          </a:p>
          <a:p>
            <a:pPr marL="514350" indent="-514350">
              <a:buFont typeface="+mj-lt"/>
              <a:buAutoNum type="arabicPeriod"/>
            </a:pPr>
            <a:r>
              <a:rPr lang="en-US"/>
              <a:t>Approved to energize/operational LELs that have not yet energized up to the amount approved by ERCOT</a:t>
            </a:r>
          </a:p>
          <a:p>
            <a:pPr marL="514350" indent="-514350">
              <a:buFont typeface="+mj-lt"/>
              <a:buAutoNum type="arabicPeriod"/>
            </a:pPr>
            <a:endParaRPr lang="en-US"/>
          </a:p>
          <a:p>
            <a:pPr marL="514350" indent="-514350">
              <a:buFont typeface="+mj-lt"/>
              <a:buAutoNum type="arabicPeriod"/>
            </a:pPr>
            <a:r>
              <a:rPr lang="en-US"/>
              <a:t>Operational LELs energized up to a limit established by ERCOT with additional approved LEL contingent on transmission system upgrades</a:t>
            </a:r>
          </a:p>
          <a:p>
            <a:pPr marL="514350" indent="-514350">
              <a:buFont typeface="+mj-lt"/>
              <a:buAutoNum type="arabicPeriod"/>
            </a:pPr>
            <a:endParaRPr lang="en-US"/>
          </a:p>
          <a:p>
            <a:pPr marL="514350" indent="-514350">
              <a:buFont typeface="+mj-lt"/>
              <a:buAutoNum type="arabicPeriod"/>
            </a:pPr>
            <a:r>
              <a:rPr lang="en-US"/>
              <a:t>Proposed LELs with approved planning studies that have not yet requested approval to energize</a:t>
            </a:r>
          </a:p>
          <a:p>
            <a:pPr marL="514350" indent="-514350">
              <a:buFont typeface="+mj-lt"/>
              <a:buAutoNum type="arabicPeriod"/>
            </a:pPr>
            <a:endParaRPr lang="en-US"/>
          </a:p>
          <a:p>
            <a:pPr marL="514350" indent="-514350">
              <a:buFont typeface="+mj-lt"/>
              <a:buAutoNum type="arabicPeriod"/>
            </a:pPr>
            <a:r>
              <a:rPr lang="en-US"/>
              <a:t>Proposed LELs with a stability study that is in-progress or not started</a:t>
            </a:r>
          </a:p>
        </p:txBody>
      </p:sp>
      <p:sp>
        <p:nvSpPr>
          <p:cNvPr id="4" name="Slide Number Placeholder 3">
            <a:extLst>
              <a:ext uri="{FF2B5EF4-FFF2-40B4-BE49-F238E27FC236}">
                <a16:creationId xmlns:a16="http://schemas.microsoft.com/office/drawing/2014/main" id="{C7BF93C2-44DA-DD2A-AF7F-3DE125D618A0}"/>
              </a:ext>
            </a:extLst>
          </p:cNvPr>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119457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9D74-A08E-1806-871E-C671B11A7F0F}"/>
              </a:ext>
            </a:extLst>
          </p:cNvPr>
          <p:cNvSpPr>
            <a:spLocks noGrp="1"/>
          </p:cNvSpPr>
          <p:nvPr>
            <p:ph type="title"/>
          </p:nvPr>
        </p:nvSpPr>
        <p:spPr/>
        <p:txBody>
          <a:bodyPr/>
          <a:lstStyle/>
          <a:p>
            <a:r>
              <a:rPr lang="en-US"/>
              <a:t>Next Steps for Impacted LELs</a:t>
            </a:r>
          </a:p>
        </p:txBody>
      </p:sp>
      <p:sp>
        <p:nvSpPr>
          <p:cNvPr id="3" name="Content Placeholder 2">
            <a:extLst>
              <a:ext uri="{FF2B5EF4-FFF2-40B4-BE49-F238E27FC236}">
                <a16:creationId xmlns:a16="http://schemas.microsoft.com/office/drawing/2014/main" id="{45AD7725-7950-B647-185D-4FB579DB7ECB}"/>
              </a:ext>
            </a:extLst>
          </p:cNvPr>
          <p:cNvSpPr>
            <a:spLocks noGrp="1"/>
          </p:cNvSpPr>
          <p:nvPr>
            <p:ph idx="1"/>
          </p:nvPr>
        </p:nvSpPr>
        <p:spPr>
          <a:xfrm>
            <a:off x="406400" y="1890943"/>
            <a:ext cx="11379200" cy="4151879"/>
          </a:xfrm>
        </p:spPr>
        <p:txBody>
          <a:bodyPr/>
          <a:lstStyle/>
          <a:p>
            <a:r>
              <a:rPr lang="en-US"/>
              <a:t>Work with their TSP to complete the DWG Large Load Survey and provide updated dynamic models as described on slide 22</a:t>
            </a:r>
          </a:p>
          <a:p>
            <a:endParaRPr lang="en-US"/>
          </a:p>
          <a:p>
            <a:r>
              <a:rPr lang="en-US"/>
              <a:t>LEL must work with their TSP to complete the DWG Large Load Survey and provide updated dynamic models as required by the RFI</a:t>
            </a:r>
          </a:p>
          <a:p>
            <a:endParaRPr lang="en-US"/>
          </a:p>
          <a:p>
            <a:r>
              <a:rPr lang="en-US"/>
              <a:t>There will be no change to ERCOT approved consumption amount. However, the LEL may be curtailed </a:t>
            </a:r>
            <a:r>
              <a:rPr lang="en-US" u="sng"/>
              <a:t>under some conditions</a:t>
            </a:r>
            <a:r>
              <a:rPr lang="en-US"/>
              <a:t> if a SOL/IROL violation is identified in the future and the LEL dynamic model shows it cannot ride through</a:t>
            </a:r>
          </a:p>
        </p:txBody>
      </p:sp>
      <p:sp>
        <p:nvSpPr>
          <p:cNvPr id="4" name="Slide Number Placeholder 3">
            <a:extLst>
              <a:ext uri="{FF2B5EF4-FFF2-40B4-BE49-F238E27FC236}">
                <a16:creationId xmlns:a16="http://schemas.microsoft.com/office/drawing/2014/main" id="{A9F5B6DD-6BB0-17D1-FA41-2C3F86AD5588}"/>
              </a:ext>
            </a:extLst>
          </p:cNvPr>
          <p:cNvSpPr>
            <a:spLocks noGrp="1"/>
          </p:cNvSpPr>
          <p:nvPr>
            <p:ph type="sldNum" sz="quarter" idx="4"/>
          </p:nvPr>
        </p:nvSpPr>
        <p:spPr/>
        <p:txBody>
          <a:bodyPr/>
          <a:lstStyle/>
          <a:p>
            <a:fld id="{1D93BD3E-1E9A-4970-A6F7-E7AC52762E0C}" type="slidenum">
              <a:rPr lang="en-US" smtClean="0"/>
              <a:pPr/>
              <a:t>27</a:t>
            </a:fld>
            <a:endParaRPr lang="en-US"/>
          </a:p>
        </p:txBody>
      </p:sp>
      <p:sp>
        <p:nvSpPr>
          <p:cNvPr id="5" name="Rectangle: Rounded Corners 4">
            <a:extLst>
              <a:ext uri="{FF2B5EF4-FFF2-40B4-BE49-F238E27FC236}">
                <a16:creationId xmlns:a16="http://schemas.microsoft.com/office/drawing/2014/main" id="{B483DC0E-7D8B-85E2-43F0-AF625C5E51D8}"/>
              </a:ext>
            </a:extLst>
          </p:cNvPr>
          <p:cNvSpPr/>
          <p:nvPr/>
        </p:nvSpPr>
        <p:spPr>
          <a:xfrm>
            <a:off x="406400" y="818676"/>
            <a:ext cx="11379200" cy="1072268"/>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 Operational LELs that are energized up to the amount approved by ERCOT with no additional load requested</a:t>
            </a:r>
          </a:p>
        </p:txBody>
      </p:sp>
    </p:spTree>
    <p:extLst>
      <p:ext uri="{BB962C8B-B14F-4D97-AF65-F5344CB8AC3E}">
        <p14:creationId xmlns:p14="http://schemas.microsoft.com/office/powerpoint/2010/main" val="259335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86DB-EF85-B31F-1615-047D8638E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9293B-432E-7580-59DF-F91C0FD49961}"/>
              </a:ext>
            </a:extLst>
          </p:cNvPr>
          <p:cNvSpPr>
            <a:spLocks noGrp="1"/>
          </p:cNvSpPr>
          <p:nvPr>
            <p:ph type="title"/>
          </p:nvPr>
        </p:nvSpPr>
        <p:spPr/>
        <p:txBody>
          <a:bodyPr/>
          <a:lstStyle/>
          <a:p>
            <a:r>
              <a:rPr lang="en-US"/>
              <a:t>Next Steps for Impacted LELs</a:t>
            </a:r>
          </a:p>
        </p:txBody>
      </p:sp>
      <p:sp>
        <p:nvSpPr>
          <p:cNvPr id="3" name="Content Placeholder 2">
            <a:extLst>
              <a:ext uri="{FF2B5EF4-FFF2-40B4-BE49-F238E27FC236}">
                <a16:creationId xmlns:a16="http://schemas.microsoft.com/office/drawing/2014/main" id="{E4514C52-F66F-482A-7037-41A3BB0E0EB0}"/>
              </a:ext>
            </a:extLst>
          </p:cNvPr>
          <p:cNvSpPr>
            <a:spLocks noGrp="1"/>
          </p:cNvSpPr>
          <p:nvPr>
            <p:ph idx="1"/>
          </p:nvPr>
        </p:nvSpPr>
        <p:spPr>
          <a:xfrm>
            <a:off x="406400" y="1890943"/>
            <a:ext cx="11379200" cy="4151879"/>
          </a:xfrm>
        </p:spPr>
        <p:txBody>
          <a:bodyPr/>
          <a:lstStyle/>
          <a:p>
            <a:r>
              <a:rPr lang="en-US"/>
              <a:t>Work with their TSP to complete the DWG Large Load Survey and provide updated dynamic models as described on slide 22</a:t>
            </a:r>
            <a:endParaRPr lang="en-US">
              <a:highlight>
                <a:srgbClr val="FFFF00"/>
              </a:highlight>
            </a:endParaRPr>
          </a:p>
          <a:p>
            <a:endParaRPr lang="en-US"/>
          </a:p>
          <a:p>
            <a:r>
              <a:rPr lang="en-US"/>
              <a:t>LEL must work with their TSP to complete the DWG Large Load Survey and provide updated dynamic models as required by the RFI</a:t>
            </a:r>
          </a:p>
          <a:p>
            <a:endParaRPr lang="en-US"/>
          </a:p>
          <a:p>
            <a:r>
              <a:rPr lang="en-US"/>
              <a:t>There will be no change to ERCOT approved consumption amount and the LEL may continue to increase consumption up to that limit. However, the LEL may be curtailed </a:t>
            </a:r>
            <a:r>
              <a:rPr lang="en-US" u="sng"/>
              <a:t>under some conditions</a:t>
            </a:r>
            <a:r>
              <a:rPr lang="en-US"/>
              <a:t> if a SOL/IROL violation is identified in the future and the LEL dynamic model shows it cannot ride through</a:t>
            </a:r>
          </a:p>
        </p:txBody>
      </p:sp>
      <p:sp>
        <p:nvSpPr>
          <p:cNvPr id="4" name="Slide Number Placeholder 3">
            <a:extLst>
              <a:ext uri="{FF2B5EF4-FFF2-40B4-BE49-F238E27FC236}">
                <a16:creationId xmlns:a16="http://schemas.microsoft.com/office/drawing/2014/main" id="{45D1C14B-B557-201E-DCF8-D42C7C35D22C}"/>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5" name="Rectangle: Rounded Corners 4">
            <a:extLst>
              <a:ext uri="{FF2B5EF4-FFF2-40B4-BE49-F238E27FC236}">
                <a16:creationId xmlns:a16="http://schemas.microsoft.com/office/drawing/2014/main" id="{1E5CE5D7-46A1-C6D7-A3CB-116704F3BDC7}"/>
              </a:ext>
            </a:extLst>
          </p:cNvPr>
          <p:cNvSpPr/>
          <p:nvPr/>
        </p:nvSpPr>
        <p:spPr>
          <a:xfrm>
            <a:off x="406400" y="818676"/>
            <a:ext cx="11379200" cy="1072268"/>
          </a:xfrm>
          <a:prstGeom prst="round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 Approved to energize/operational LELs that have not yet energized up to the amount approved by ERCOT</a:t>
            </a:r>
          </a:p>
        </p:txBody>
      </p:sp>
    </p:spTree>
    <p:extLst>
      <p:ext uri="{BB962C8B-B14F-4D97-AF65-F5344CB8AC3E}">
        <p14:creationId xmlns:p14="http://schemas.microsoft.com/office/powerpoint/2010/main" val="92826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1F106-E5A7-C6AC-0BEF-97932BD4E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AAB30-4B47-1734-E4FC-E0C5DA130952}"/>
              </a:ext>
            </a:extLst>
          </p:cNvPr>
          <p:cNvSpPr>
            <a:spLocks noGrp="1"/>
          </p:cNvSpPr>
          <p:nvPr>
            <p:ph type="title"/>
          </p:nvPr>
        </p:nvSpPr>
        <p:spPr/>
        <p:txBody>
          <a:bodyPr/>
          <a:lstStyle/>
          <a:p>
            <a:r>
              <a:rPr lang="en-US"/>
              <a:t>Next Steps for Impacted Loads</a:t>
            </a:r>
          </a:p>
        </p:txBody>
      </p:sp>
      <p:sp>
        <p:nvSpPr>
          <p:cNvPr id="3" name="Content Placeholder 2">
            <a:extLst>
              <a:ext uri="{FF2B5EF4-FFF2-40B4-BE49-F238E27FC236}">
                <a16:creationId xmlns:a16="http://schemas.microsoft.com/office/drawing/2014/main" id="{3A641E21-74A4-F9F5-8519-7E4866B6B1E5}"/>
              </a:ext>
            </a:extLst>
          </p:cNvPr>
          <p:cNvSpPr>
            <a:spLocks noGrp="1"/>
          </p:cNvSpPr>
          <p:nvPr>
            <p:ph idx="1"/>
          </p:nvPr>
        </p:nvSpPr>
        <p:spPr>
          <a:xfrm>
            <a:off x="406400" y="1890943"/>
            <a:ext cx="11379200" cy="4151879"/>
          </a:xfrm>
        </p:spPr>
        <p:txBody>
          <a:bodyPr>
            <a:normAutofit fontScale="92500" lnSpcReduction="10000"/>
          </a:bodyPr>
          <a:lstStyle/>
          <a:p>
            <a:r>
              <a:rPr lang="en-US"/>
              <a:t>Work with their TSP to complete the DWG Large Load Survey and provide updated dynamic models as described on slide 22</a:t>
            </a:r>
          </a:p>
          <a:p>
            <a:endParaRPr lang="en-US">
              <a:highlight>
                <a:srgbClr val="FFFF00"/>
              </a:highlight>
            </a:endParaRPr>
          </a:p>
          <a:p>
            <a:r>
              <a:rPr lang="en-US"/>
              <a:t>LEL must work with their TSP to complete the DWG Large Load Survey and provide updated dynamic models as required by the RFI</a:t>
            </a:r>
            <a:endParaRPr lang="en-US">
              <a:highlight>
                <a:srgbClr val="FFFF00"/>
              </a:highlight>
            </a:endParaRPr>
          </a:p>
          <a:p>
            <a:endParaRPr lang="en-US"/>
          </a:p>
          <a:p>
            <a:r>
              <a:rPr lang="en-US"/>
              <a:t>No changes to approved consumption amount </a:t>
            </a:r>
            <a:r>
              <a:rPr lang="en-US" u="sng"/>
              <a:t>for the load currently operational</a:t>
            </a:r>
            <a:r>
              <a:rPr lang="en-US"/>
              <a:t>. However, the LEL may be curtailed </a:t>
            </a:r>
            <a:r>
              <a:rPr lang="en-US" u="sng"/>
              <a:t>under some conditions</a:t>
            </a:r>
            <a:r>
              <a:rPr lang="en-US"/>
              <a:t> if a SOL/IROL violation is identified in the future and the LEL dynamic model shows it cannot ride through</a:t>
            </a:r>
          </a:p>
          <a:p>
            <a:endParaRPr lang="en-US"/>
          </a:p>
          <a:p>
            <a:r>
              <a:rPr lang="en-US" u="sng"/>
              <a:t>Additional load</a:t>
            </a:r>
            <a:r>
              <a:rPr lang="en-US"/>
              <a:t> must go through ERCOT’s interim Large Load ride-through evaluation process described on slide 25 before it will be given approval to energize</a:t>
            </a:r>
          </a:p>
        </p:txBody>
      </p:sp>
      <p:sp>
        <p:nvSpPr>
          <p:cNvPr id="4" name="Slide Number Placeholder 3">
            <a:extLst>
              <a:ext uri="{FF2B5EF4-FFF2-40B4-BE49-F238E27FC236}">
                <a16:creationId xmlns:a16="http://schemas.microsoft.com/office/drawing/2014/main" id="{0C2E1437-602D-A5C8-F5ED-D7E3C3435F36}"/>
              </a:ext>
            </a:extLst>
          </p:cNvPr>
          <p:cNvSpPr>
            <a:spLocks noGrp="1"/>
          </p:cNvSpPr>
          <p:nvPr>
            <p:ph type="sldNum" sz="quarter" idx="4"/>
          </p:nvPr>
        </p:nvSpPr>
        <p:spPr/>
        <p:txBody>
          <a:bodyPr/>
          <a:lstStyle/>
          <a:p>
            <a:fld id="{1D93BD3E-1E9A-4970-A6F7-E7AC52762E0C}" type="slidenum">
              <a:rPr lang="en-US" smtClean="0"/>
              <a:pPr/>
              <a:t>29</a:t>
            </a:fld>
            <a:endParaRPr lang="en-US"/>
          </a:p>
        </p:txBody>
      </p:sp>
      <p:sp>
        <p:nvSpPr>
          <p:cNvPr id="5" name="Rectangle: Rounded Corners 4">
            <a:extLst>
              <a:ext uri="{FF2B5EF4-FFF2-40B4-BE49-F238E27FC236}">
                <a16:creationId xmlns:a16="http://schemas.microsoft.com/office/drawing/2014/main" id="{35BEB83E-E3FD-C5C1-C4D9-F6B022FD2A7A}"/>
              </a:ext>
            </a:extLst>
          </p:cNvPr>
          <p:cNvSpPr/>
          <p:nvPr/>
        </p:nvSpPr>
        <p:spPr>
          <a:xfrm>
            <a:off x="406400" y="818676"/>
            <a:ext cx="11379200" cy="1072268"/>
          </a:xfrm>
          <a:prstGeom prst="round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 Operational LELs energized up to a limit established by ERCOT with additional approved load contingent on transmission upgrades</a:t>
            </a:r>
          </a:p>
        </p:txBody>
      </p:sp>
    </p:spTree>
    <p:extLst>
      <p:ext uri="{BB962C8B-B14F-4D97-AF65-F5344CB8AC3E}">
        <p14:creationId xmlns:p14="http://schemas.microsoft.com/office/powerpoint/2010/main" val="306208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171C7-51B1-AF3D-86FC-FE2E11F2A716}"/>
              </a:ext>
            </a:extLst>
          </p:cNvPr>
          <p:cNvSpPr>
            <a:spLocks noGrp="1"/>
          </p:cNvSpPr>
          <p:nvPr>
            <p:ph type="title"/>
          </p:nvPr>
        </p:nvSpPr>
        <p:spPr/>
        <p:txBody>
          <a:bodyPr/>
          <a:lstStyle/>
          <a:p>
            <a:r>
              <a:rPr lang="en-US"/>
              <a:t>What is Voltage Ride-Through?</a:t>
            </a:r>
          </a:p>
        </p:txBody>
      </p:sp>
      <p:sp>
        <p:nvSpPr>
          <p:cNvPr id="5" name="Slide Number Placeholder 4">
            <a:extLst>
              <a:ext uri="{FF2B5EF4-FFF2-40B4-BE49-F238E27FC236}">
                <a16:creationId xmlns:a16="http://schemas.microsoft.com/office/drawing/2014/main" id="{3F114960-CD47-A661-EAE6-CA92D5E77ECD}"/>
              </a:ext>
            </a:extLst>
          </p:cNvPr>
          <p:cNvSpPr>
            <a:spLocks noGrp="1"/>
          </p:cNvSpPr>
          <p:nvPr>
            <p:ph type="sldNum" sz="quarter" idx="4"/>
          </p:nvPr>
        </p:nvSpPr>
        <p:spPr/>
        <p:txBody>
          <a:bodyPr/>
          <a:lstStyle/>
          <a:p>
            <a:fld id="{1D93BD3E-1E9A-4970-A6F7-E7AC52762E0C}" type="slidenum">
              <a:rPr lang="en-US" smtClean="0"/>
              <a:pPr/>
              <a:t>3</a:t>
            </a:fld>
            <a:endParaRPr lang="en-US"/>
          </a:p>
        </p:txBody>
      </p:sp>
      <p:grpSp>
        <p:nvGrpSpPr>
          <p:cNvPr id="6" name="Group 5">
            <a:extLst>
              <a:ext uri="{FF2B5EF4-FFF2-40B4-BE49-F238E27FC236}">
                <a16:creationId xmlns:a16="http://schemas.microsoft.com/office/drawing/2014/main" id="{538BF549-8405-1F59-DFF1-5CA943A8EFCB}"/>
              </a:ext>
            </a:extLst>
          </p:cNvPr>
          <p:cNvGrpSpPr/>
          <p:nvPr/>
        </p:nvGrpSpPr>
        <p:grpSpPr>
          <a:xfrm>
            <a:off x="3868392" y="2491769"/>
            <a:ext cx="8915400" cy="2115786"/>
            <a:chOff x="-1772777" y="793874"/>
            <a:chExt cx="8915400" cy="2115786"/>
          </a:xfrm>
        </p:grpSpPr>
        <p:grpSp>
          <p:nvGrpSpPr>
            <p:cNvPr id="7" name="Group 6">
              <a:extLst>
                <a:ext uri="{FF2B5EF4-FFF2-40B4-BE49-F238E27FC236}">
                  <a16:creationId xmlns:a16="http://schemas.microsoft.com/office/drawing/2014/main" id="{A210511B-BF1F-ED85-9AE8-650B89DB4139}"/>
                </a:ext>
              </a:extLst>
            </p:cNvPr>
            <p:cNvGrpSpPr/>
            <p:nvPr/>
          </p:nvGrpSpPr>
          <p:grpSpPr>
            <a:xfrm>
              <a:off x="-1772777" y="1127226"/>
              <a:ext cx="8915400" cy="1782434"/>
              <a:chOff x="-2286000" y="1600200"/>
              <a:chExt cx="10769600" cy="2362200"/>
            </a:xfrm>
          </p:grpSpPr>
          <p:sp>
            <p:nvSpPr>
              <p:cNvPr id="29" name="Arc 28">
                <a:extLst>
                  <a:ext uri="{FF2B5EF4-FFF2-40B4-BE49-F238E27FC236}">
                    <a16:creationId xmlns:a16="http://schemas.microsoft.com/office/drawing/2014/main" id="{BB68EFD3-4589-865B-FA54-434ECB2DFE87}"/>
                  </a:ext>
                </a:extLst>
              </p:cNvPr>
              <p:cNvSpPr/>
              <p:nvPr/>
            </p:nvSpPr>
            <p:spPr>
              <a:xfrm>
                <a:off x="-2286000" y="1600200"/>
                <a:ext cx="5384800" cy="2362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8286A3F6-A2C3-69A8-42BB-879E340CF610}"/>
                  </a:ext>
                </a:extLst>
              </p:cNvPr>
              <p:cNvSpPr/>
              <p:nvPr/>
            </p:nvSpPr>
            <p:spPr>
              <a:xfrm flipH="1">
                <a:off x="3098800" y="1600200"/>
                <a:ext cx="5384800" cy="2362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EAD3B15-2243-9AA8-95B0-2AF5DE1C5E32}"/>
                </a:ext>
              </a:extLst>
            </p:cNvPr>
            <p:cNvGrpSpPr/>
            <p:nvPr/>
          </p:nvGrpSpPr>
          <p:grpSpPr>
            <a:xfrm>
              <a:off x="460986" y="793874"/>
              <a:ext cx="5264128" cy="1877691"/>
              <a:chOff x="460986" y="793874"/>
              <a:chExt cx="5264128" cy="1877691"/>
            </a:xfrm>
          </p:grpSpPr>
          <p:cxnSp>
            <p:nvCxnSpPr>
              <p:cNvPr id="9" name="Straight Arrow Connector 8">
                <a:extLst>
                  <a:ext uri="{FF2B5EF4-FFF2-40B4-BE49-F238E27FC236}">
                    <a16:creationId xmlns:a16="http://schemas.microsoft.com/office/drawing/2014/main" id="{C98928EC-5AEF-9588-7D81-C662979594C1}"/>
                  </a:ext>
                </a:extLst>
              </p:cNvPr>
              <p:cNvCxnSpPr>
                <a:cxnSpLocks/>
              </p:cNvCxnSpPr>
              <p:nvPr/>
            </p:nvCxnSpPr>
            <p:spPr>
              <a:xfrm flipV="1">
                <a:off x="2689836" y="836355"/>
                <a:ext cx="0" cy="15569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Lightning Bolt 9">
                <a:extLst>
                  <a:ext uri="{FF2B5EF4-FFF2-40B4-BE49-F238E27FC236}">
                    <a16:creationId xmlns:a16="http://schemas.microsoft.com/office/drawing/2014/main" id="{6056209E-A16A-F2C5-B86F-34BA7F941141}"/>
                  </a:ext>
                </a:extLst>
              </p:cNvPr>
              <p:cNvSpPr/>
              <p:nvPr/>
            </p:nvSpPr>
            <p:spPr>
              <a:xfrm rot="1891810">
                <a:off x="2543087" y="1963930"/>
                <a:ext cx="304800" cy="30480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9970867-26F0-9E32-F99C-4550ADE8B699}"/>
                  </a:ext>
                </a:extLst>
              </p:cNvPr>
              <p:cNvCxnSpPr/>
              <p:nvPr/>
            </p:nvCxnSpPr>
            <p:spPr>
              <a:xfrm>
                <a:off x="460986" y="2399453"/>
                <a:ext cx="44577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119C79D8-7FDC-E183-4D14-A5D225A04867}"/>
                  </a:ext>
                </a:extLst>
              </p:cNvPr>
              <p:cNvSpPr txBox="1"/>
              <p:nvPr/>
            </p:nvSpPr>
            <p:spPr>
              <a:xfrm>
                <a:off x="3640572" y="2425344"/>
                <a:ext cx="1269899" cy="246221"/>
              </a:xfrm>
              <a:prstGeom prst="rect">
                <a:avLst/>
              </a:prstGeom>
              <a:noFill/>
            </p:spPr>
            <p:txBody>
              <a:bodyPr wrap="none" rtlCol="0">
                <a:spAutoFit/>
              </a:bodyPr>
              <a:lstStyle/>
              <a:p>
                <a:r>
                  <a:rPr lang="en-US" sz="1000">
                    <a:solidFill>
                      <a:schemeClr val="accent2"/>
                    </a:solidFill>
                  </a:rPr>
                  <a:t>distance from fault</a:t>
                </a:r>
              </a:p>
            </p:txBody>
          </p:sp>
          <p:sp>
            <p:nvSpPr>
              <p:cNvPr id="13" name="TextBox 12">
                <a:extLst>
                  <a:ext uri="{FF2B5EF4-FFF2-40B4-BE49-F238E27FC236}">
                    <a16:creationId xmlns:a16="http://schemas.microsoft.com/office/drawing/2014/main" id="{E5FCF9FE-DF75-557B-E74D-B5E41EEDF609}"/>
                  </a:ext>
                </a:extLst>
              </p:cNvPr>
              <p:cNvSpPr txBox="1"/>
              <p:nvPr/>
            </p:nvSpPr>
            <p:spPr>
              <a:xfrm>
                <a:off x="2718299" y="793874"/>
                <a:ext cx="1162498" cy="246221"/>
              </a:xfrm>
              <a:prstGeom prst="rect">
                <a:avLst/>
              </a:prstGeom>
              <a:noFill/>
            </p:spPr>
            <p:txBody>
              <a:bodyPr wrap="none" rtlCol="0">
                <a:spAutoFit/>
              </a:bodyPr>
              <a:lstStyle/>
              <a:p>
                <a:r>
                  <a:rPr lang="en-US" sz="1000">
                    <a:solidFill>
                      <a:schemeClr val="accent2"/>
                    </a:solidFill>
                  </a:rPr>
                  <a:t>Transient voltage</a:t>
                </a:r>
              </a:p>
            </p:txBody>
          </p:sp>
          <p:cxnSp>
            <p:nvCxnSpPr>
              <p:cNvPr id="14" name="Straight Connector 13">
                <a:extLst>
                  <a:ext uri="{FF2B5EF4-FFF2-40B4-BE49-F238E27FC236}">
                    <a16:creationId xmlns:a16="http://schemas.microsoft.com/office/drawing/2014/main" id="{252C11D6-4CC2-3802-FADD-8EDC37FA9A81}"/>
                  </a:ext>
                </a:extLst>
              </p:cNvPr>
              <p:cNvCxnSpPr>
                <a:cxnSpLocks/>
              </p:cNvCxnSpPr>
              <p:nvPr/>
            </p:nvCxnSpPr>
            <p:spPr>
              <a:xfrm>
                <a:off x="1584936" y="1332173"/>
                <a:ext cx="2200275" cy="26233"/>
              </a:xfrm>
              <a:prstGeom prst="line">
                <a:avLst/>
              </a:prstGeom>
              <a:ln>
                <a:prstDash val="dash"/>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97BF7808-CCC9-C9E3-F590-0C66F4A9BA95}"/>
                  </a:ext>
                </a:extLst>
              </p:cNvPr>
              <p:cNvSpPr txBox="1"/>
              <p:nvPr/>
            </p:nvSpPr>
            <p:spPr>
              <a:xfrm>
                <a:off x="3709819" y="1250021"/>
                <a:ext cx="2015295" cy="246221"/>
              </a:xfrm>
              <a:prstGeom prst="rect">
                <a:avLst/>
              </a:prstGeom>
              <a:noFill/>
            </p:spPr>
            <p:txBody>
              <a:bodyPr wrap="none" rtlCol="0">
                <a:spAutoFit/>
              </a:bodyPr>
              <a:lstStyle/>
              <a:p>
                <a:r>
                  <a:rPr lang="en-US" sz="1000">
                    <a:solidFill>
                      <a:schemeClr val="accent2"/>
                    </a:solidFill>
                  </a:rPr>
                  <a:t>Current Ride Through Capability</a:t>
                </a:r>
              </a:p>
            </p:txBody>
          </p:sp>
          <p:sp>
            <p:nvSpPr>
              <p:cNvPr id="17" name="Oval 16">
                <a:extLst>
                  <a:ext uri="{FF2B5EF4-FFF2-40B4-BE49-F238E27FC236}">
                    <a16:creationId xmlns:a16="http://schemas.microsoft.com/office/drawing/2014/main" id="{A32274C5-9FDD-AF82-08E4-601949C4E5C6}"/>
                  </a:ext>
                </a:extLst>
              </p:cNvPr>
              <p:cNvSpPr/>
              <p:nvPr/>
            </p:nvSpPr>
            <p:spPr>
              <a:xfrm>
                <a:off x="4081294" y="1140315"/>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D6DB1F7-A2CA-ECFD-0557-3F2B7B036EDD}"/>
                  </a:ext>
                </a:extLst>
              </p:cNvPr>
              <p:cNvSpPr/>
              <p:nvPr/>
            </p:nvSpPr>
            <p:spPr>
              <a:xfrm>
                <a:off x="3657600" y="1226927"/>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29D322-C9AE-5760-6FD5-1D0DF854C65C}"/>
                  </a:ext>
                </a:extLst>
              </p:cNvPr>
              <p:cNvSpPr/>
              <p:nvPr/>
            </p:nvSpPr>
            <p:spPr>
              <a:xfrm>
                <a:off x="1475843" y="1192249"/>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2AC97DC-AB48-9A17-772A-EC84D183A83A}"/>
                  </a:ext>
                </a:extLst>
              </p:cNvPr>
              <p:cNvSpPr/>
              <p:nvPr/>
            </p:nvSpPr>
            <p:spPr>
              <a:xfrm>
                <a:off x="2059755" y="1376423"/>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DAECAAA-C886-649A-BBAE-6A9C87D69A9C}"/>
                  </a:ext>
                </a:extLst>
              </p:cNvPr>
              <p:cNvSpPr/>
              <p:nvPr/>
            </p:nvSpPr>
            <p:spPr>
              <a:xfrm>
                <a:off x="2205062" y="1446552"/>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203FD13-8398-31F4-41E9-2D1C90EC370D}"/>
                  </a:ext>
                </a:extLst>
              </p:cNvPr>
              <p:cNvSpPr/>
              <p:nvPr/>
            </p:nvSpPr>
            <p:spPr>
              <a:xfrm>
                <a:off x="2321191" y="1520439"/>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386BB5-3BBC-7C5F-794F-5FE6FE17019B}"/>
                  </a:ext>
                </a:extLst>
              </p:cNvPr>
              <p:cNvSpPr/>
              <p:nvPr/>
            </p:nvSpPr>
            <p:spPr>
              <a:xfrm>
                <a:off x="2485284" y="1631889"/>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4124CDC-FF82-E92B-98C9-05DFF0E64389}"/>
                  </a:ext>
                </a:extLst>
              </p:cNvPr>
              <p:cNvSpPr/>
              <p:nvPr/>
            </p:nvSpPr>
            <p:spPr>
              <a:xfrm>
                <a:off x="2698361" y="1770332"/>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31BB533-B33F-EC76-5C44-FF2478AE834B}"/>
                  </a:ext>
                </a:extLst>
              </p:cNvPr>
              <p:cNvSpPr/>
              <p:nvPr/>
            </p:nvSpPr>
            <p:spPr>
              <a:xfrm>
                <a:off x="2839108" y="1607854"/>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BDC851-B299-C9C2-CDC0-AF6AAD5CB5FC}"/>
                  </a:ext>
                </a:extLst>
              </p:cNvPr>
              <p:cNvSpPr/>
              <p:nvPr/>
            </p:nvSpPr>
            <p:spPr>
              <a:xfrm>
                <a:off x="3134707" y="1414771"/>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5BF502A-EC1A-BF4B-B152-29818022C576}"/>
                  </a:ext>
                </a:extLst>
              </p:cNvPr>
              <p:cNvSpPr/>
              <p:nvPr/>
            </p:nvSpPr>
            <p:spPr>
              <a:xfrm>
                <a:off x="2943170" y="1517158"/>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B960401-8C7D-6F44-480E-28A63C05B096}"/>
                  </a:ext>
                </a:extLst>
              </p:cNvPr>
              <p:cNvSpPr/>
              <p:nvPr/>
            </p:nvSpPr>
            <p:spPr>
              <a:xfrm>
                <a:off x="3255731" y="1364467"/>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Oval 30">
            <a:extLst>
              <a:ext uri="{FF2B5EF4-FFF2-40B4-BE49-F238E27FC236}">
                <a16:creationId xmlns:a16="http://schemas.microsoft.com/office/drawing/2014/main" id="{9F7FCF9C-8D83-102C-D871-E94874042250}"/>
              </a:ext>
            </a:extLst>
          </p:cNvPr>
          <p:cNvSpPr/>
          <p:nvPr/>
        </p:nvSpPr>
        <p:spPr>
          <a:xfrm>
            <a:off x="1504953" y="1514476"/>
            <a:ext cx="2876551" cy="2733172"/>
          </a:xfrm>
          <a:prstGeom prst="ellipse">
            <a:avLst/>
          </a:prstGeom>
          <a:solidFill>
            <a:srgbClr val="DE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2B06FD7-E55A-E0F3-74F0-29F4712BFB3F}"/>
              </a:ext>
            </a:extLst>
          </p:cNvPr>
          <p:cNvCxnSpPr>
            <a:cxnSpLocks/>
            <a:stCxn id="52" idx="2"/>
          </p:cNvCxnSpPr>
          <p:nvPr/>
        </p:nvCxnSpPr>
        <p:spPr>
          <a:xfrm flipH="1">
            <a:off x="2605090" y="2019300"/>
            <a:ext cx="2076450" cy="5619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EAD179-E598-D695-7A22-1EF5003C6915}"/>
              </a:ext>
            </a:extLst>
          </p:cNvPr>
          <p:cNvCxnSpPr>
            <a:stCxn id="44" idx="7"/>
            <a:endCxn id="52" idx="3"/>
          </p:cNvCxnSpPr>
          <p:nvPr/>
        </p:nvCxnSpPr>
        <p:spPr>
          <a:xfrm flipV="1">
            <a:off x="3983525" y="2083284"/>
            <a:ext cx="724518" cy="5387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8C1D07-BAEA-7F0C-92BB-2B2D4B8B5A19}"/>
              </a:ext>
            </a:extLst>
          </p:cNvPr>
          <p:cNvCxnSpPr>
            <a:stCxn id="48" idx="6"/>
            <a:endCxn id="44" idx="2"/>
          </p:cNvCxnSpPr>
          <p:nvPr/>
        </p:nvCxnSpPr>
        <p:spPr>
          <a:xfrm flipV="1">
            <a:off x="3257553" y="2686050"/>
            <a:ext cx="571500" cy="1095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183F51-804D-2277-0DB3-D06C9A2A9D69}"/>
              </a:ext>
            </a:extLst>
          </p:cNvPr>
          <p:cNvCxnSpPr>
            <a:stCxn id="44" idx="5"/>
            <a:endCxn id="55" idx="0"/>
          </p:cNvCxnSpPr>
          <p:nvPr/>
        </p:nvCxnSpPr>
        <p:spPr>
          <a:xfrm>
            <a:off x="3983525" y="2750034"/>
            <a:ext cx="383691" cy="11837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9908C45-9092-FC10-FAC3-AB43FF66CF34}"/>
              </a:ext>
            </a:extLst>
          </p:cNvPr>
          <p:cNvCxnSpPr>
            <a:stCxn id="44" idx="3"/>
            <a:endCxn id="45" idx="7"/>
          </p:cNvCxnSpPr>
          <p:nvPr/>
        </p:nvCxnSpPr>
        <p:spPr>
          <a:xfrm flipH="1">
            <a:off x="3659675" y="2750034"/>
            <a:ext cx="195881" cy="4435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919ADA-1953-D51B-2091-B63AF756C7A2}"/>
              </a:ext>
            </a:extLst>
          </p:cNvPr>
          <p:cNvCxnSpPr>
            <a:cxnSpLocks/>
            <a:stCxn id="45" idx="2"/>
            <a:endCxn id="46" idx="6"/>
          </p:cNvCxnSpPr>
          <p:nvPr/>
        </p:nvCxnSpPr>
        <p:spPr>
          <a:xfrm flipH="1" flipV="1">
            <a:off x="2557465" y="3214688"/>
            <a:ext cx="947738" cy="42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571B5AB-9E58-33E4-0929-4A3AFB38D4B1}"/>
              </a:ext>
            </a:extLst>
          </p:cNvPr>
          <p:cNvCxnSpPr>
            <a:stCxn id="49" idx="2"/>
            <a:endCxn id="50" idx="6"/>
          </p:cNvCxnSpPr>
          <p:nvPr/>
        </p:nvCxnSpPr>
        <p:spPr>
          <a:xfrm flipH="1">
            <a:off x="1785941" y="2643188"/>
            <a:ext cx="681037" cy="14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BF58087-2721-F097-43DE-887AE60130C2}"/>
              </a:ext>
            </a:extLst>
          </p:cNvPr>
          <p:cNvCxnSpPr>
            <a:stCxn id="50" idx="4"/>
            <a:endCxn id="46" idx="1"/>
          </p:cNvCxnSpPr>
          <p:nvPr/>
        </p:nvCxnSpPr>
        <p:spPr>
          <a:xfrm>
            <a:off x="1695454" y="2876550"/>
            <a:ext cx="707539" cy="2741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FB1F0E-5E9D-14A8-FB57-C2FE53661DF2}"/>
              </a:ext>
            </a:extLst>
          </p:cNvPr>
          <p:cNvCxnSpPr>
            <a:stCxn id="47" idx="1"/>
            <a:endCxn id="46" idx="5"/>
          </p:cNvCxnSpPr>
          <p:nvPr/>
        </p:nvCxnSpPr>
        <p:spPr>
          <a:xfrm flipH="1" flipV="1">
            <a:off x="2530962" y="3278672"/>
            <a:ext cx="295893" cy="3959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62E4183-C657-0681-48A0-FF4BAAA045BC}"/>
              </a:ext>
            </a:extLst>
          </p:cNvPr>
          <p:cNvCxnSpPr>
            <a:stCxn id="48" idx="2"/>
            <a:endCxn id="49" idx="5"/>
          </p:cNvCxnSpPr>
          <p:nvPr/>
        </p:nvCxnSpPr>
        <p:spPr>
          <a:xfrm flipH="1" flipV="1">
            <a:off x="2621450" y="2707172"/>
            <a:ext cx="455128" cy="884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13BE805-D4E5-065A-C0C0-118531A5F7AB}"/>
              </a:ext>
            </a:extLst>
          </p:cNvPr>
          <p:cNvCxnSpPr>
            <a:stCxn id="52" idx="7"/>
          </p:cNvCxnSpPr>
          <p:nvPr/>
        </p:nvCxnSpPr>
        <p:spPr>
          <a:xfrm flipV="1">
            <a:off x="4836012" y="1642992"/>
            <a:ext cx="345591" cy="312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F99C599-3575-7DA6-3128-9CAC009CD2DA}"/>
              </a:ext>
            </a:extLst>
          </p:cNvPr>
          <p:cNvCxnSpPr>
            <a:stCxn id="50" idx="2"/>
          </p:cNvCxnSpPr>
          <p:nvPr/>
        </p:nvCxnSpPr>
        <p:spPr>
          <a:xfrm flipH="1" flipV="1">
            <a:off x="1352553" y="2726839"/>
            <a:ext cx="252413" cy="59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45A3AF9-8A4D-F770-05BA-0F001FB069BC}"/>
              </a:ext>
            </a:extLst>
          </p:cNvPr>
          <p:cNvSpPr/>
          <p:nvPr/>
        </p:nvSpPr>
        <p:spPr>
          <a:xfrm>
            <a:off x="3829053" y="2595562"/>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CDC3985-432E-0B4D-6B91-1567FECAE2F2}"/>
              </a:ext>
            </a:extLst>
          </p:cNvPr>
          <p:cNvSpPr/>
          <p:nvPr/>
        </p:nvSpPr>
        <p:spPr>
          <a:xfrm>
            <a:off x="3505203" y="3167062"/>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57C2AE4-5C24-85DE-EBE5-5F5F489069A1}"/>
              </a:ext>
            </a:extLst>
          </p:cNvPr>
          <p:cNvSpPr/>
          <p:nvPr/>
        </p:nvSpPr>
        <p:spPr>
          <a:xfrm>
            <a:off x="2376490" y="3124200"/>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EE93F7-DC72-6BA7-A5FB-215491A788BA}"/>
              </a:ext>
            </a:extLst>
          </p:cNvPr>
          <p:cNvSpPr/>
          <p:nvPr/>
        </p:nvSpPr>
        <p:spPr>
          <a:xfrm>
            <a:off x="2800352" y="3648075"/>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459D65-8EBD-A7F0-D5CB-E62E882E26DC}"/>
              </a:ext>
            </a:extLst>
          </p:cNvPr>
          <p:cNvSpPr/>
          <p:nvPr/>
        </p:nvSpPr>
        <p:spPr>
          <a:xfrm>
            <a:off x="3076578" y="2705100"/>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C572B62-C120-B8BB-DC0F-044127100761}"/>
              </a:ext>
            </a:extLst>
          </p:cNvPr>
          <p:cNvSpPr/>
          <p:nvPr/>
        </p:nvSpPr>
        <p:spPr>
          <a:xfrm>
            <a:off x="2466978" y="2552700"/>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0A7D995-695F-9336-6883-3B45FFA0A530}"/>
              </a:ext>
            </a:extLst>
          </p:cNvPr>
          <p:cNvSpPr/>
          <p:nvPr/>
        </p:nvSpPr>
        <p:spPr>
          <a:xfrm>
            <a:off x="1604966" y="2695575"/>
            <a:ext cx="180975"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a:extLst>
              <a:ext uri="{FF2B5EF4-FFF2-40B4-BE49-F238E27FC236}">
                <a16:creationId xmlns:a16="http://schemas.microsoft.com/office/drawing/2014/main" id="{AF47A774-A2AF-0596-4902-BC28FD98ABE5}"/>
              </a:ext>
            </a:extLst>
          </p:cNvPr>
          <p:cNvSpPr/>
          <p:nvPr/>
        </p:nvSpPr>
        <p:spPr>
          <a:xfrm>
            <a:off x="2734714" y="2297597"/>
            <a:ext cx="321160" cy="502717"/>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E2912E8-3D5C-F378-7020-22DAA3558217}"/>
              </a:ext>
            </a:extLst>
          </p:cNvPr>
          <p:cNvSpPr/>
          <p:nvPr/>
        </p:nvSpPr>
        <p:spPr>
          <a:xfrm>
            <a:off x="4681540" y="1928812"/>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134C2AC-AF09-E713-B62C-2C329E1342F7}"/>
              </a:ext>
            </a:extLst>
          </p:cNvPr>
          <p:cNvCxnSpPr>
            <a:stCxn id="55" idx="2"/>
            <a:endCxn id="47" idx="6"/>
          </p:cNvCxnSpPr>
          <p:nvPr/>
        </p:nvCxnSpPr>
        <p:spPr>
          <a:xfrm flipH="1" flipV="1">
            <a:off x="2981327" y="3738563"/>
            <a:ext cx="1295401"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D14AB2-0762-089C-9DA4-B9A6E6476D7E}"/>
              </a:ext>
            </a:extLst>
          </p:cNvPr>
          <p:cNvCxnSpPr>
            <a:stCxn id="55" idx="5"/>
          </p:cNvCxnSpPr>
          <p:nvPr/>
        </p:nvCxnSpPr>
        <p:spPr>
          <a:xfrm>
            <a:off x="4431200" y="4088297"/>
            <a:ext cx="250340" cy="1836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A19DB559-9374-A0DE-805E-A0186BE7F3AF}"/>
              </a:ext>
            </a:extLst>
          </p:cNvPr>
          <p:cNvSpPr/>
          <p:nvPr/>
        </p:nvSpPr>
        <p:spPr>
          <a:xfrm>
            <a:off x="4276728" y="3933825"/>
            <a:ext cx="180975" cy="1809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958CA6A-292E-7591-E5E3-228DB4FE205A}"/>
              </a:ext>
            </a:extLst>
          </p:cNvPr>
          <p:cNvGrpSpPr/>
          <p:nvPr/>
        </p:nvGrpSpPr>
        <p:grpSpPr>
          <a:xfrm>
            <a:off x="1230842" y="4752470"/>
            <a:ext cx="3805340" cy="1248157"/>
            <a:chOff x="79569" y="4304669"/>
            <a:chExt cx="4596664" cy="1567612"/>
          </a:xfrm>
        </p:grpSpPr>
        <p:sp>
          <p:nvSpPr>
            <p:cNvPr id="57" name="Lightning Bolt 56">
              <a:extLst>
                <a:ext uri="{FF2B5EF4-FFF2-40B4-BE49-F238E27FC236}">
                  <a16:creationId xmlns:a16="http://schemas.microsoft.com/office/drawing/2014/main" id="{381E1C38-2DCC-FB3D-3A4F-8EFB431C5331}"/>
                </a:ext>
              </a:extLst>
            </p:cNvPr>
            <p:cNvSpPr/>
            <p:nvPr/>
          </p:nvSpPr>
          <p:spPr>
            <a:xfrm>
              <a:off x="426448" y="4375449"/>
              <a:ext cx="146214" cy="228870"/>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351FECC-CA3B-CE3D-B258-7370DFA04DD5}"/>
                </a:ext>
              </a:extLst>
            </p:cNvPr>
            <p:cNvSpPr txBox="1"/>
            <p:nvPr/>
          </p:nvSpPr>
          <p:spPr>
            <a:xfrm>
              <a:off x="635287" y="4375015"/>
              <a:ext cx="2959581" cy="309239"/>
            </a:xfrm>
            <a:prstGeom prst="rect">
              <a:avLst/>
            </a:prstGeom>
            <a:noFill/>
          </p:spPr>
          <p:txBody>
            <a:bodyPr wrap="square" rtlCol="0">
              <a:spAutoFit/>
            </a:bodyPr>
            <a:lstStyle/>
            <a:p>
              <a:r>
                <a:rPr lang="en-US" sz="1000">
                  <a:solidFill>
                    <a:srgbClr val="5B6770"/>
                  </a:solidFill>
                </a:rPr>
                <a:t>Location of the fault</a:t>
              </a:r>
            </a:p>
          </p:txBody>
        </p:sp>
        <p:sp>
          <p:nvSpPr>
            <p:cNvPr id="59" name="Oval 58">
              <a:extLst>
                <a:ext uri="{FF2B5EF4-FFF2-40B4-BE49-F238E27FC236}">
                  <a16:creationId xmlns:a16="http://schemas.microsoft.com/office/drawing/2014/main" id="{B705C5EA-A82C-5D2E-E452-664F2DF7539C}"/>
                </a:ext>
              </a:extLst>
            </p:cNvPr>
            <p:cNvSpPr/>
            <p:nvPr/>
          </p:nvSpPr>
          <p:spPr>
            <a:xfrm>
              <a:off x="373349" y="4675936"/>
              <a:ext cx="252413" cy="239832"/>
            </a:xfrm>
            <a:prstGeom prst="ellipse">
              <a:avLst/>
            </a:prstGeom>
            <a:solidFill>
              <a:srgbClr val="DE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D25968DD-ED4C-57D9-F8F6-77F9F540E44B}"/>
                </a:ext>
              </a:extLst>
            </p:cNvPr>
            <p:cNvSpPr txBox="1"/>
            <p:nvPr/>
          </p:nvSpPr>
          <p:spPr>
            <a:xfrm>
              <a:off x="635287" y="4668678"/>
              <a:ext cx="3799151" cy="309239"/>
            </a:xfrm>
            <a:prstGeom prst="rect">
              <a:avLst/>
            </a:prstGeom>
            <a:noFill/>
          </p:spPr>
          <p:txBody>
            <a:bodyPr wrap="square" rtlCol="0">
              <a:spAutoFit/>
            </a:bodyPr>
            <a:lstStyle/>
            <a:p>
              <a:r>
                <a:rPr lang="en-US" sz="1000">
                  <a:solidFill>
                    <a:srgbClr val="5B6770"/>
                  </a:solidFill>
                </a:rPr>
                <a:t>Area affected by voltage dip resulting from the fault</a:t>
              </a:r>
            </a:p>
          </p:txBody>
        </p:sp>
        <p:grpSp>
          <p:nvGrpSpPr>
            <p:cNvPr id="61" name="Group 60">
              <a:extLst>
                <a:ext uri="{FF2B5EF4-FFF2-40B4-BE49-F238E27FC236}">
                  <a16:creationId xmlns:a16="http://schemas.microsoft.com/office/drawing/2014/main" id="{1D12D55C-3BBA-E903-A100-6350C973D32C}"/>
                </a:ext>
              </a:extLst>
            </p:cNvPr>
            <p:cNvGrpSpPr/>
            <p:nvPr/>
          </p:nvGrpSpPr>
          <p:grpSpPr>
            <a:xfrm>
              <a:off x="427283" y="5012842"/>
              <a:ext cx="4248950" cy="309239"/>
              <a:chOff x="3546859" y="5305811"/>
              <a:chExt cx="4248950" cy="309239"/>
            </a:xfrm>
          </p:grpSpPr>
          <p:sp>
            <p:nvSpPr>
              <p:cNvPr id="66" name="Oval 65">
                <a:extLst>
                  <a:ext uri="{FF2B5EF4-FFF2-40B4-BE49-F238E27FC236}">
                    <a16:creationId xmlns:a16="http://schemas.microsoft.com/office/drawing/2014/main" id="{6651DFC8-CC34-1493-12D8-72B4C96078C5}"/>
                  </a:ext>
                </a:extLst>
              </p:cNvPr>
              <p:cNvSpPr/>
              <p:nvPr/>
            </p:nvSpPr>
            <p:spPr>
              <a:xfrm>
                <a:off x="3546859" y="5346747"/>
                <a:ext cx="159233" cy="15923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6346B7FE-5E9E-B14E-043C-8F8617444DBF}"/>
                  </a:ext>
                </a:extLst>
              </p:cNvPr>
              <p:cNvSpPr txBox="1"/>
              <p:nvPr/>
            </p:nvSpPr>
            <p:spPr>
              <a:xfrm>
                <a:off x="3762206" y="5305811"/>
                <a:ext cx="4033603" cy="309239"/>
              </a:xfrm>
              <a:prstGeom prst="rect">
                <a:avLst/>
              </a:prstGeom>
              <a:noFill/>
            </p:spPr>
            <p:txBody>
              <a:bodyPr wrap="square" rtlCol="0">
                <a:spAutoFit/>
              </a:bodyPr>
              <a:lstStyle/>
              <a:p>
                <a:r>
                  <a:rPr lang="en-US" sz="1000">
                    <a:solidFill>
                      <a:srgbClr val="5B6770"/>
                    </a:solidFill>
                  </a:rPr>
                  <a:t>Equipment located outside the area of voltage dip</a:t>
                </a:r>
              </a:p>
            </p:txBody>
          </p:sp>
        </p:grpSp>
        <p:grpSp>
          <p:nvGrpSpPr>
            <p:cNvPr id="62" name="Group 61">
              <a:extLst>
                <a:ext uri="{FF2B5EF4-FFF2-40B4-BE49-F238E27FC236}">
                  <a16:creationId xmlns:a16="http://schemas.microsoft.com/office/drawing/2014/main" id="{2A84EFCB-A85D-4801-2456-205850EE1147}"/>
                </a:ext>
              </a:extLst>
            </p:cNvPr>
            <p:cNvGrpSpPr/>
            <p:nvPr/>
          </p:nvGrpSpPr>
          <p:grpSpPr>
            <a:xfrm>
              <a:off x="419923" y="5369766"/>
              <a:ext cx="4248947" cy="502515"/>
              <a:chOff x="3546859" y="5545230"/>
              <a:chExt cx="4248947" cy="502515"/>
            </a:xfrm>
          </p:grpSpPr>
          <p:sp>
            <p:nvSpPr>
              <p:cNvPr id="64" name="TextBox 63">
                <a:extLst>
                  <a:ext uri="{FF2B5EF4-FFF2-40B4-BE49-F238E27FC236}">
                    <a16:creationId xmlns:a16="http://schemas.microsoft.com/office/drawing/2014/main" id="{5443F36E-10E3-1795-2942-E774FEAD028E}"/>
                  </a:ext>
                </a:extLst>
              </p:cNvPr>
              <p:cNvSpPr txBox="1"/>
              <p:nvPr/>
            </p:nvSpPr>
            <p:spPr>
              <a:xfrm>
                <a:off x="3762206" y="5545230"/>
                <a:ext cx="4033600" cy="502515"/>
              </a:xfrm>
              <a:prstGeom prst="rect">
                <a:avLst/>
              </a:prstGeom>
              <a:noFill/>
            </p:spPr>
            <p:txBody>
              <a:bodyPr wrap="square" rtlCol="0">
                <a:spAutoFit/>
              </a:bodyPr>
              <a:lstStyle/>
              <a:p>
                <a:r>
                  <a:rPr lang="en-US" sz="1000">
                    <a:solidFill>
                      <a:srgbClr val="5B6770"/>
                    </a:solidFill>
                  </a:rPr>
                  <a:t>Equipment located inside the area of voltage dip (may trip if unable to ride-through)</a:t>
                </a:r>
              </a:p>
            </p:txBody>
          </p:sp>
          <p:sp>
            <p:nvSpPr>
              <p:cNvPr id="65" name="Oval 64">
                <a:extLst>
                  <a:ext uri="{FF2B5EF4-FFF2-40B4-BE49-F238E27FC236}">
                    <a16:creationId xmlns:a16="http://schemas.microsoft.com/office/drawing/2014/main" id="{B58CCABE-8AD9-BB22-0581-75ABDFD32766}"/>
                  </a:ext>
                </a:extLst>
              </p:cNvPr>
              <p:cNvSpPr/>
              <p:nvPr/>
            </p:nvSpPr>
            <p:spPr>
              <a:xfrm>
                <a:off x="3546859" y="5594397"/>
                <a:ext cx="159233" cy="1592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Rounded Corners 62">
              <a:extLst>
                <a:ext uri="{FF2B5EF4-FFF2-40B4-BE49-F238E27FC236}">
                  <a16:creationId xmlns:a16="http://schemas.microsoft.com/office/drawing/2014/main" id="{048C6620-6075-B290-DD15-3FD924F1CBCE}"/>
                </a:ext>
              </a:extLst>
            </p:cNvPr>
            <p:cNvSpPr/>
            <p:nvPr/>
          </p:nvSpPr>
          <p:spPr>
            <a:xfrm>
              <a:off x="79569" y="4304669"/>
              <a:ext cx="4512924" cy="1561480"/>
            </a:xfrm>
            <a:prstGeom prst="roundRect">
              <a:avLst/>
            </a:prstGeom>
            <a:noFill/>
            <a:ln>
              <a:solidFill>
                <a:srgbClr val="890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4294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BE9D9-1B98-B77B-13C7-2EE1A4994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FE35F-D0F3-CB47-E0C4-3EEBB4AAA0B8}"/>
              </a:ext>
            </a:extLst>
          </p:cNvPr>
          <p:cNvSpPr>
            <a:spLocks noGrp="1"/>
          </p:cNvSpPr>
          <p:nvPr>
            <p:ph type="title"/>
          </p:nvPr>
        </p:nvSpPr>
        <p:spPr/>
        <p:txBody>
          <a:bodyPr/>
          <a:lstStyle/>
          <a:p>
            <a:r>
              <a:rPr lang="en-US"/>
              <a:t>Next Steps for Impacted LELs</a:t>
            </a:r>
          </a:p>
        </p:txBody>
      </p:sp>
      <p:sp>
        <p:nvSpPr>
          <p:cNvPr id="3" name="Content Placeholder 2">
            <a:extLst>
              <a:ext uri="{FF2B5EF4-FFF2-40B4-BE49-F238E27FC236}">
                <a16:creationId xmlns:a16="http://schemas.microsoft.com/office/drawing/2014/main" id="{30A7639B-2406-C30B-24D6-9EBE9072EBBD}"/>
              </a:ext>
            </a:extLst>
          </p:cNvPr>
          <p:cNvSpPr>
            <a:spLocks noGrp="1"/>
          </p:cNvSpPr>
          <p:nvPr>
            <p:ph idx="1"/>
          </p:nvPr>
        </p:nvSpPr>
        <p:spPr>
          <a:xfrm>
            <a:off x="406400" y="1890943"/>
            <a:ext cx="11379200" cy="4151879"/>
          </a:xfrm>
        </p:spPr>
        <p:txBody>
          <a:bodyPr>
            <a:normAutofit/>
          </a:bodyPr>
          <a:lstStyle/>
          <a:p>
            <a:r>
              <a:rPr lang="en-US"/>
              <a:t>Work with their TSP to complete the DWG Large Load Survey and provide updated dynamic models as described on slide 23</a:t>
            </a:r>
            <a:endParaRPr lang="en-US">
              <a:highlight>
                <a:srgbClr val="FFFF00"/>
              </a:highlight>
            </a:endParaRPr>
          </a:p>
          <a:p>
            <a:pPr marL="0" indent="0">
              <a:buNone/>
            </a:pPr>
            <a:endParaRPr lang="en-US"/>
          </a:p>
          <a:p>
            <a:r>
              <a:rPr lang="en-US"/>
              <a:t>If the TSP stability study was previously approved and the model is changed, it may need to re-done with the updated dynamic models</a:t>
            </a:r>
          </a:p>
          <a:p>
            <a:endParaRPr lang="en-US"/>
          </a:p>
          <a:p>
            <a:r>
              <a:rPr lang="en-US"/>
              <a:t>The LEL must then go through ERCOT’s interim LEL ride through assessment process described on slide 25 before it will be given approval to energize</a:t>
            </a:r>
          </a:p>
        </p:txBody>
      </p:sp>
      <p:sp>
        <p:nvSpPr>
          <p:cNvPr id="4" name="Slide Number Placeholder 3">
            <a:extLst>
              <a:ext uri="{FF2B5EF4-FFF2-40B4-BE49-F238E27FC236}">
                <a16:creationId xmlns:a16="http://schemas.microsoft.com/office/drawing/2014/main" id="{BA3FD87E-DE9B-49C5-9989-614326B90E05}"/>
              </a:ext>
            </a:extLst>
          </p:cNvPr>
          <p:cNvSpPr>
            <a:spLocks noGrp="1"/>
          </p:cNvSpPr>
          <p:nvPr>
            <p:ph type="sldNum" sz="quarter" idx="4"/>
          </p:nvPr>
        </p:nvSpPr>
        <p:spPr/>
        <p:txBody>
          <a:bodyPr/>
          <a:lstStyle/>
          <a:p>
            <a:fld id="{1D93BD3E-1E9A-4970-A6F7-E7AC52762E0C}" type="slidenum">
              <a:rPr lang="en-US" smtClean="0"/>
              <a:pPr/>
              <a:t>30</a:t>
            </a:fld>
            <a:endParaRPr lang="en-US"/>
          </a:p>
        </p:txBody>
      </p:sp>
      <p:sp>
        <p:nvSpPr>
          <p:cNvPr id="5" name="Rectangle: Rounded Corners 4">
            <a:extLst>
              <a:ext uri="{FF2B5EF4-FFF2-40B4-BE49-F238E27FC236}">
                <a16:creationId xmlns:a16="http://schemas.microsoft.com/office/drawing/2014/main" id="{174F39AF-76E3-FBBD-FE58-22D9A1DFFB41}"/>
              </a:ext>
            </a:extLst>
          </p:cNvPr>
          <p:cNvSpPr/>
          <p:nvPr/>
        </p:nvSpPr>
        <p:spPr>
          <a:xfrm>
            <a:off x="406400" y="818676"/>
            <a:ext cx="11379200" cy="1072268"/>
          </a:xfrm>
          <a:prstGeom prst="roundRect">
            <a:avLst/>
          </a:prstGeom>
          <a:solidFill>
            <a:srgbClr val="685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4. Proposed LELs with approved planning studies that have not yet requested approval to energize</a:t>
            </a:r>
          </a:p>
        </p:txBody>
      </p:sp>
    </p:spTree>
    <p:extLst>
      <p:ext uri="{BB962C8B-B14F-4D97-AF65-F5344CB8AC3E}">
        <p14:creationId xmlns:p14="http://schemas.microsoft.com/office/powerpoint/2010/main" val="108890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175F-1F19-EA77-3E43-E09EFF3A3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92377-3BBB-18B4-A1DA-96E34502729A}"/>
              </a:ext>
            </a:extLst>
          </p:cNvPr>
          <p:cNvSpPr>
            <a:spLocks noGrp="1"/>
          </p:cNvSpPr>
          <p:nvPr>
            <p:ph type="title"/>
          </p:nvPr>
        </p:nvSpPr>
        <p:spPr/>
        <p:txBody>
          <a:bodyPr/>
          <a:lstStyle/>
          <a:p>
            <a:r>
              <a:rPr lang="en-US"/>
              <a:t>Next Steps for Impacted LELs</a:t>
            </a:r>
          </a:p>
        </p:txBody>
      </p:sp>
      <p:sp>
        <p:nvSpPr>
          <p:cNvPr id="3" name="Content Placeholder 2">
            <a:extLst>
              <a:ext uri="{FF2B5EF4-FFF2-40B4-BE49-F238E27FC236}">
                <a16:creationId xmlns:a16="http://schemas.microsoft.com/office/drawing/2014/main" id="{B3F463A8-7060-0740-DF81-7EE58555BD0C}"/>
              </a:ext>
            </a:extLst>
          </p:cNvPr>
          <p:cNvSpPr>
            <a:spLocks noGrp="1"/>
          </p:cNvSpPr>
          <p:nvPr>
            <p:ph idx="1"/>
          </p:nvPr>
        </p:nvSpPr>
        <p:spPr>
          <a:xfrm>
            <a:off x="406400" y="1890943"/>
            <a:ext cx="11379200" cy="4151879"/>
          </a:xfrm>
        </p:spPr>
        <p:txBody>
          <a:bodyPr>
            <a:normAutofit/>
          </a:bodyPr>
          <a:lstStyle/>
          <a:p>
            <a:r>
              <a:rPr lang="en-US"/>
              <a:t>Work with their TSP to complete the DWG Large Load Survey and provide facility-specific dynamic models as described on slide 23 prior to studies may start</a:t>
            </a:r>
          </a:p>
          <a:p>
            <a:pPr marL="0" indent="0">
              <a:buNone/>
            </a:pPr>
            <a:endParaRPr lang="en-US"/>
          </a:p>
          <a:p>
            <a:r>
              <a:rPr lang="en-US"/>
              <a:t>If the TSP stability study is already in progress, it must be restarted with the updated dynamic models</a:t>
            </a:r>
          </a:p>
          <a:p>
            <a:endParaRPr lang="en-US"/>
          </a:p>
          <a:p>
            <a:r>
              <a:rPr lang="en-US"/>
              <a:t>The LEL must then go through ERCOT’s interim LEL ride through assessment process described on slide 25 before it will be given approval to energize</a:t>
            </a:r>
          </a:p>
        </p:txBody>
      </p:sp>
      <p:sp>
        <p:nvSpPr>
          <p:cNvPr id="4" name="Slide Number Placeholder 3">
            <a:extLst>
              <a:ext uri="{FF2B5EF4-FFF2-40B4-BE49-F238E27FC236}">
                <a16:creationId xmlns:a16="http://schemas.microsoft.com/office/drawing/2014/main" id="{64732458-0354-B2DB-FE94-60566243F0BA}"/>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5" name="Rectangle: Rounded Corners 4">
            <a:extLst>
              <a:ext uri="{FF2B5EF4-FFF2-40B4-BE49-F238E27FC236}">
                <a16:creationId xmlns:a16="http://schemas.microsoft.com/office/drawing/2014/main" id="{981A482D-F3B4-DCB7-DC53-853292C3A839}"/>
              </a:ext>
            </a:extLst>
          </p:cNvPr>
          <p:cNvSpPr/>
          <p:nvPr/>
        </p:nvSpPr>
        <p:spPr>
          <a:xfrm>
            <a:off x="406400" y="818676"/>
            <a:ext cx="11379200" cy="1072268"/>
          </a:xfrm>
          <a:prstGeom prst="roundRect">
            <a:avLst/>
          </a:prstGeom>
          <a:solidFill>
            <a:srgbClr val="890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5. Proposed LELs </a:t>
            </a:r>
            <a:r>
              <a:rPr lang="en-US" sz="3200"/>
              <a:t>with a stability study that is in-progress or not started</a:t>
            </a:r>
            <a:endParaRPr lang="en-US" sz="2800"/>
          </a:p>
        </p:txBody>
      </p:sp>
    </p:spTree>
    <p:extLst>
      <p:ext uri="{BB962C8B-B14F-4D97-AF65-F5344CB8AC3E}">
        <p14:creationId xmlns:p14="http://schemas.microsoft.com/office/powerpoint/2010/main" val="28560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FA22-2CC9-7920-C47D-F40F4C35969F}"/>
              </a:ext>
            </a:extLst>
          </p:cNvPr>
          <p:cNvSpPr>
            <a:spLocks noGrp="1"/>
          </p:cNvSpPr>
          <p:nvPr>
            <p:ph type="ctrTitle"/>
          </p:nvPr>
        </p:nvSpPr>
        <p:spPr/>
        <p:txBody>
          <a:bodyPr/>
          <a:lstStyle/>
          <a:p>
            <a:r>
              <a:rPr lang="en-US" sz="5400"/>
              <a:t>Questions?</a:t>
            </a:r>
          </a:p>
        </p:txBody>
      </p:sp>
      <p:sp>
        <p:nvSpPr>
          <p:cNvPr id="3" name="Slide Number Placeholder 2">
            <a:extLst>
              <a:ext uri="{FF2B5EF4-FFF2-40B4-BE49-F238E27FC236}">
                <a16:creationId xmlns:a16="http://schemas.microsoft.com/office/drawing/2014/main" id="{27480D45-1ADB-8B31-49D5-1CAB7213A5AC}"/>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427408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F8F0-2474-7D8E-2FAD-74B0903655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F62C67C-6439-D85A-F52E-747A94145E98}"/>
              </a:ext>
            </a:extLst>
          </p:cNvPr>
          <p:cNvSpPr txBox="1"/>
          <p:nvPr/>
        </p:nvSpPr>
        <p:spPr>
          <a:xfrm>
            <a:off x="5135526" y="2674134"/>
            <a:ext cx="6887860" cy="3908762"/>
          </a:xfrm>
          <a:prstGeom prst="rect">
            <a:avLst/>
          </a:prstGeom>
          <a:noFill/>
        </p:spPr>
        <p:txBody>
          <a:bodyPr wrap="square" lIns="91440" tIns="45720" rIns="91440" bIns="45720" rtlCol="0" anchor="t">
            <a:spAutoFit/>
          </a:bodyPr>
          <a:lstStyle/>
          <a:p>
            <a:r>
              <a:rPr lang="en-US" sz="2800" b="1"/>
              <a:t>Large Load Dynamic Model and Survey</a:t>
            </a:r>
          </a:p>
          <a:p>
            <a:endParaRPr lang="en-US" sz="2000" i="1"/>
          </a:p>
          <a:p>
            <a:r>
              <a:rPr lang="nl-NL" sz="2000" i="1"/>
              <a:t>Sun </a:t>
            </a:r>
            <a:r>
              <a:rPr lang="nl-NL" sz="2000" i="1" err="1"/>
              <a:t>Wook</a:t>
            </a:r>
            <a:r>
              <a:rPr lang="nl-NL" sz="2000" i="1"/>
              <a:t> Kang</a:t>
            </a:r>
            <a:endParaRPr lang="nl-NL" sz="2000" i="1">
              <a:cs typeface="Arial"/>
            </a:endParaRPr>
          </a:p>
          <a:p>
            <a:r>
              <a:rPr lang="en-US" sz="2000"/>
              <a:t>Sr. Manager,</a:t>
            </a:r>
            <a:r>
              <a:rPr lang="en-US" sz="1700"/>
              <a:t> </a:t>
            </a:r>
            <a:r>
              <a:rPr lang="nl-NL" sz="2000" err="1"/>
              <a:t>Grid</a:t>
            </a:r>
            <a:r>
              <a:rPr lang="nl-NL" sz="2000"/>
              <a:t> Planning</a:t>
            </a:r>
            <a:endParaRPr lang="nl-NL" sz="2000">
              <a:cs typeface="Arial"/>
            </a:endParaRPr>
          </a:p>
          <a:p>
            <a:endParaRPr lang="en-US" sz="2000"/>
          </a:p>
          <a:p>
            <a:endParaRPr lang="en-US" sz="2000"/>
          </a:p>
          <a:p>
            <a:endParaRPr lang="en-US" sz="2000"/>
          </a:p>
          <a:p>
            <a:endParaRPr lang="en-US" sz="2000"/>
          </a:p>
          <a:p>
            <a:endParaRPr lang="en-US" sz="2000"/>
          </a:p>
          <a:p>
            <a:endParaRPr lang="en-US" sz="2000"/>
          </a:p>
          <a:p>
            <a:endParaRPr lang="en-US" sz="2000"/>
          </a:p>
          <a:p>
            <a:r>
              <a:rPr lang="en-US" sz="2000"/>
              <a:t>Large Load Workshop – June 13, 2025</a:t>
            </a:r>
            <a:endParaRPr lang="en-US" sz="2000">
              <a:cs typeface="Arial"/>
            </a:endParaRPr>
          </a:p>
        </p:txBody>
      </p:sp>
    </p:spTree>
    <p:extLst>
      <p:ext uri="{BB962C8B-B14F-4D97-AF65-F5344CB8AC3E}">
        <p14:creationId xmlns:p14="http://schemas.microsoft.com/office/powerpoint/2010/main" val="2153283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DFE2-E48A-E1E4-D39F-0277B9CC09BD}"/>
              </a:ext>
            </a:extLst>
          </p:cNvPr>
          <p:cNvSpPr>
            <a:spLocks noGrp="1"/>
          </p:cNvSpPr>
          <p:nvPr>
            <p:ph type="title"/>
          </p:nvPr>
        </p:nvSpPr>
        <p:spPr/>
        <p:txBody>
          <a:bodyPr/>
          <a:lstStyle/>
          <a:p>
            <a:r>
              <a:rPr lang="en-US"/>
              <a:t>Some Challenges and Large Load Model Survey Document</a:t>
            </a:r>
          </a:p>
        </p:txBody>
      </p:sp>
      <p:sp>
        <p:nvSpPr>
          <p:cNvPr id="3" name="Content Placeholder 2">
            <a:extLst>
              <a:ext uri="{FF2B5EF4-FFF2-40B4-BE49-F238E27FC236}">
                <a16:creationId xmlns:a16="http://schemas.microsoft.com/office/drawing/2014/main" id="{99F50AB3-45EA-7875-A117-1C90A8D14BFD}"/>
              </a:ext>
            </a:extLst>
          </p:cNvPr>
          <p:cNvSpPr>
            <a:spLocks noGrp="1"/>
          </p:cNvSpPr>
          <p:nvPr>
            <p:ph idx="1"/>
          </p:nvPr>
        </p:nvSpPr>
        <p:spPr>
          <a:xfrm>
            <a:off x="406400" y="762001"/>
            <a:ext cx="11379200" cy="2674937"/>
          </a:xfrm>
        </p:spPr>
        <p:txBody>
          <a:bodyPr/>
          <a:lstStyle/>
          <a:p>
            <a:r>
              <a:rPr lang="en-US"/>
              <a:t>Appropriate dynamic load models are essential since the behavior of LELs during grid events can create critical conditions</a:t>
            </a:r>
          </a:p>
          <a:p>
            <a:r>
              <a:rPr lang="en-US"/>
              <a:t>As the size of individual large loads and the number of large load interconnection (LLI) requests to the ERCOT grid continues to grow, the need for accurate modeling and enhancing stability study process becomes even more critical</a:t>
            </a:r>
          </a:p>
          <a:p>
            <a:r>
              <a:rPr lang="en-US"/>
              <a:t>Dynamics Working Group (DWG) has developed Large Load Data Survey document that is posted on the </a:t>
            </a:r>
            <a:r>
              <a:rPr lang="en-US">
                <a:hlinkClick r:id="rId2"/>
              </a:rPr>
              <a:t>DWG website</a:t>
            </a:r>
            <a:r>
              <a:rPr lang="en-US"/>
              <a:t>, based on the TSP’s practice and </a:t>
            </a:r>
            <a:r>
              <a:rPr lang="en-US">
                <a:hlinkClick r:id="rId3"/>
              </a:rPr>
              <a:t>NERC recommendations</a:t>
            </a:r>
            <a:endParaRPr lang="en-US"/>
          </a:p>
          <a:p>
            <a:endParaRPr lang="en-US"/>
          </a:p>
        </p:txBody>
      </p:sp>
      <p:sp>
        <p:nvSpPr>
          <p:cNvPr id="4" name="Slide Number Placeholder 3">
            <a:extLst>
              <a:ext uri="{FF2B5EF4-FFF2-40B4-BE49-F238E27FC236}">
                <a16:creationId xmlns:a16="http://schemas.microsoft.com/office/drawing/2014/main" id="{9ED3F745-8785-E9EE-7872-24FA607E346F}"/>
              </a:ext>
            </a:extLst>
          </p:cNvPr>
          <p:cNvSpPr>
            <a:spLocks noGrp="1"/>
          </p:cNvSpPr>
          <p:nvPr>
            <p:ph type="sldNum" sz="quarter" idx="4"/>
          </p:nvPr>
        </p:nvSpPr>
        <p:spPr/>
        <p:txBody>
          <a:bodyPr/>
          <a:lstStyle/>
          <a:p>
            <a:fld id="{1D93BD3E-1E9A-4970-A6F7-E7AC52762E0C}" type="slidenum">
              <a:rPr lang="en-US" smtClean="0"/>
              <a:pPr/>
              <a:t>34</a:t>
            </a:fld>
            <a:endParaRPr lang="en-US"/>
          </a:p>
        </p:txBody>
      </p:sp>
      <p:sp>
        <p:nvSpPr>
          <p:cNvPr id="5" name="Content Placeholder 2">
            <a:extLst>
              <a:ext uri="{FF2B5EF4-FFF2-40B4-BE49-F238E27FC236}">
                <a16:creationId xmlns:a16="http://schemas.microsoft.com/office/drawing/2014/main" id="{5DFE1FC6-E750-DBA4-30F8-CB481F84E236}"/>
              </a:ext>
            </a:extLst>
          </p:cNvPr>
          <p:cNvSpPr txBox="1">
            <a:spLocks/>
          </p:cNvSpPr>
          <p:nvPr/>
        </p:nvSpPr>
        <p:spPr>
          <a:xfrm>
            <a:off x="406400" y="3136606"/>
            <a:ext cx="7950200" cy="2959393"/>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TSPs will share it prior to initiating the LL interconnection study process</a:t>
            </a:r>
          </a:p>
          <a:p>
            <a:r>
              <a:rPr lang="en-US"/>
              <a:t>Continued collaboration is crucial to improve dynamic load models and stability studies</a:t>
            </a:r>
          </a:p>
        </p:txBody>
      </p:sp>
      <p:pic>
        <p:nvPicPr>
          <p:cNvPr id="9" name="Picture 8" descr="Text, logo&#10;&#10;AI-generated content may be incorrect.">
            <a:extLst>
              <a:ext uri="{FF2B5EF4-FFF2-40B4-BE49-F238E27FC236}">
                <a16:creationId xmlns:a16="http://schemas.microsoft.com/office/drawing/2014/main" id="{1647DFCC-6FF6-5BA4-C48B-71630F9B49B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23401" y="4110367"/>
            <a:ext cx="1304353" cy="1630441"/>
          </a:xfrm>
          <a:prstGeom prst="rect">
            <a:avLst/>
          </a:prstGeom>
        </p:spPr>
      </p:pic>
      <p:sp>
        <p:nvSpPr>
          <p:cNvPr id="10" name="TextBox 9">
            <a:extLst>
              <a:ext uri="{FF2B5EF4-FFF2-40B4-BE49-F238E27FC236}">
                <a16:creationId xmlns:a16="http://schemas.microsoft.com/office/drawing/2014/main" id="{37583575-1646-5F10-23C7-94791155101C}"/>
              </a:ext>
            </a:extLst>
          </p:cNvPr>
          <p:cNvSpPr txBox="1"/>
          <p:nvPr/>
        </p:nvSpPr>
        <p:spPr>
          <a:xfrm>
            <a:off x="8356600" y="5726667"/>
            <a:ext cx="3429000" cy="369332"/>
          </a:xfrm>
          <a:prstGeom prst="rect">
            <a:avLst/>
          </a:prstGeom>
          <a:noFill/>
        </p:spPr>
        <p:txBody>
          <a:bodyPr wrap="square">
            <a:spAutoFit/>
          </a:bodyPr>
          <a:lstStyle/>
          <a:p>
            <a:pPr algn="ctr"/>
            <a:r>
              <a:rPr lang="en-US">
                <a:solidFill>
                  <a:schemeClr val="tx2"/>
                </a:solidFill>
                <a:hlinkClick r:id="rId6"/>
              </a:rPr>
              <a:t>DWG Large Load Data Survey</a:t>
            </a:r>
            <a:endParaRPr lang="en-US"/>
          </a:p>
        </p:txBody>
      </p:sp>
    </p:spTree>
    <p:extLst>
      <p:ext uri="{BB962C8B-B14F-4D97-AF65-F5344CB8AC3E}">
        <p14:creationId xmlns:p14="http://schemas.microsoft.com/office/powerpoint/2010/main" val="563834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F2C2-28DC-9A0D-BF46-9545804B14A6}"/>
              </a:ext>
            </a:extLst>
          </p:cNvPr>
          <p:cNvSpPr>
            <a:spLocks noGrp="1"/>
          </p:cNvSpPr>
          <p:nvPr>
            <p:ph type="title"/>
          </p:nvPr>
        </p:nvSpPr>
        <p:spPr/>
        <p:txBody>
          <a:bodyPr/>
          <a:lstStyle/>
          <a:p>
            <a:r>
              <a:rPr lang="en-US"/>
              <a:t>Action Items for TSPs with Large Electronic Loads (LELs)</a:t>
            </a:r>
          </a:p>
        </p:txBody>
      </p:sp>
      <p:sp>
        <p:nvSpPr>
          <p:cNvPr id="3" name="Content Placeholder 2">
            <a:extLst>
              <a:ext uri="{FF2B5EF4-FFF2-40B4-BE49-F238E27FC236}">
                <a16:creationId xmlns:a16="http://schemas.microsoft.com/office/drawing/2014/main" id="{D30A6F81-E1B6-C222-302A-5E3DB7A72630}"/>
              </a:ext>
            </a:extLst>
          </p:cNvPr>
          <p:cNvSpPr>
            <a:spLocks noGrp="1"/>
          </p:cNvSpPr>
          <p:nvPr>
            <p:ph idx="1"/>
          </p:nvPr>
        </p:nvSpPr>
        <p:spPr/>
        <p:txBody>
          <a:bodyPr/>
          <a:lstStyle/>
          <a:p>
            <a:r>
              <a:rPr lang="en-US"/>
              <a:t>RFI seeking completion of survey will initially be sent to the TSPs that have ILLEs with LELs that are in operation or have received approval to energize</a:t>
            </a:r>
          </a:p>
          <a:p>
            <a:pPr lvl="1"/>
            <a:r>
              <a:rPr lang="en-US"/>
              <a:t>Other ILLEs will be requested to complete survey later but nevertheless will need to complete and potentially update stability studies before approval to energization will be provided</a:t>
            </a:r>
          </a:p>
          <a:p>
            <a:r>
              <a:rPr lang="en-US"/>
              <a:t>Upon issuance of the RFI to the TSP, TSP and ILLE should collaborate to address questions in the survey document, particularly those related to the ride-through capability of a LEL</a:t>
            </a:r>
          </a:p>
          <a:p>
            <a:r>
              <a:rPr lang="en-US"/>
              <a:t>TSP submits the survey document. If the dynamic data is expected to differ from those used in the original studies, need to provide updated dynamic model with a clear explanation of the differences </a:t>
            </a:r>
          </a:p>
          <a:p>
            <a:r>
              <a:rPr lang="en-US"/>
              <a:t>Once your submission is deemed complete, ERCOT will review the survey responses and dynamic models. ERCOT may request additional supporting information as needed</a:t>
            </a:r>
          </a:p>
          <a:p>
            <a:endParaRPr lang="en-US"/>
          </a:p>
        </p:txBody>
      </p:sp>
      <p:sp>
        <p:nvSpPr>
          <p:cNvPr id="4" name="Slide Number Placeholder 3">
            <a:extLst>
              <a:ext uri="{FF2B5EF4-FFF2-40B4-BE49-F238E27FC236}">
                <a16:creationId xmlns:a16="http://schemas.microsoft.com/office/drawing/2014/main" id="{AAB17419-A918-C5F7-FB58-B78DA574057A}"/>
              </a:ext>
            </a:extLst>
          </p:cNvPr>
          <p:cNvSpPr>
            <a:spLocks noGrp="1"/>
          </p:cNvSpPr>
          <p:nvPr>
            <p:ph type="sldNum" sz="quarter" idx="4"/>
          </p:nvPr>
        </p:nvSpPr>
        <p:spPr/>
        <p:txBody>
          <a:bodyPr/>
          <a:lstStyle/>
          <a:p>
            <a:fld id="{1D93BD3E-1E9A-4970-A6F7-E7AC52762E0C}" type="slidenum">
              <a:rPr lang="en-US" smtClean="0"/>
              <a:pPr/>
              <a:t>35</a:t>
            </a:fld>
            <a:endParaRPr lang="en-US"/>
          </a:p>
        </p:txBody>
      </p:sp>
      <p:graphicFrame>
        <p:nvGraphicFramePr>
          <p:cNvPr id="5" name="Diagram 4">
            <a:extLst>
              <a:ext uri="{FF2B5EF4-FFF2-40B4-BE49-F238E27FC236}">
                <a16:creationId xmlns:a16="http://schemas.microsoft.com/office/drawing/2014/main" id="{D2E50D1D-9066-083E-015E-EE0A79D141FF}"/>
              </a:ext>
            </a:extLst>
          </p:cNvPr>
          <p:cNvGraphicFramePr/>
          <p:nvPr>
            <p:extLst>
              <p:ext uri="{D42A27DB-BD31-4B8C-83A1-F6EECF244321}">
                <p14:modId xmlns:p14="http://schemas.microsoft.com/office/powerpoint/2010/main" val="2361662733"/>
              </p:ext>
            </p:extLst>
          </p:nvPr>
        </p:nvGraphicFramePr>
        <p:xfrm>
          <a:off x="1023383" y="4277209"/>
          <a:ext cx="10145234" cy="214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723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AB8E-C87E-FFAC-B8DF-68DEBC05FD02}"/>
              </a:ext>
            </a:extLst>
          </p:cNvPr>
          <p:cNvSpPr>
            <a:spLocks noGrp="1"/>
          </p:cNvSpPr>
          <p:nvPr>
            <p:ph type="title"/>
          </p:nvPr>
        </p:nvSpPr>
        <p:spPr/>
        <p:txBody>
          <a:bodyPr/>
          <a:lstStyle/>
          <a:p>
            <a:r>
              <a:rPr lang="en-US"/>
              <a:t>Questionnaires – Ride-Through Capability</a:t>
            </a:r>
          </a:p>
        </p:txBody>
      </p:sp>
      <p:sp>
        <p:nvSpPr>
          <p:cNvPr id="3" name="Content Placeholder 2">
            <a:extLst>
              <a:ext uri="{FF2B5EF4-FFF2-40B4-BE49-F238E27FC236}">
                <a16:creationId xmlns:a16="http://schemas.microsoft.com/office/drawing/2014/main" id="{8A5C0E20-3753-5F1B-7723-6682668A6E0C}"/>
              </a:ext>
            </a:extLst>
          </p:cNvPr>
          <p:cNvSpPr>
            <a:spLocks noGrp="1"/>
          </p:cNvSpPr>
          <p:nvPr>
            <p:ph idx="1"/>
          </p:nvPr>
        </p:nvSpPr>
        <p:spPr/>
        <p:txBody>
          <a:bodyPr/>
          <a:lstStyle/>
          <a:p>
            <a:r>
              <a:rPr lang="en-US" sz="2400"/>
              <a:t>Questions focusing on ride-through capability</a:t>
            </a:r>
          </a:p>
          <a:p>
            <a:pPr lvl="1"/>
            <a:r>
              <a:rPr lang="en-US" sz="2000"/>
              <a:t>Q51 through Q58, Q60, and Q61 under Protection Setting Section</a:t>
            </a:r>
          </a:p>
          <a:p>
            <a:pPr lvl="1"/>
            <a:r>
              <a:rPr lang="en-US" sz="2000"/>
              <a:t>Q36 under Dynamic Model Section (note: Q37 is optional but submit PSCAD model if available)</a:t>
            </a:r>
          </a:p>
          <a:p>
            <a:pPr lvl="1"/>
            <a:r>
              <a:rPr lang="en-US" sz="2000"/>
              <a:t>Q39 through Q42 under Back Up Section</a:t>
            </a:r>
          </a:p>
          <a:p>
            <a:pPr lvl="1"/>
            <a:r>
              <a:rPr lang="en-US" sz="2000"/>
              <a:t>Q17 if it is behind the existing generation, under Basic Load Information Section</a:t>
            </a:r>
          </a:p>
          <a:p>
            <a:r>
              <a:rPr lang="en-US" sz="2400"/>
              <a:t>Example questions</a:t>
            </a:r>
          </a:p>
          <a:p>
            <a:pPr lvl="1"/>
            <a:r>
              <a:rPr lang="en-US" sz="2000"/>
              <a:t>Voltage sag levels and timing (sec) where the load is disconnected or transferred to UPS or Backup Generation?</a:t>
            </a:r>
          </a:p>
          <a:p>
            <a:pPr lvl="1"/>
            <a:r>
              <a:rPr lang="en-US" sz="2000"/>
              <a:t>Voltage swell levels and timing (sec) where the load is disconnected or transferred to UPS or Backup Generation?</a:t>
            </a:r>
          </a:p>
          <a:p>
            <a:pPr lvl="1"/>
            <a:r>
              <a:rPr lang="en-US" sz="2000"/>
              <a:t>Voltage sag levels and timing (sec) where the cooling system is disconnected or transferred to UPS or Backup Generation? </a:t>
            </a:r>
          </a:p>
          <a:p>
            <a:endParaRPr lang="en-US" sz="2400"/>
          </a:p>
        </p:txBody>
      </p:sp>
      <p:sp>
        <p:nvSpPr>
          <p:cNvPr id="4" name="Slide Number Placeholder 3">
            <a:extLst>
              <a:ext uri="{FF2B5EF4-FFF2-40B4-BE49-F238E27FC236}">
                <a16:creationId xmlns:a16="http://schemas.microsoft.com/office/drawing/2014/main" id="{BCA8581E-D7BB-ED38-EB61-4B68F0C9FA5E}"/>
              </a:ext>
            </a:extLst>
          </p:cNvPr>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1638301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0595-8B0C-FF1D-5AA9-BBD5EFFA9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DBA8A-9217-B82C-04D5-CDCF8612C4C4}"/>
              </a:ext>
            </a:extLst>
          </p:cNvPr>
          <p:cNvSpPr>
            <a:spLocks noGrp="1"/>
          </p:cNvSpPr>
          <p:nvPr>
            <p:ph type="title"/>
          </p:nvPr>
        </p:nvSpPr>
        <p:spPr/>
        <p:txBody>
          <a:bodyPr/>
          <a:lstStyle/>
          <a:p>
            <a:r>
              <a:rPr lang="en-US"/>
              <a:t>Questionnaires – Ride Through Capability</a:t>
            </a:r>
          </a:p>
        </p:txBody>
      </p:sp>
      <p:sp>
        <p:nvSpPr>
          <p:cNvPr id="3" name="Content Placeholder 2">
            <a:extLst>
              <a:ext uri="{FF2B5EF4-FFF2-40B4-BE49-F238E27FC236}">
                <a16:creationId xmlns:a16="http://schemas.microsoft.com/office/drawing/2014/main" id="{E0B88C0A-8FD6-F502-5763-8C686B25E3B4}"/>
              </a:ext>
            </a:extLst>
          </p:cNvPr>
          <p:cNvSpPr>
            <a:spLocks noGrp="1"/>
          </p:cNvSpPr>
          <p:nvPr>
            <p:ph idx="1"/>
          </p:nvPr>
        </p:nvSpPr>
        <p:spPr/>
        <p:txBody>
          <a:bodyPr/>
          <a:lstStyle/>
          <a:p>
            <a:r>
              <a:rPr lang="en-US" sz="2400"/>
              <a:t>Do the LELs automatically reconnect when voltage returns to normal?  Immediately?  With delay? Describe conditions and methodology</a:t>
            </a:r>
          </a:p>
          <a:p>
            <a:r>
              <a:rPr lang="en-US" sz="2400"/>
              <a:t>If reconnection with a stagger or ramp, please explain</a:t>
            </a:r>
          </a:p>
          <a:p>
            <a:r>
              <a:rPr lang="en-US" sz="2400"/>
              <a:t>Count of voltage disturbances monitored at POI within a time period before the load is disconnected or transferred to UPS or Backup Generation?</a:t>
            </a:r>
          </a:p>
          <a:p>
            <a:r>
              <a:rPr lang="en-US" sz="2400"/>
              <a:t>Is there backup power such as a generator or battery UPS? Describe the size, type.</a:t>
            </a:r>
          </a:p>
          <a:p>
            <a:r>
              <a:rPr lang="en-US" sz="2400"/>
              <a:t>If load has UPS, what is the UPS operating scheme?  Include triggers and timings for switching to UPS (ex. reached a voltage level of 0.75 </a:t>
            </a:r>
            <a:r>
              <a:rPr lang="en-US" sz="2400" err="1"/>
              <a:t>pu</a:t>
            </a:r>
            <a:r>
              <a:rPr lang="en-US" sz="2400"/>
              <a:t> for 3 cycles).  Include criteria and timing for reconnection to the grid.  Is it automatic or manual?</a:t>
            </a:r>
          </a:p>
          <a:p>
            <a:endParaRPr lang="en-US" sz="2400"/>
          </a:p>
        </p:txBody>
      </p:sp>
      <p:sp>
        <p:nvSpPr>
          <p:cNvPr id="4" name="Slide Number Placeholder 3">
            <a:extLst>
              <a:ext uri="{FF2B5EF4-FFF2-40B4-BE49-F238E27FC236}">
                <a16:creationId xmlns:a16="http://schemas.microsoft.com/office/drawing/2014/main" id="{956835F1-2BB6-8E39-E0BC-3D162E3B12A5}"/>
              </a:ext>
            </a:extLst>
          </p:cNvPr>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208808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DE3C-0E3B-C567-9C98-6A91303BA8C3}"/>
              </a:ext>
            </a:extLst>
          </p:cNvPr>
          <p:cNvSpPr>
            <a:spLocks noGrp="1"/>
          </p:cNvSpPr>
          <p:nvPr>
            <p:ph type="title"/>
          </p:nvPr>
        </p:nvSpPr>
        <p:spPr/>
        <p:txBody>
          <a:bodyPr/>
          <a:lstStyle/>
          <a:p>
            <a:r>
              <a:rPr lang="en-US"/>
              <a:t>Next Step</a:t>
            </a:r>
          </a:p>
        </p:txBody>
      </p:sp>
      <p:sp>
        <p:nvSpPr>
          <p:cNvPr id="3" name="Content Placeholder 2">
            <a:extLst>
              <a:ext uri="{FF2B5EF4-FFF2-40B4-BE49-F238E27FC236}">
                <a16:creationId xmlns:a16="http://schemas.microsoft.com/office/drawing/2014/main" id="{5D11641F-E1FA-1523-E887-492E928B191F}"/>
              </a:ext>
            </a:extLst>
          </p:cNvPr>
          <p:cNvSpPr>
            <a:spLocks noGrp="1"/>
          </p:cNvSpPr>
          <p:nvPr>
            <p:ph idx="1"/>
          </p:nvPr>
        </p:nvSpPr>
        <p:spPr/>
        <p:txBody>
          <a:bodyPr lIns="274320" tIns="274320" rIns="274320" bIns="274320" anchor="t"/>
          <a:lstStyle/>
          <a:p>
            <a:r>
              <a:rPr lang="en-US" sz="2400"/>
              <a:t>ERCOT will send RFIs by end of June</a:t>
            </a:r>
          </a:p>
          <a:p>
            <a:r>
              <a:rPr lang="en-US" sz="2400"/>
              <a:t>TSPs should submit the RFI responses back to ERCOT by end of August</a:t>
            </a:r>
            <a:endParaRPr lang="en-US" sz="2400">
              <a:cs typeface="Arial"/>
            </a:endParaRPr>
          </a:p>
          <a:p>
            <a:r>
              <a:rPr lang="en-US" sz="2400"/>
              <a:t>If the submitted data including ride-through characteristics differ from the original study assumptions, the TSP must determine if a stability restudy is needed for a planned LEL in the interconnection process, per PG Section 9.2.3(2)</a:t>
            </a:r>
            <a:endParaRPr lang="en-US" sz="2400">
              <a:cs typeface="Arial"/>
            </a:endParaRPr>
          </a:p>
          <a:p>
            <a:r>
              <a:rPr lang="en-US" sz="2400"/>
              <a:t>ERCOT plans to assess system impacts under the assumption that planned or operational LELs in West Texas and Panhandle have protection set in accordance with the ITIC curve or updated models provided by TSPs</a:t>
            </a:r>
            <a:endParaRPr lang="en-US" sz="2400">
              <a:cs typeface="Arial"/>
            </a:endParaRPr>
          </a:p>
        </p:txBody>
      </p:sp>
      <p:sp>
        <p:nvSpPr>
          <p:cNvPr id="4" name="Slide Number Placeholder 3">
            <a:extLst>
              <a:ext uri="{FF2B5EF4-FFF2-40B4-BE49-F238E27FC236}">
                <a16:creationId xmlns:a16="http://schemas.microsoft.com/office/drawing/2014/main" id="{4E84D815-2FEE-44B5-0934-CAA2EF6F9F9B}"/>
              </a:ext>
            </a:extLst>
          </p:cNvPr>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131670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709368"/>
            <a:ext cx="8534400" cy="5615233"/>
          </a:xfrm>
        </p:spPr>
        <p:txBody>
          <a:bodyPr anchor="ctr">
            <a:scene3d>
              <a:camera prst="orthographicFront"/>
              <a:lightRig rig="soft" dir="t">
                <a:rot lat="0" lon="0" rev="15600000"/>
              </a:lightRig>
            </a:scene3d>
            <a:sp3d extrusionH="57150" prstMaterial="softEdge">
              <a:bevelT w="25400" h="38100"/>
            </a:sp3d>
          </a:bodyPr>
          <a:lstStyle/>
          <a:p>
            <a:pPr marL="0" indent="0" algn="ctr">
              <a:buNone/>
            </a:pPr>
            <a:r>
              <a:rPr lang="en-US" sz="16600" b="1">
                <a:ln/>
                <a:solidFill>
                  <a:schemeClr val="accent4"/>
                </a:solidFill>
              </a:rPr>
              <a:t>?</a:t>
            </a:r>
          </a:p>
          <a:p>
            <a:pPr marL="0" indent="0">
              <a:buNone/>
            </a:pPr>
            <a:endParaRPr lang="en-US" sz="2000" b="1">
              <a:ln/>
              <a:solidFill>
                <a:schemeClr val="accent4"/>
              </a:solidFill>
            </a:endParaRPr>
          </a:p>
        </p:txBody>
      </p:sp>
      <p:sp>
        <p:nvSpPr>
          <p:cNvPr id="2" name="Slide Number Placeholder 1"/>
          <p:cNvSpPr>
            <a:spLocks noGrp="1"/>
          </p:cNvSpPr>
          <p:nvPr>
            <p:ph type="sldNum" sz="quarter" idx="4"/>
          </p:nvPr>
        </p:nvSpPr>
        <p:spPr/>
        <p:txBody>
          <a:bodyPr/>
          <a:lstStyle/>
          <a:p>
            <a:fld id="{1D93BD3E-1E9A-4970-A6F7-E7AC52762E0C}" type="slidenum">
              <a:rPr lang="en-US" smtClean="0"/>
              <a:pPr/>
              <a:t>39</a:t>
            </a:fld>
            <a:endParaRPr lang="en-US"/>
          </a:p>
        </p:txBody>
      </p:sp>
      <p:sp>
        <p:nvSpPr>
          <p:cNvPr id="7" name="Title 1">
            <a:extLst>
              <a:ext uri="{FF2B5EF4-FFF2-40B4-BE49-F238E27FC236}">
                <a16:creationId xmlns:a16="http://schemas.microsoft.com/office/drawing/2014/main" id="{1C4E608E-3C8E-1A45-815C-39D27366CDFB}"/>
              </a:ext>
            </a:extLst>
          </p:cNvPr>
          <p:cNvSpPr>
            <a:spLocks noGrp="1"/>
          </p:cNvSpPr>
          <p:nvPr>
            <p:ph type="title"/>
          </p:nvPr>
        </p:nvSpPr>
        <p:spPr>
          <a:xfrm>
            <a:off x="602974" y="251892"/>
            <a:ext cx="8458200" cy="563013"/>
          </a:xfrm>
        </p:spPr>
        <p:txBody>
          <a:bodyPr/>
          <a:lstStyle/>
          <a:p>
            <a:r>
              <a:rPr lang="en-US"/>
              <a:t>Questions?</a:t>
            </a:r>
          </a:p>
        </p:txBody>
      </p:sp>
    </p:spTree>
    <p:extLst>
      <p:ext uri="{BB962C8B-B14F-4D97-AF65-F5344CB8AC3E}">
        <p14:creationId xmlns:p14="http://schemas.microsoft.com/office/powerpoint/2010/main" val="219694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F2DE-A063-D3A9-2E50-89E1F507F4D9}"/>
              </a:ext>
            </a:extLst>
          </p:cNvPr>
          <p:cNvSpPr>
            <a:spLocks noGrp="1"/>
          </p:cNvSpPr>
          <p:nvPr>
            <p:ph type="title"/>
          </p:nvPr>
        </p:nvSpPr>
        <p:spPr/>
        <p:txBody>
          <a:bodyPr/>
          <a:lstStyle/>
          <a:p>
            <a:r>
              <a:rPr lang="en-US"/>
              <a:t>LEL Ride-Through Studies</a:t>
            </a:r>
          </a:p>
        </p:txBody>
      </p:sp>
      <p:sp>
        <p:nvSpPr>
          <p:cNvPr id="3" name="Content Placeholder 2">
            <a:extLst>
              <a:ext uri="{FF2B5EF4-FFF2-40B4-BE49-F238E27FC236}">
                <a16:creationId xmlns:a16="http://schemas.microsoft.com/office/drawing/2014/main" id="{369ED94A-D900-946C-D5E3-82EA05D3E02A}"/>
              </a:ext>
            </a:extLst>
          </p:cNvPr>
          <p:cNvSpPr>
            <a:spLocks noGrp="1"/>
          </p:cNvSpPr>
          <p:nvPr>
            <p:ph idx="1"/>
          </p:nvPr>
        </p:nvSpPr>
        <p:spPr>
          <a:xfrm>
            <a:off x="4019106" y="952991"/>
            <a:ext cx="7794257" cy="3937985"/>
          </a:xfrm>
        </p:spPr>
        <p:txBody>
          <a:bodyPr>
            <a:normAutofit/>
          </a:bodyPr>
          <a:lstStyle/>
          <a:p>
            <a:pPr marL="0" indent="0">
              <a:buNone/>
            </a:pPr>
            <a:r>
              <a:rPr lang="en-US" sz="2000"/>
              <a:t>Due to the number of large electronic load (LEL) trips, ERCOT performed a dynamics study of severe fault in West Texas and the Panhandle</a:t>
            </a:r>
            <a:endParaRPr lang="en-US" sz="2000" i="1"/>
          </a:p>
          <a:p>
            <a:pPr marL="233363" lvl="1" indent="-233363"/>
            <a:r>
              <a:rPr lang="en-US" sz="1800"/>
              <a:t>Study showed voltage dip &lt; 0.70 </a:t>
            </a:r>
            <a:r>
              <a:rPr lang="en-US" sz="1800" err="1"/>
              <a:t>p.u</a:t>
            </a:r>
            <a:r>
              <a:rPr lang="en-US" sz="1800"/>
              <a:t>. for more than 20ms (Information Technology Industry Council (ITIC) curve) impacting a wide area</a:t>
            </a:r>
          </a:p>
          <a:p>
            <a:pPr marL="233363" lvl="1" indent="-233363"/>
            <a:r>
              <a:rPr lang="en-US" sz="1800"/>
              <a:t>This dip would result in reduction of ~1500 MW of the approximately 3000 MW LELs in West Texas/ Panhandle in the study case (</a:t>
            </a:r>
            <a:r>
              <a:rPr lang="en-US" sz="1800" i="1"/>
              <a:t>if</a:t>
            </a:r>
            <a:r>
              <a:rPr lang="en-US" sz="1800"/>
              <a:t> their ride-through is as good as the ITIC curve) for a particular fault location (could be worse)</a:t>
            </a:r>
          </a:p>
          <a:p>
            <a:pPr marL="233363" lvl="1" indent="-233363"/>
            <a:r>
              <a:rPr lang="en-US" sz="1800"/>
              <a:t>As the volume of LELs in West Texas continues to grow, the MW of reduction for a single fault is expected to grow as well</a:t>
            </a:r>
          </a:p>
          <a:p>
            <a:pPr marL="233363" lvl="1" indent="-233363"/>
            <a:r>
              <a:rPr lang="en-US" sz="1800"/>
              <a:t>Result would be different under other operating conditions</a:t>
            </a:r>
            <a:endParaRPr lang="en-US" sz="2000"/>
          </a:p>
        </p:txBody>
      </p:sp>
      <p:sp>
        <p:nvSpPr>
          <p:cNvPr id="4" name="Slide Number Placeholder 3">
            <a:extLst>
              <a:ext uri="{FF2B5EF4-FFF2-40B4-BE49-F238E27FC236}">
                <a16:creationId xmlns:a16="http://schemas.microsoft.com/office/drawing/2014/main" id="{892CA02B-CBBE-B5CC-FF54-9DEEE360D6BC}"/>
              </a:ext>
            </a:extLst>
          </p:cNvPr>
          <p:cNvSpPr>
            <a:spLocks noGrp="1"/>
          </p:cNvSpPr>
          <p:nvPr>
            <p:ph type="sldNum" sz="quarter" idx="4"/>
          </p:nvPr>
        </p:nvSpPr>
        <p:spPr/>
        <p:txBody>
          <a:bodyPr/>
          <a:lstStyle/>
          <a:p>
            <a:fld id="{1D93BD3E-1E9A-4970-A6F7-E7AC52762E0C}" type="slidenum">
              <a:rPr lang="en-US" smtClean="0"/>
              <a:pPr/>
              <a:t>4</a:t>
            </a:fld>
            <a:endParaRPr lang="en-US"/>
          </a:p>
        </p:txBody>
      </p:sp>
      <p:grpSp>
        <p:nvGrpSpPr>
          <p:cNvPr id="8" name="Group 7">
            <a:extLst>
              <a:ext uri="{FF2B5EF4-FFF2-40B4-BE49-F238E27FC236}">
                <a16:creationId xmlns:a16="http://schemas.microsoft.com/office/drawing/2014/main" id="{22949730-57D4-0FC4-B055-E30809D105C2}"/>
              </a:ext>
            </a:extLst>
          </p:cNvPr>
          <p:cNvGrpSpPr/>
          <p:nvPr/>
        </p:nvGrpSpPr>
        <p:grpSpPr>
          <a:xfrm>
            <a:off x="378637" y="1257154"/>
            <a:ext cx="3337537" cy="2908355"/>
            <a:chOff x="3344817" y="914186"/>
            <a:chExt cx="5546725" cy="5450831"/>
          </a:xfrm>
        </p:grpSpPr>
        <p:pic>
          <p:nvPicPr>
            <p:cNvPr id="5" name="Picture 2">
              <a:extLst>
                <a:ext uri="{FF2B5EF4-FFF2-40B4-BE49-F238E27FC236}">
                  <a16:creationId xmlns:a16="http://schemas.microsoft.com/office/drawing/2014/main" id="{3948E8C4-34A9-119B-1DAD-B231F26EC2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4817" y="914186"/>
              <a:ext cx="5546725" cy="54508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C4BABC-00E5-25E1-BF1E-78FE30AEBABB}"/>
                </a:ext>
              </a:extLst>
            </p:cNvPr>
            <p:cNvSpPr txBox="1"/>
            <p:nvPr/>
          </p:nvSpPr>
          <p:spPr>
            <a:xfrm>
              <a:off x="4914693" y="2466992"/>
              <a:ext cx="1760489" cy="1315555"/>
            </a:xfrm>
            <a:prstGeom prst="rect">
              <a:avLst/>
            </a:prstGeom>
            <a:solidFill>
              <a:srgbClr val="C1F7FF">
                <a:alpha val="81961"/>
              </a:srgbClr>
            </a:solidFill>
          </p:spPr>
          <p:txBody>
            <a:bodyPr wrap="square" rtlCol="0">
              <a:spAutoFit/>
            </a:bodyPr>
            <a:lstStyle/>
            <a:p>
              <a:pPr algn="ctr"/>
              <a:r>
                <a:rPr lang="en-US" sz="700">
                  <a:solidFill>
                    <a:schemeClr val="accent6">
                      <a:lumMod val="75000"/>
                    </a:schemeClr>
                  </a:solidFill>
                </a:rPr>
                <a:t>3,055 MW of Large Loads in WTX study case</a:t>
              </a:r>
            </a:p>
          </p:txBody>
        </p:sp>
      </p:grpSp>
      <p:sp>
        <p:nvSpPr>
          <p:cNvPr id="11" name="Content Placeholder 2">
            <a:extLst>
              <a:ext uri="{FF2B5EF4-FFF2-40B4-BE49-F238E27FC236}">
                <a16:creationId xmlns:a16="http://schemas.microsoft.com/office/drawing/2014/main" id="{8E795B21-B037-3FC1-818C-88572E06A8D0}"/>
              </a:ext>
            </a:extLst>
          </p:cNvPr>
          <p:cNvSpPr txBox="1">
            <a:spLocks/>
          </p:cNvSpPr>
          <p:nvPr/>
        </p:nvSpPr>
        <p:spPr>
          <a:xfrm>
            <a:off x="1210339" y="5042386"/>
            <a:ext cx="9771321" cy="677108"/>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If the volume of LELs that cannot ride-through system faults continues to increase, it could result in a significant loss of load for a single event.</a:t>
            </a:r>
          </a:p>
        </p:txBody>
      </p:sp>
    </p:spTree>
    <p:extLst>
      <p:ext uri="{BB962C8B-B14F-4D97-AF65-F5344CB8AC3E}">
        <p14:creationId xmlns:p14="http://schemas.microsoft.com/office/powerpoint/2010/main" val="1568390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5C9A2-F5F5-565E-F463-12A1B694E2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3C4566-D849-0659-61C2-3D7AF56AC9D5}"/>
              </a:ext>
            </a:extLst>
          </p:cNvPr>
          <p:cNvSpPr txBox="1"/>
          <p:nvPr/>
        </p:nvSpPr>
        <p:spPr>
          <a:xfrm>
            <a:off x="5092995" y="2535911"/>
            <a:ext cx="6930391" cy="4031873"/>
          </a:xfrm>
          <a:prstGeom prst="rect">
            <a:avLst/>
          </a:prstGeom>
          <a:noFill/>
        </p:spPr>
        <p:txBody>
          <a:bodyPr wrap="square" rtlCol="0">
            <a:spAutoFit/>
          </a:bodyPr>
          <a:lstStyle/>
          <a:p>
            <a:r>
              <a:rPr lang="en-US" sz="2800" b="1"/>
              <a:t>ERCOT Voltage Ride-Through Assessment</a:t>
            </a:r>
          </a:p>
          <a:p>
            <a:endParaRPr lang="en-US" sz="2000" i="1"/>
          </a:p>
          <a:p>
            <a:r>
              <a:rPr lang="en-US" sz="2000" i="1"/>
              <a:t>Fred Huang</a:t>
            </a:r>
          </a:p>
          <a:p>
            <a:r>
              <a:rPr lang="en-US" sz="2000"/>
              <a:t>Director, Operations Support</a:t>
            </a:r>
          </a:p>
          <a:p>
            <a:endParaRPr lang="en-US" sz="2000"/>
          </a:p>
          <a:p>
            <a:endParaRPr lang="en-US" sz="2000"/>
          </a:p>
          <a:p>
            <a:endParaRPr lang="en-US" sz="2000"/>
          </a:p>
          <a:p>
            <a:endParaRPr lang="en-US" sz="2000"/>
          </a:p>
          <a:p>
            <a:endParaRPr lang="en-US" sz="2000"/>
          </a:p>
          <a:p>
            <a:endParaRPr lang="en-US" sz="2000"/>
          </a:p>
          <a:p>
            <a:r>
              <a:rPr lang="en-US" sz="2000"/>
              <a:t>Large Load Workshop – June 13, 2025</a:t>
            </a:r>
          </a:p>
        </p:txBody>
      </p:sp>
    </p:spTree>
    <p:extLst>
      <p:ext uri="{BB962C8B-B14F-4D97-AF65-F5344CB8AC3E}">
        <p14:creationId xmlns:p14="http://schemas.microsoft.com/office/powerpoint/2010/main" val="2299715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C919-DED3-28A9-159F-05B41F784B79}"/>
              </a:ext>
            </a:extLst>
          </p:cNvPr>
          <p:cNvSpPr>
            <a:spLocks noGrp="1"/>
          </p:cNvSpPr>
          <p:nvPr>
            <p:ph type="title"/>
          </p:nvPr>
        </p:nvSpPr>
        <p:spPr/>
        <p:txBody>
          <a:bodyPr/>
          <a:lstStyle/>
          <a:p>
            <a:r>
              <a:rPr lang="en-US"/>
              <a:t>ERCOT Large Electronic Load (LEL) Ride Through Assessment</a:t>
            </a:r>
          </a:p>
        </p:txBody>
      </p:sp>
      <p:sp>
        <p:nvSpPr>
          <p:cNvPr id="3" name="Content Placeholder 2">
            <a:extLst>
              <a:ext uri="{FF2B5EF4-FFF2-40B4-BE49-F238E27FC236}">
                <a16:creationId xmlns:a16="http://schemas.microsoft.com/office/drawing/2014/main" id="{27B6710F-659C-B046-3A76-1DC1051827BE}"/>
              </a:ext>
            </a:extLst>
          </p:cNvPr>
          <p:cNvSpPr>
            <a:spLocks noGrp="1"/>
          </p:cNvSpPr>
          <p:nvPr>
            <p:ph idx="1"/>
          </p:nvPr>
        </p:nvSpPr>
        <p:spPr/>
        <p:txBody>
          <a:bodyPr/>
          <a:lstStyle/>
          <a:p>
            <a:r>
              <a:rPr lang="en-US" sz="2400"/>
              <a:t>Objective: </a:t>
            </a:r>
          </a:p>
          <a:p>
            <a:pPr lvl="1"/>
            <a:r>
              <a:rPr lang="en-US" sz="2200"/>
              <a:t>Identify large electronic load (LEL) reduction due to voltage dip or overshoot caused by credible transmission events</a:t>
            </a:r>
          </a:p>
          <a:p>
            <a:pPr lvl="1"/>
            <a:r>
              <a:rPr lang="en-US" sz="2200"/>
              <a:t>Identify potential mitigation options if the total LEL reduction exceeds the SOL/IROL </a:t>
            </a:r>
          </a:p>
          <a:p>
            <a:r>
              <a:rPr lang="en-US" sz="2400"/>
              <a:t>Driver:</a:t>
            </a:r>
          </a:p>
          <a:p>
            <a:pPr lvl="1"/>
            <a:r>
              <a:rPr lang="en-US" sz="2200"/>
              <a:t>Provided dynamic models do not always reflect the actual performance as observed in the operational events</a:t>
            </a:r>
          </a:p>
          <a:p>
            <a:pPr lvl="1"/>
            <a:r>
              <a:rPr lang="en-US" sz="2200"/>
              <a:t>Want to include all existing and planned LELs in the assessment</a:t>
            </a:r>
          </a:p>
          <a:p>
            <a:endParaRPr lang="en-US" sz="2400"/>
          </a:p>
        </p:txBody>
      </p:sp>
      <p:sp>
        <p:nvSpPr>
          <p:cNvPr id="4" name="Slide Number Placeholder 3">
            <a:extLst>
              <a:ext uri="{FF2B5EF4-FFF2-40B4-BE49-F238E27FC236}">
                <a16:creationId xmlns:a16="http://schemas.microsoft.com/office/drawing/2014/main" id="{BEF56CB0-52B7-19F9-7E84-1E372EE187AE}"/>
              </a:ext>
            </a:extLst>
          </p:cNvPr>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37449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DAD5-BBAB-3F96-4D7A-5DAB94B00026}"/>
              </a:ext>
            </a:extLst>
          </p:cNvPr>
          <p:cNvSpPr>
            <a:spLocks noGrp="1"/>
          </p:cNvSpPr>
          <p:nvPr>
            <p:ph type="title"/>
          </p:nvPr>
        </p:nvSpPr>
        <p:spPr/>
        <p:txBody>
          <a:bodyPr/>
          <a:lstStyle/>
          <a:p>
            <a:r>
              <a:rPr lang="en-US"/>
              <a:t>Assessment Scope</a:t>
            </a:r>
          </a:p>
        </p:txBody>
      </p:sp>
      <p:sp>
        <p:nvSpPr>
          <p:cNvPr id="3" name="Content Placeholder 2">
            <a:extLst>
              <a:ext uri="{FF2B5EF4-FFF2-40B4-BE49-F238E27FC236}">
                <a16:creationId xmlns:a16="http://schemas.microsoft.com/office/drawing/2014/main" id="{1A2A4CBA-8EBE-F541-2E71-C8C7E16B5B29}"/>
              </a:ext>
            </a:extLst>
          </p:cNvPr>
          <p:cNvSpPr>
            <a:spLocks noGrp="1"/>
          </p:cNvSpPr>
          <p:nvPr>
            <p:ph idx="1"/>
          </p:nvPr>
        </p:nvSpPr>
        <p:spPr/>
        <p:txBody>
          <a:bodyPr/>
          <a:lstStyle/>
          <a:p>
            <a:r>
              <a:rPr lang="en-US" sz="2000"/>
              <a:t>Study Condition</a:t>
            </a:r>
          </a:p>
          <a:p>
            <a:pPr lvl="1"/>
            <a:r>
              <a:rPr lang="en-US" sz="1800"/>
              <a:t>DWG High Renewable, Minimum Load (HRML) case will be used as the start base case</a:t>
            </a:r>
          </a:p>
          <a:p>
            <a:pPr lvl="1"/>
            <a:r>
              <a:rPr lang="en-US" sz="1800"/>
              <a:t>Adjustments may be considered to reflect the projected study year, for example, year 2025</a:t>
            </a:r>
          </a:p>
          <a:p>
            <a:r>
              <a:rPr lang="en-US" sz="2000"/>
              <a:t>LEL </a:t>
            </a:r>
          </a:p>
          <a:p>
            <a:pPr lvl="1"/>
            <a:r>
              <a:rPr lang="en-US" sz="1800"/>
              <a:t>All the existing operational LELs at approved MW, and</a:t>
            </a:r>
          </a:p>
          <a:p>
            <a:pPr lvl="1"/>
            <a:r>
              <a:rPr lang="en-US" sz="1800"/>
              <a:t>LELs with approved interconnection studies and projected to connect by end of 2025</a:t>
            </a:r>
          </a:p>
          <a:p>
            <a:r>
              <a:rPr lang="en-US" sz="2000"/>
              <a:t>Ride-though assumptions</a:t>
            </a:r>
          </a:p>
          <a:p>
            <a:pPr lvl="1"/>
            <a:r>
              <a:rPr lang="en-US" sz="1800"/>
              <a:t>ITIC curve will be used as default ride-through capability for LELs </a:t>
            </a:r>
          </a:p>
          <a:p>
            <a:pPr lvl="1"/>
            <a:r>
              <a:rPr lang="en-US" sz="1800"/>
              <a:t>Note: ITIC is not ERCOT’s proposed ride-through standard but is used as a conservative placeholder based on observed response until further update by the LEL survey response and updated models</a:t>
            </a:r>
          </a:p>
          <a:p>
            <a:r>
              <a:rPr lang="en-US" sz="2000"/>
              <a:t>Expected result</a:t>
            </a:r>
          </a:p>
          <a:p>
            <a:pPr lvl="1"/>
            <a:r>
              <a:rPr lang="en-US" sz="1800"/>
              <a:t>Location and magnitude of LEL reduction under tested credible transmission events</a:t>
            </a:r>
          </a:p>
        </p:txBody>
      </p:sp>
      <p:sp>
        <p:nvSpPr>
          <p:cNvPr id="4" name="Slide Number Placeholder 3">
            <a:extLst>
              <a:ext uri="{FF2B5EF4-FFF2-40B4-BE49-F238E27FC236}">
                <a16:creationId xmlns:a16="http://schemas.microsoft.com/office/drawing/2014/main" id="{C872C7D4-F453-F114-8C7F-558A04E13B14}"/>
              </a:ext>
            </a:extLst>
          </p:cNvPr>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33444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D50B-8BC1-623E-6EC4-9C592272C84B}"/>
              </a:ext>
            </a:extLst>
          </p:cNvPr>
          <p:cNvSpPr>
            <a:spLocks noGrp="1"/>
          </p:cNvSpPr>
          <p:nvPr>
            <p:ph type="title"/>
          </p:nvPr>
        </p:nvSpPr>
        <p:spPr/>
        <p:txBody>
          <a:bodyPr/>
          <a:lstStyle/>
          <a:p>
            <a:r>
              <a:rPr lang="en-US"/>
              <a:t>Next Step</a:t>
            </a:r>
          </a:p>
        </p:txBody>
      </p:sp>
      <p:sp>
        <p:nvSpPr>
          <p:cNvPr id="3" name="Content Placeholder 2">
            <a:extLst>
              <a:ext uri="{FF2B5EF4-FFF2-40B4-BE49-F238E27FC236}">
                <a16:creationId xmlns:a16="http://schemas.microsoft.com/office/drawing/2014/main" id="{2F227AA7-7772-158A-082C-CFC37FA86B0B}"/>
              </a:ext>
            </a:extLst>
          </p:cNvPr>
          <p:cNvSpPr>
            <a:spLocks noGrp="1"/>
          </p:cNvSpPr>
          <p:nvPr>
            <p:ph idx="1"/>
          </p:nvPr>
        </p:nvSpPr>
        <p:spPr/>
        <p:txBody>
          <a:bodyPr/>
          <a:lstStyle/>
          <a:p>
            <a:r>
              <a:rPr lang="en-US" sz="2000"/>
              <a:t>LEL survey response review and model update</a:t>
            </a:r>
          </a:p>
          <a:p>
            <a:endParaRPr lang="en-US" sz="2000"/>
          </a:p>
          <a:p>
            <a:r>
              <a:rPr lang="en-US" sz="2000"/>
              <a:t>Potential regular LEL ride-through re-assessment with updated ride-through capability and models will be needed until an LEL ride-through standard is established</a:t>
            </a:r>
          </a:p>
          <a:p>
            <a:endParaRPr lang="en-US" sz="2000"/>
          </a:p>
          <a:p>
            <a:r>
              <a:rPr lang="en-US" sz="2000"/>
              <a:t>ERCOT is considering developing a cluster assessment to be performed on an ongoing basis and earlier in the interconnection process</a:t>
            </a:r>
          </a:p>
          <a:p>
            <a:pPr marL="0" indent="0">
              <a:buNone/>
            </a:pPr>
            <a:endParaRPr lang="en-US" sz="2000"/>
          </a:p>
          <a:p>
            <a:pPr marL="0" indent="0">
              <a:buNone/>
            </a:pPr>
            <a:endParaRPr lang="en-US"/>
          </a:p>
        </p:txBody>
      </p:sp>
      <p:sp>
        <p:nvSpPr>
          <p:cNvPr id="4" name="Slide Number Placeholder 3">
            <a:extLst>
              <a:ext uri="{FF2B5EF4-FFF2-40B4-BE49-F238E27FC236}">
                <a16:creationId xmlns:a16="http://schemas.microsoft.com/office/drawing/2014/main" id="{AB3779B8-49AF-C9AA-767A-0E5FBDFAAD8C}"/>
              </a:ext>
            </a:extLst>
          </p:cNvPr>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2746225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6E77A-4CE5-1CFE-89C5-C3C4DDF49D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EFC17-9119-B20A-DDFA-93C07C8DCA93}"/>
              </a:ext>
            </a:extLst>
          </p:cNvPr>
          <p:cNvSpPr>
            <a:spLocks noGrp="1"/>
          </p:cNvSpPr>
          <p:nvPr>
            <p:ph idx="1"/>
          </p:nvPr>
        </p:nvSpPr>
        <p:spPr>
          <a:xfrm>
            <a:off x="1828800" y="709368"/>
            <a:ext cx="8534400" cy="5615233"/>
          </a:xfrm>
        </p:spPr>
        <p:txBody>
          <a:bodyPr anchor="ctr">
            <a:scene3d>
              <a:camera prst="orthographicFront"/>
              <a:lightRig rig="soft" dir="t">
                <a:rot lat="0" lon="0" rev="15600000"/>
              </a:lightRig>
            </a:scene3d>
            <a:sp3d extrusionH="57150" prstMaterial="softEdge">
              <a:bevelT w="25400" h="38100"/>
            </a:sp3d>
          </a:bodyPr>
          <a:lstStyle/>
          <a:p>
            <a:pPr marL="0" indent="0" algn="ctr">
              <a:buNone/>
            </a:pPr>
            <a:r>
              <a:rPr lang="en-US" sz="16600" b="1">
                <a:ln/>
                <a:solidFill>
                  <a:schemeClr val="accent4"/>
                </a:solidFill>
              </a:rPr>
              <a:t>?</a:t>
            </a:r>
          </a:p>
          <a:p>
            <a:pPr marL="0" indent="0">
              <a:buNone/>
            </a:pPr>
            <a:endParaRPr lang="en-US" sz="2000" b="1">
              <a:ln/>
              <a:solidFill>
                <a:schemeClr val="accent4"/>
              </a:solidFill>
            </a:endParaRPr>
          </a:p>
        </p:txBody>
      </p:sp>
      <p:sp>
        <p:nvSpPr>
          <p:cNvPr id="2" name="Slide Number Placeholder 1">
            <a:extLst>
              <a:ext uri="{FF2B5EF4-FFF2-40B4-BE49-F238E27FC236}">
                <a16:creationId xmlns:a16="http://schemas.microsoft.com/office/drawing/2014/main" id="{C2FF55A0-8D57-61FE-4A2C-4FD070F03FE0}"/>
              </a:ext>
            </a:extLst>
          </p:cNvPr>
          <p:cNvSpPr>
            <a:spLocks noGrp="1"/>
          </p:cNvSpPr>
          <p:nvPr>
            <p:ph type="sldNum" sz="quarter" idx="4"/>
          </p:nvPr>
        </p:nvSpPr>
        <p:spPr/>
        <p:txBody>
          <a:bodyPr/>
          <a:lstStyle/>
          <a:p>
            <a:fld id="{1D93BD3E-1E9A-4970-A6F7-E7AC52762E0C}" type="slidenum">
              <a:rPr lang="en-US" smtClean="0"/>
              <a:pPr/>
              <a:t>44</a:t>
            </a:fld>
            <a:endParaRPr lang="en-US"/>
          </a:p>
        </p:txBody>
      </p:sp>
      <p:sp>
        <p:nvSpPr>
          <p:cNvPr id="7" name="Title 1">
            <a:extLst>
              <a:ext uri="{FF2B5EF4-FFF2-40B4-BE49-F238E27FC236}">
                <a16:creationId xmlns:a16="http://schemas.microsoft.com/office/drawing/2014/main" id="{B3E0B49C-EF22-DD67-256B-B646C9C1B901}"/>
              </a:ext>
            </a:extLst>
          </p:cNvPr>
          <p:cNvSpPr>
            <a:spLocks noGrp="1"/>
          </p:cNvSpPr>
          <p:nvPr>
            <p:ph type="title"/>
          </p:nvPr>
        </p:nvSpPr>
        <p:spPr>
          <a:xfrm>
            <a:off x="602974" y="251892"/>
            <a:ext cx="8458200" cy="563013"/>
          </a:xfrm>
        </p:spPr>
        <p:txBody>
          <a:bodyPr/>
          <a:lstStyle/>
          <a:p>
            <a:r>
              <a:rPr lang="en-US"/>
              <a:t>Questions?</a:t>
            </a:r>
          </a:p>
        </p:txBody>
      </p:sp>
    </p:spTree>
    <p:extLst>
      <p:ext uri="{BB962C8B-B14F-4D97-AF65-F5344CB8AC3E}">
        <p14:creationId xmlns:p14="http://schemas.microsoft.com/office/powerpoint/2010/main" val="170074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735E-A12D-176A-E82B-B1EA8C3C3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8A2CB-549E-C153-708A-0837ADB625C6}"/>
              </a:ext>
            </a:extLst>
          </p:cNvPr>
          <p:cNvSpPr>
            <a:spLocks noGrp="1"/>
          </p:cNvSpPr>
          <p:nvPr>
            <p:ph type="title"/>
          </p:nvPr>
        </p:nvSpPr>
        <p:spPr/>
        <p:txBody>
          <a:bodyPr/>
          <a:lstStyle/>
          <a:p>
            <a:r>
              <a:rPr lang="en-US"/>
              <a:t>LEL Ride-Through Studies</a:t>
            </a:r>
          </a:p>
        </p:txBody>
      </p:sp>
      <p:sp>
        <p:nvSpPr>
          <p:cNvPr id="4" name="Slide Number Placeholder 3">
            <a:extLst>
              <a:ext uri="{FF2B5EF4-FFF2-40B4-BE49-F238E27FC236}">
                <a16:creationId xmlns:a16="http://schemas.microsoft.com/office/drawing/2014/main" id="{9CE238B0-9C25-9EAF-4D48-0775C17A1696}"/>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9" name="Content Placeholder 2">
            <a:extLst>
              <a:ext uri="{FF2B5EF4-FFF2-40B4-BE49-F238E27FC236}">
                <a16:creationId xmlns:a16="http://schemas.microsoft.com/office/drawing/2014/main" id="{81D9E0AA-511A-F04F-BF80-DDD1858A16F0}"/>
              </a:ext>
            </a:extLst>
          </p:cNvPr>
          <p:cNvSpPr txBox="1">
            <a:spLocks/>
          </p:cNvSpPr>
          <p:nvPr/>
        </p:nvSpPr>
        <p:spPr>
          <a:xfrm>
            <a:off x="508000" y="1138733"/>
            <a:ext cx="11277600" cy="20831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a:t>ERCOT has also performed a study of system frequency response to a significant LEL (multiple LELs in same area) trip</a:t>
            </a:r>
          </a:p>
          <a:p>
            <a:pPr marL="233363" lvl="1" indent="-233363"/>
            <a:r>
              <a:rPr lang="en-US" sz="1600"/>
              <a:t>Under certain critical conditions, the loss of more than 2600 MW of LELs* would cause system frequency to increase to a level (60.4Hz) at which conventional generators are concerned that they might not ride through, which may lead to an uncontrolled cascading event </a:t>
            </a:r>
          </a:p>
        </p:txBody>
      </p:sp>
      <p:pic>
        <p:nvPicPr>
          <p:cNvPr id="10" name="Picture 9">
            <a:extLst>
              <a:ext uri="{FF2B5EF4-FFF2-40B4-BE49-F238E27FC236}">
                <a16:creationId xmlns:a16="http://schemas.microsoft.com/office/drawing/2014/main" id="{9F5E75EE-07A5-4EBF-5686-7C67A69E9631}"/>
              </a:ext>
            </a:extLst>
          </p:cNvPr>
          <p:cNvPicPr>
            <a:picLocks noChangeAspect="1"/>
          </p:cNvPicPr>
          <p:nvPr/>
        </p:nvPicPr>
        <p:blipFill>
          <a:blip r:embed="rId2"/>
          <a:stretch>
            <a:fillRect/>
          </a:stretch>
        </p:blipFill>
        <p:spPr>
          <a:xfrm>
            <a:off x="584791" y="2711301"/>
            <a:ext cx="6169580" cy="3339732"/>
          </a:xfrm>
          <a:prstGeom prst="rect">
            <a:avLst/>
          </a:prstGeom>
        </p:spPr>
      </p:pic>
      <p:sp>
        <p:nvSpPr>
          <p:cNvPr id="11" name="Content Placeholder 2">
            <a:extLst>
              <a:ext uri="{FF2B5EF4-FFF2-40B4-BE49-F238E27FC236}">
                <a16:creationId xmlns:a16="http://schemas.microsoft.com/office/drawing/2014/main" id="{84BDC891-685B-26A4-EEFC-F1E2CF98148D}"/>
              </a:ext>
            </a:extLst>
          </p:cNvPr>
          <p:cNvSpPr txBox="1">
            <a:spLocks/>
          </p:cNvSpPr>
          <p:nvPr/>
        </p:nvSpPr>
        <p:spPr>
          <a:xfrm>
            <a:off x="7213600" y="3796391"/>
            <a:ext cx="4572000" cy="923330"/>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If the volume of LELs that cannot ride-through system faults continues to increase, it could result in a major event.</a:t>
            </a:r>
          </a:p>
        </p:txBody>
      </p:sp>
      <p:sp>
        <p:nvSpPr>
          <p:cNvPr id="3" name="TextBox 2">
            <a:extLst>
              <a:ext uri="{FF2B5EF4-FFF2-40B4-BE49-F238E27FC236}">
                <a16:creationId xmlns:a16="http://schemas.microsoft.com/office/drawing/2014/main" id="{7F0E7901-9682-C324-243C-5BB2C55C686A}"/>
              </a:ext>
            </a:extLst>
          </p:cNvPr>
          <p:cNvSpPr txBox="1"/>
          <p:nvPr/>
        </p:nvSpPr>
        <p:spPr>
          <a:xfrm>
            <a:off x="5585791" y="6051033"/>
            <a:ext cx="6504609" cy="276999"/>
          </a:xfrm>
          <a:prstGeom prst="rect">
            <a:avLst/>
          </a:prstGeom>
          <a:noFill/>
        </p:spPr>
        <p:txBody>
          <a:bodyPr wrap="square" rtlCol="0">
            <a:spAutoFit/>
          </a:bodyPr>
          <a:lstStyle/>
          <a:p>
            <a:r>
              <a:rPr lang="en-US" sz="1200"/>
              <a:t>* limit represents combined voltage sensitive, consequential and non-consequential LEL loss</a:t>
            </a:r>
          </a:p>
        </p:txBody>
      </p:sp>
    </p:spTree>
    <p:extLst>
      <p:ext uri="{BB962C8B-B14F-4D97-AF65-F5344CB8AC3E}">
        <p14:creationId xmlns:p14="http://schemas.microsoft.com/office/powerpoint/2010/main" val="229356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8A06-6017-CD58-AB7A-E524434A9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EFC4F-17B6-EF88-FF5C-72C4E49FBA1E}"/>
              </a:ext>
            </a:extLst>
          </p:cNvPr>
          <p:cNvSpPr>
            <a:spLocks noGrp="1"/>
          </p:cNvSpPr>
          <p:nvPr>
            <p:ph type="title"/>
          </p:nvPr>
        </p:nvSpPr>
        <p:spPr/>
        <p:txBody>
          <a:bodyPr/>
          <a:lstStyle/>
          <a:p>
            <a:r>
              <a:rPr lang="en-US"/>
              <a:t>All System Risks are Not the Same</a:t>
            </a:r>
          </a:p>
        </p:txBody>
      </p:sp>
      <p:graphicFrame>
        <p:nvGraphicFramePr>
          <p:cNvPr id="5" name="Content Placeholder 4">
            <a:extLst>
              <a:ext uri="{FF2B5EF4-FFF2-40B4-BE49-F238E27FC236}">
                <a16:creationId xmlns:a16="http://schemas.microsoft.com/office/drawing/2014/main" id="{F3498C8F-FB3E-1F80-4DBC-3B6E7E7D34C0}"/>
              </a:ext>
            </a:extLst>
          </p:cNvPr>
          <p:cNvGraphicFramePr>
            <a:graphicFrameLocks noGrp="1"/>
          </p:cNvGraphicFramePr>
          <p:nvPr>
            <p:ph idx="1"/>
            <p:extLst>
              <p:ext uri="{D42A27DB-BD31-4B8C-83A1-F6EECF244321}">
                <p14:modId xmlns:p14="http://schemas.microsoft.com/office/powerpoint/2010/main" val="455326730"/>
              </p:ext>
            </p:extLst>
          </p:nvPr>
        </p:nvGraphicFramePr>
        <p:xfrm>
          <a:off x="562332" y="990600"/>
          <a:ext cx="11379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ABDA31B-B464-7967-7806-CEFA87E59910}"/>
              </a:ext>
            </a:extLst>
          </p:cNvPr>
          <p:cNvSpPr>
            <a:spLocks noGrp="1"/>
          </p:cNvSpPr>
          <p:nvPr>
            <p:ph type="sldNum" sz="quarter" idx="4"/>
          </p:nvPr>
        </p:nvSpPr>
        <p:spPr/>
        <p:txBody>
          <a:bodyPr/>
          <a:lstStyle/>
          <a:p>
            <a:fld id="{1D93BD3E-1E9A-4970-A6F7-E7AC52762E0C}" type="slidenum">
              <a:rPr lang="en-US" smtClean="0"/>
              <a:pPr/>
              <a:t>6</a:t>
            </a:fld>
            <a:endParaRPr lang="en-US"/>
          </a:p>
        </p:txBody>
      </p:sp>
      <p:sp>
        <p:nvSpPr>
          <p:cNvPr id="6" name="TextBox 5">
            <a:extLst>
              <a:ext uri="{FF2B5EF4-FFF2-40B4-BE49-F238E27FC236}">
                <a16:creationId xmlns:a16="http://schemas.microsoft.com/office/drawing/2014/main" id="{34C7F0B1-5183-CD62-4CFD-DEAB2BCD3DB3}"/>
              </a:ext>
            </a:extLst>
          </p:cNvPr>
          <p:cNvSpPr txBox="1"/>
          <p:nvPr/>
        </p:nvSpPr>
        <p:spPr>
          <a:xfrm>
            <a:off x="5320439" y="1524000"/>
            <a:ext cx="3890809" cy="369332"/>
          </a:xfrm>
          <a:prstGeom prst="rect">
            <a:avLst/>
          </a:prstGeom>
          <a:noFill/>
        </p:spPr>
        <p:txBody>
          <a:bodyPr wrap="none" rtlCol="0">
            <a:spAutoFit/>
          </a:bodyPr>
          <a:lstStyle/>
          <a:p>
            <a:r>
              <a:rPr lang="en-US" b="1">
                <a:solidFill>
                  <a:schemeClr val="accent5"/>
                </a:solidFill>
              </a:rPr>
              <a:t>Higher Potential for Grid Collapse</a:t>
            </a:r>
          </a:p>
        </p:txBody>
      </p:sp>
      <p:sp>
        <p:nvSpPr>
          <p:cNvPr id="7" name="Content Placeholder 2">
            <a:extLst>
              <a:ext uri="{FF2B5EF4-FFF2-40B4-BE49-F238E27FC236}">
                <a16:creationId xmlns:a16="http://schemas.microsoft.com/office/drawing/2014/main" id="{02CA6EDE-37BC-F6E8-F000-4BF6927E782D}"/>
              </a:ext>
            </a:extLst>
          </p:cNvPr>
          <p:cNvSpPr txBox="1">
            <a:spLocks/>
          </p:cNvSpPr>
          <p:nvPr/>
        </p:nvSpPr>
        <p:spPr>
          <a:xfrm>
            <a:off x="1905000" y="5190292"/>
            <a:ext cx="9200789" cy="677108"/>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Dynamic events are a higher risk for uncontrolled grid collapse than issues that can be resolved by controlled loadshed, and they happen much faster.</a:t>
            </a:r>
          </a:p>
        </p:txBody>
      </p:sp>
      <p:sp>
        <p:nvSpPr>
          <p:cNvPr id="3" name="TextBox 2">
            <a:extLst>
              <a:ext uri="{FF2B5EF4-FFF2-40B4-BE49-F238E27FC236}">
                <a16:creationId xmlns:a16="http://schemas.microsoft.com/office/drawing/2014/main" id="{A4FAA2A7-2D4F-BCCA-4C30-EABFA10A9312}"/>
              </a:ext>
            </a:extLst>
          </p:cNvPr>
          <p:cNvSpPr txBox="1"/>
          <p:nvPr/>
        </p:nvSpPr>
        <p:spPr>
          <a:xfrm>
            <a:off x="4067532" y="3886200"/>
            <a:ext cx="2505814" cy="369332"/>
          </a:xfrm>
          <a:prstGeom prst="rect">
            <a:avLst/>
          </a:prstGeom>
          <a:noFill/>
        </p:spPr>
        <p:txBody>
          <a:bodyPr wrap="none" rtlCol="0">
            <a:spAutoFit/>
          </a:bodyPr>
          <a:lstStyle/>
          <a:p>
            <a:r>
              <a:rPr lang="en-US" b="1">
                <a:solidFill>
                  <a:schemeClr val="accent5"/>
                </a:solidFill>
              </a:rPr>
              <a:t>Speed of Occurrence</a:t>
            </a:r>
          </a:p>
        </p:txBody>
      </p:sp>
      <p:sp>
        <p:nvSpPr>
          <p:cNvPr id="8" name="TextBox 7">
            <a:extLst>
              <a:ext uri="{FF2B5EF4-FFF2-40B4-BE49-F238E27FC236}">
                <a16:creationId xmlns:a16="http://schemas.microsoft.com/office/drawing/2014/main" id="{8329C7F5-BD31-507E-E58B-42736162B19A}"/>
              </a:ext>
            </a:extLst>
          </p:cNvPr>
          <p:cNvSpPr txBox="1"/>
          <p:nvPr/>
        </p:nvSpPr>
        <p:spPr>
          <a:xfrm>
            <a:off x="1324332" y="3895165"/>
            <a:ext cx="1348446" cy="307777"/>
          </a:xfrm>
          <a:prstGeom prst="rect">
            <a:avLst/>
          </a:prstGeom>
          <a:noFill/>
        </p:spPr>
        <p:txBody>
          <a:bodyPr wrap="none" rtlCol="0">
            <a:spAutoFit/>
          </a:bodyPr>
          <a:lstStyle/>
          <a:p>
            <a:r>
              <a:rPr lang="en-US" sz="1400">
                <a:solidFill>
                  <a:schemeClr val="accent5"/>
                </a:solidFill>
              </a:rPr>
              <a:t>Hours-Minutes</a:t>
            </a:r>
          </a:p>
        </p:txBody>
      </p:sp>
      <p:sp>
        <p:nvSpPr>
          <p:cNvPr id="9" name="TextBox 8">
            <a:extLst>
              <a:ext uri="{FF2B5EF4-FFF2-40B4-BE49-F238E27FC236}">
                <a16:creationId xmlns:a16="http://schemas.microsoft.com/office/drawing/2014/main" id="{E541A04C-13EC-EC2D-2C53-44F9A0A3C6A0}"/>
              </a:ext>
            </a:extLst>
          </p:cNvPr>
          <p:cNvSpPr txBox="1"/>
          <p:nvPr/>
        </p:nvSpPr>
        <p:spPr>
          <a:xfrm>
            <a:off x="7648932" y="3895165"/>
            <a:ext cx="1479892" cy="307777"/>
          </a:xfrm>
          <a:prstGeom prst="rect">
            <a:avLst/>
          </a:prstGeom>
          <a:noFill/>
        </p:spPr>
        <p:txBody>
          <a:bodyPr wrap="none" rtlCol="0">
            <a:spAutoFit/>
          </a:bodyPr>
          <a:lstStyle/>
          <a:p>
            <a:r>
              <a:rPr lang="en-US" sz="1400">
                <a:solidFill>
                  <a:schemeClr val="accent5"/>
                </a:solidFill>
              </a:rPr>
              <a:t>Seconds-Cycles</a:t>
            </a:r>
          </a:p>
        </p:txBody>
      </p:sp>
    </p:spTree>
    <p:extLst>
      <p:ext uri="{BB962C8B-B14F-4D97-AF65-F5344CB8AC3E}">
        <p14:creationId xmlns:p14="http://schemas.microsoft.com/office/powerpoint/2010/main" val="5929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099D-19EE-BB9B-9368-CF6DA023898F}"/>
              </a:ext>
            </a:extLst>
          </p:cNvPr>
          <p:cNvSpPr>
            <a:spLocks noGrp="1"/>
          </p:cNvSpPr>
          <p:nvPr>
            <p:ph type="title"/>
          </p:nvPr>
        </p:nvSpPr>
        <p:spPr/>
        <p:txBody>
          <a:bodyPr/>
          <a:lstStyle/>
          <a:p>
            <a:r>
              <a:rPr lang="en-US"/>
              <a:t>Summary of Problem Statement</a:t>
            </a:r>
          </a:p>
        </p:txBody>
      </p:sp>
      <p:sp>
        <p:nvSpPr>
          <p:cNvPr id="3" name="Content Placeholder 2">
            <a:extLst>
              <a:ext uri="{FF2B5EF4-FFF2-40B4-BE49-F238E27FC236}">
                <a16:creationId xmlns:a16="http://schemas.microsoft.com/office/drawing/2014/main" id="{FDC51878-5575-7BBF-2000-8B9F3068C4CE}"/>
              </a:ext>
            </a:extLst>
          </p:cNvPr>
          <p:cNvSpPr>
            <a:spLocks noGrp="1"/>
          </p:cNvSpPr>
          <p:nvPr>
            <p:ph idx="1"/>
          </p:nvPr>
        </p:nvSpPr>
        <p:spPr>
          <a:xfrm>
            <a:off x="406400" y="1619699"/>
            <a:ext cx="11379200" cy="4270743"/>
          </a:xfrm>
        </p:spPr>
        <p:txBody>
          <a:bodyPr/>
          <a:lstStyle/>
          <a:p>
            <a:pPr marL="0" indent="0">
              <a:buNone/>
            </a:pPr>
            <a:r>
              <a:rPr lang="en-US" sz="2000"/>
              <a:t>If the quantity of LELs that cannot ride-through a fault in the area affected by the fault exceeds 2,600 MW under worst-case inertia and foot-room conditions, it could cause system-wide frequency instability if not mitigated.</a:t>
            </a:r>
          </a:p>
          <a:p>
            <a:endParaRPr lang="en-US" sz="2400"/>
          </a:p>
        </p:txBody>
      </p:sp>
      <p:sp>
        <p:nvSpPr>
          <p:cNvPr id="4" name="Slide Number Placeholder 3">
            <a:extLst>
              <a:ext uri="{FF2B5EF4-FFF2-40B4-BE49-F238E27FC236}">
                <a16:creationId xmlns:a16="http://schemas.microsoft.com/office/drawing/2014/main" id="{3387E47E-DC6E-906B-8DB1-1279FC4273B4}"/>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15621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A02E-8948-7AE5-F2F8-9196615CB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F5ABD-D68C-43BF-274D-99379FB8D4D7}"/>
              </a:ext>
            </a:extLst>
          </p:cNvPr>
          <p:cNvSpPr>
            <a:spLocks noGrp="1"/>
          </p:cNvSpPr>
          <p:nvPr>
            <p:ph type="title"/>
          </p:nvPr>
        </p:nvSpPr>
        <p:spPr/>
        <p:txBody>
          <a:bodyPr/>
          <a:lstStyle/>
          <a:p>
            <a:r>
              <a:rPr lang="en-US"/>
              <a:t>Summary of Problem Statement and Potential Mitigations</a:t>
            </a:r>
          </a:p>
        </p:txBody>
      </p:sp>
      <p:sp>
        <p:nvSpPr>
          <p:cNvPr id="4" name="Slide Number Placeholder 3">
            <a:extLst>
              <a:ext uri="{FF2B5EF4-FFF2-40B4-BE49-F238E27FC236}">
                <a16:creationId xmlns:a16="http://schemas.microsoft.com/office/drawing/2014/main" id="{FDB3E94A-A29E-D76F-335F-C963F94CDB70}"/>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7" name="Content Placeholder 2">
            <a:extLst>
              <a:ext uri="{FF2B5EF4-FFF2-40B4-BE49-F238E27FC236}">
                <a16:creationId xmlns:a16="http://schemas.microsoft.com/office/drawing/2014/main" id="{1832DD25-D5B9-FECC-56DF-429FD882B2AE}"/>
              </a:ext>
            </a:extLst>
          </p:cNvPr>
          <p:cNvSpPr txBox="1">
            <a:spLocks/>
          </p:cNvSpPr>
          <p:nvPr/>
        </p:nvSpPr>
        <p:spPr>
          <a:xfrm>
            <a:off x="406400" y="1619699"/>
            <a:ext cx="3538279" cy="42707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t>If the quantity of LELs that cannot ride-through a fault,</a:t>
            </a:r>
          </a:p>
          <a:p>
            <a:r>
              <a:rPr lang="en-US" sz="2000">
                <a:solidFill>
                  <a:schemeClr val="accent2"/>
                </a:solidFill>
              </a:rPr>
              <a:t>In the area affected by the fault,</a:t>
            </a:r>
          </a:p>
          <a:p>
            <a:r>
              <a:rPr lang="en-US" sz="2000">
                <a:solidFill>
                  <a:schemeClr val="accent2"/>
                </a:solidFill>
              </a:rPr>
              <a:t>Exceeds 2,600 MW under worst-case inertia and foot-room conditions,</a:t>
            </a:r>
          </a:p>
          <a:p>
            <a:r>
              <a:rPr lang="en-US" sz="2000">
                <a:solidFill>
                  <a:schemeClr val="accent2"/>
                </a:solidFill>
              </a:rPr>
              <a:t>It could cause system-wide frequency instability if not mitigated.</a:t>
            </a:r>
          </a:p>
          <a:p>
            <a:endParaRPr lang="en-US" sz="2400"/>
          </a:p>
        </p:txBody>
      </p:sp>
      <p:sp>
        <p:nvSpPr>
          <p:cNvPr id="8" name="TextBox 7">
            <a:extLst>
              <a:ext uri="{FF2B5EF4-FFF2-40B4-BE49-F238E27FC236}">
                <a16:creationId xmlns:a16="http://schemas.microsoft.com/office/drawing/2014/main" id="{9BD96EF9-B9DA-A028-76F0-87740D6CE51D}"/>
              </a:ext>
            </a:extLst>
          </p:cNvPr>
          <p:cNvSpPr txBox="1"/>
          <p:nvPr/>
        </p:nvSpPr>
        <p:spPr>
          <a:xfrm>
            <a:off x="4561368" y="1098162"/>
            <a:ext cx="3285460" cy="369332"/>
          </a:xfrm>
          <a:prstGeom prst="rect">
            <a:avLst/>
          </a:prstGeom>
          <a:noFill/>
        </p:spPr>
        <p:txBody>
          <a:bodyPr wrap="square" rtlCol="0">
            <a:spAutoFit/>
          </a:bodyPr>
          <a:lstStyle/>
          <a:p>
            <a:pPr algn="ctr"/>
            <a:r>
              <a:rPr lang="en-US"/>
              <a:t>Potential Mitigations</a:t>
            </a:r>
          </a:p>
        </p:txBody>
      </p:sp>
      <p:sp>
        <p:nvSpPr>
          <p:cNvPr id="10" name="Rectangle 9">
            <a:extLst>
              <a:ext uri="{FF2B5EF4-FFF2-40B4-BE49-F238E27FC236}">
                <a16:creationId xmlns:a16="http://schemas.microsoft.com/office/drawing/2014/main" id="{941DF826-6E5A-BA6D-CFDC-01DBFD22D1ED}"/>
              </a:ext>
            </a:extLst>
          </p:cNvPr>
          <p:cNvSpPr/>
          <p:nvPr/>
        </p:nvSpPr>
        <p:spPr>
          <a:xfrm>
            <a:off x="4720856" y="1619699"/>
            <a:ext cx="2966484" cy="367149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Establish voltage ride-through standards for LELs, such that more loads remain connected and continue consuming power from the grid during normal system disturbances</a:t>
            </a:r>
          </a:p>
          <a:p>
            <a:pPr marL="285750" indent="-285750">
              <a:buFont typeface="Arial" panose="020B0604020202020204" pitchFamily="34" charset="0"/>
              <a:buChar char="•"/>
            </a:pPr>
            <a:r>
              <a:rPr lang="en-US" dirty="0">
                <a:solidFill>
                  <a:schemeClr val="tx1"/>
                </a:solidFill>
              </a:rPr>
              <a:t>LELs can voluntarily design their protection systems to ride-through common grid disturbances</a:t>
            </a:r>
          </a:p>
          <a:p>
            <a:pPr marL="285750" indent="-285750">
              <a:buFont typeface="Arial" panose="020B0604020202020204" pitchFamily="34" charset="0"/>
              <a:buChar char="•"/>
            </a:pPr>
            <a:endParaRPr lang="en-US" dirty="0">
              <a:solidFill>
                <a:schemeClr val="tx1"/>
              </a:solidFill>
            </a:endParaRPr>
          </a:p>
        </p:txBody>
      </p:sp>
      <p:sp>
        <p:nvSpPr>
          <p:cNvPr id="11" name="Arrow: Left 10">
            <a:extLst>
              <a:ext uri="{FF2B5EF4-FFF2-40B4-BE49-F238E27FC236}">
                <a16:creationId xmlns:a16="http://schemas.microsoft.com/office/drawing/2014/main" id="{6A38A446-6D72-19B5-9C59-807A3D788796}"/>
              </a:ext>
            </a:extLst>
          </p:cNvPr>
          <p:cNvSpPr/>
          <p:nvPr/>
        </p:nvSpPr>
        <p:spPr>
          <a:xfrm rot="10800000">
            <a:off x="3944679" y="1903228"/>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CC424A-B03A-16DC-3AB6-C9F51CFF3A63}"/>
              </a:ext>
            </a:extLst>
          </p:cNvPr>
          <p:cNvSpPr/>
          <p:nvPr/>
        </p:nvSpPr>
        <p:spPr>
          <a:xfrm>
            <a:off x="8463517" y="1619699"/>
            <a:ext cx="2966484" cy="1809302"/>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a:solidFill>
                  <a:schemeClr val="tx1"/>
                </a:solidFill>
              </a:rPr>
              <a:t>Vendor solution presentations at </a:t>
            </a:r>
            <a:r>
              <a:rPr lang="en-US">
                <a:solidFill>
                  <a:srgbClr val="FF0000"/>
                </a:solidFill>
              </a:rPr>
              <a:t>July 11 </a:t>
            </a:r>
            <a:r>
              <a:rPr lang="en-US">
                <a:solidFill>
                  <a:schemeClr val="tx1"/>
                </a:solidFill>
              </a:rPr>
              <a:t>LLWG meeting</a:t>
            </a:r>
          </a:p>
          <a:p>
            <a:pPr marL="285750" indent="-285750">
              <a:buFont typeface="Arial" panose="020B0604020202020204" pitchFamily="34" charset="0"/>
              <a:buChar char="•"/>
            </a:pPr>
            <a:r>
              <a:rPr lang="en-US">
                <a:solidFill>
                  <a:schemeClr val="tx1"/>
                </a:solidFill>
              </a:rPr>
              <a:t>Draft voltage ride-through standard at </a:t>
            </a:r>
            <a:r>
              <a:rPr lang="en-US">
                <a:solidFill>
                  <a:srgbClr val="FF0000"/>
                </a:solidFill>
              </a:rPr>
              <a:t>Q3 2025</a:t>
            </a:r>
            <a:r>
              <a:rPr lang="en-US">
                <a:solidFill>
                  <a:schemeClr val="tx1"/>
                </a:solidFill>
              </a:rPr>
              <a:t> LLWG meeting</a:t>
            </a:r>
          </a:p>
          <a:p>
            <a:pPr marL="285750" indent="-285750">
              <a:buFont typeface="Arial" panose="020B0604020202020204" pitchFamily="34" charset="0"/>
              <a:buChar char="•"/>
            </a:pPr>
            <a:endParaRPr lang="en-US">
              <a:solidFill>
                <a:schemeClr val="tx1"/>
              </a:solidFill>
            </a:endParaRPr>
          </a:p>
        </p:txBody>
      </p:sp>
      <p:sp>
        <p:nvSpPr>
          <p:cNvPr id="13" name="Arrow: Left 12">
            <a:extLst>
              <a:ext uri="{FF2B5EF4-FFF2-40B4-BE49-F238E27FC236}">
                <a16:creationId xmlns:a16="http://schemas.microsoft.com/office/drawing/2014/main" id="{76449C05-9F6E-6501-6C84-16440DF62D69}"/>
              </a:ext>
            </a:extLst>
          </p:cNvPr>
          <p:cNvSpPr/>
          <p:nvPr/>
        </p:nvSpPr>
        <p:spPr>
          <a:xfrm rot="10800000">
            <a:off x="7687340" y="1903227"/>
            <a:ext cx="776177" cy="570951"/>
          </a:xfrm>
          <a:prstGeom prst="lef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EBFA61-022B-E66B-70D6-70D6366935DF}"/>
              </a:ext>
            </a:extLst>
          </p:cNvPr>
          <p:cNvSpPr txBox="1"/>
          <p:nvPr/>
        </p:nvSpPr>
        <p:spPr>
          <a:xfrm>
            <a:off x="8304029" y="1098162"/>
            <a:ext cx="3285460" cy="369332"/>
          </a:xfrm>
          <a:prstGeom prst="rect">
            <a:avLst/>
          </a:prstGeom>
          <a:noFill/>
        </p:spPr>
        <p:txBody>
          <a:bodyPr wrap="square" rtlCol="0">
            <a:spAutoFit/>
          </a:bodyPr>
          <a:lstStyle/>
          <a:p>
            <a:pPr algn="ctr"/>
            <a:r>
              <a:rPr lang="en-US"/>
              <a:t>Plan and Timeline</a:t>
            </a:r>
          </a:p>
        </p:txBody>
      </p:sp>
    </p:spTree>
    <p:extLst>
      <p:ext uri="{BB962C8B-B14F-4D97-AF65-F5344CB8AC3E}">
        <p14:creationId xmlns:p14="http://schemas.microsoft.com/office/powerpoint/2010/main" val="47714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6ABB-830F-5D04-DB1D-E6BADA30EAC8}"/>
              </a:ext>
            </a:extLst>
          </p:cNvPr>
          <p:cNvSpPr>
            <a:spLocks noGrp="1"/>
          </p:cNvSpPr>
          <p:nvPr>
            <p:ph type="title"/>
          </p:nvPr>
        </p:nvSpPr>
        <p:spPr/>
        <p:txBody>
          <a:bodyPr/>
          <a:lstStyle/>
          <a:p>
            <a:r>
              <a:rPr lang="en-US"/>
              <a:t>Improved Ride-Through Capability will Reduce Risk</a:t>
            </a:r>
          </a:p>
        </p:txBody>
      </p:sp>
      <p:sp>
        <p:nvSpPr>
          <p:cNvPr id="3" name="Content Placeholder 2">
            <a:extLst>
              <a:ext uri="{FF2B5EF4-FFF2-40B4-BE49-F238E27FC236}">
                <a16:creationId xmlns:a16="http://schemas.microsoft.com/office/drawing/2014/main" id="{5FFFC16A-E8CE-4F1B-0802-4DE11DB739DA}"/>
              </a:ext>
            </a:extLst>
          </p:cNvPr>
          <p:cNvSpPr>
            <a:spLocks noGrp="1"/>
          </p:cNvSpPr>
          <p:nvPr>
            <p:ph idx="1"/>
          </p:nvPr>
        </p:nvSpPr>
        <p:spPr>
          <a:xfrm>
            <a:off x="6055618" y="1066801"/>
            <a:ext cx="5729982" cy="4853233"/>
          </a:xfrm>
        </p:spPr>
        <p:txBody>
          <a:bodyPr/>
          <a:lstStyle/>
          <a:p>
            <a:r>
              <a:rPr lang="en-US" sz="2000"/>
              <a:t>If the amount of LELs affected by the voltage dip is too high, it may cause instability or cascading if it does not ride through</a:t>
            </a:r>
          </a:p>
          <a:p>
            <a:r>
              <a:rPr lang="en-US" sz="2000"/>
              <a:t>Improvement of ride-through capability at each facility will reduce aggregate risk</a:t>
            </a:r>
          </a:p>
          <a:p>
            <a:endParaRPr lang="en-US" sz="2400"/>
          </a:p>
        </p:txBody>
      </p:sp>
      <p:sp>
        <p:nvSpPr>
          <p:cNvPr id="4" name="Slide Number Placeholder 3">
            <a:extLst>
              <a:ext uri="{FF2B5EF4-FFF2-40B4-BE49-F238E27FC236}">
                <a16:creationId xmlns:a16="http://schemas.microsoft.com/office/drawing/2014/main" id="{8320FD1B-3B39-92F4-A368-1E5BDE4103BE}"/>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65" name="Content Placeholder 2">
            <a:extLst>
              <a:ext uri="{FF2B5EF4-FFF2-40B4-BE49-F238E27FC236}">
                <a16:creationId xmlns:a16="http://schemas.microsoft.com/office/drawing/2014/main" id="{52996331-222F-45F4-FC3A-B1E7EAF0A45E}"/>
              </a:ext>
            </a:extLst>
          </p:cNvPr>
          <p:cNvSpPr txBox="1">
            <a:spLocks/>
          </p:cNvSpPr>
          <p:nvPr/>
        </p:nvSpPr>
        <p:spPr>
          <a:xfrm>
            <a:off x="6218888" y="4897169"/>
            <a:ext cx="5326568" cy="677108"/>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wrap="square" lIns="274320" tIns="91440" rIns="274320" bIns="9144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latin typeface="Arial" panose="020B0604020202020204"/>
              </a:rPr>
              <a:t>Key Takeaway:</a:t>
            </a:r>
            <a:r>
              <a:rPr lang="en-US" sz="1600">
                <a:latin typeface="Arial" panose="020B0604020202020204"/>
              </a:rPr>
              <a:t> Improved Ride-Through Capability is needed.</a:t>
            </a:r>
          </a:p>
        </p:txBody>
      </p:sp>
      <p:grpSp>
        <p:nvGrpSpPr>
          <p:cNvPr id="11" name="Group 10">
            <a:extLst>
              <a:ext uri="{FF2B5EF4-FFF2-40B4-BE49-F238E27FC236}">
                <a16:creationId xmlns:a16="http://schemas.microsoft.com/office/drawing/2014/main" id="{7EBF6046-CCBB-B8F6-2E5A-3DAE479FA9F8}"/>
              </a:ext>
            </a:extLst>
          </p:cNvPr>
          <p:cNvGrpSpPr/>
          <p:nvPr/>
        </p:nvGrpSpPr>
        <p:grpSpPr>
          <a:xfrm>
            <a:off x="-1735832" y="1237219"/>
            <a:ext cx="8915400" cy="2115786"/>
            <a:chOff x="-1772777" y="793874"/>
            <a:chExt cx="8915400" cy="2115786"/>
          </a:xfrm>
        </p:grpSpPr>
        <p:grpSp>
          <p:nvGrpSpPr>
            <p:cNvPr id="7" name="Group 6">
              <a:extLst>
                <a:ext uri="{FF2B5EF4-FFF2-40B4-BE49-F238E27FC236}">
                  <a16:creationId xmlns:a16="http://schemas.microsoft.com/office/drawing/2014/main" id="{44539A27-B8B6-F4D2-6610-519DEC8299CC}"/>
                </a:ext>
              </a:extLst>
            </p:cNvPr>
            <p:cNvGrpSpPr/>
            <p:nvPr/>
          </p:nvGrpSpPr>
          <p:grpSpPr>
            <a:xfrm>
              <a:off x="-1772777" y="1127226"/>
              <a:ext cx="8915400" cy="1782434"/>
              <a:chOff x="-2286000" y="1600200"/>
              <a:chExt cx="10769600" cy="2362200"/>
            </a:xfrm>
          </p:grpSpPr>
          <p:sp>
            <p:nvSpPr>
              <p:cNvPr id="5" name="Arc 4">
                <a:extLst>
                  <a:ext uri="{FF2B5EF4-FFF2-40B4-BE49-F238E27FC236}">
                    <a16:creationId xmlns:a16="http://schemas.microsoft.com/office/drawing/2014/main" id="{2BD2DDD2-8C44-1F71-6330-13E21D7FAD3B}"/>
                  </a:ext>
                </a:extLst>
              </p:cNvPr>
              <p:cNvSpPr/>
              <p:nvPr/>
            </p:nvSpPr>
            <p:spPr>
              <a:xfrm>
                <a:off x="-2286000" y="1600200"/>
                <a:ext cx="5384800" cy="2362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B78D315E-38A7-6CD0-915D-3C2C28350CE0}"/>
                  </a:ext>
                </a:extLst>
              </p:cNvPr>
              <p:cNvSpPr/>
              <p:nvPr/>
            </p:nvSpPr>
            <p:spPr>
              <a:xfrm flipH="1">
                <a:off x="3098800" y="1600200"/>
                <a:ext cx="5384800" cy="2362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045C7D9-854E-C491-A013-018D16FA4663}"/>
                </a:ext>
              </a:extLst>
            </p:cNvPr>
            <p:cNvGrpSpPr/>
            <p:nvPr/>
          </p:nvGrpSpPr>
          <p:grpSpPr>
            <a:xfrm>
              <a:off x="460986" y="793874"/>
              <a:ext cx="5264128" cy="1877691"/>
              <a:chOff x="460986" y="793874"/>
              <a:chExt cx="5264128" cy="1877691"/>
            </a:xfrm>
          </p:grpSpPr>
          <p:cxnSp>
            <p:nvCxnSpPr>
              <p:cNvPr id="12" name="Straight Arrow Connector 11">
                <a:extLst>
                  <a:ext uri="{FF2B5EF4-FFF2-40B4-BE49-F238E27FC236}">
                    <a16:creationId xmlns:a16="http://schemas.microsoft.com/office/drawing/2014/main" id="{2E93E52F-F643-D87E-803B-CB4D680ACE89}"/>
                  </a:ext>
                </a:extLst>
              </p:cNvPr>
              <p:cNvCxnSpPr>
                <a:cxnSpLocks/>
              </p:cNvCxnSpPr>
              <p:nvPr/>
            </p:nvCxnSpPr>
            <p:spPr>
              <a:xfrm flipV="1">
                <a:off x="2689836" y="836355"/>
                <a:ext cx="0" cy="15569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Lightning Bolt 7">
                <a:extLst>
                  <a:ext uri="{FF2B5EF4-FFF2-40B4-BE49-F238E27FC236}">
                    <a16:creationId xmlns:a16="http://schemas.microsoft.com/office/drawing/2014/main" id="{2435439C-6C69-2533-FA6A-6DACD10BB569}"/>
                  </a:ext>
                </a:extLst>
              </p:cNvPr>
              <p:cNvSpPr/>
              <p:nvPr/>
            </p:nvSpPr>
            <p:spPr>
              <a:xfrm rot="1891810">
                <a:off x="2543087" y="1963930"/>
                <a:ext cx="304800" cy="30480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62D90CE-C322-B007-7E26-58D19671B731}"/>
                  </a:ext>
                </a:extLst>
              </p:cNvPr>
              <p:cNvCxnSpPr/>
              <p:nvPr/>
            </p:nvCxnSpPr>
            <p:spPr>
              <a:xfrm>
                <a:off x="460986" y="2399453"/>
                <a:ext cx="44577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D67D2882-2875-D2D8-7343-26F318398457}"/>
                  </a:ext>
                </a:extLst>
              </p:cNvPr>
              <p:cNvSpPr txBox="1"/>
              <p:nvPr/>
            </p:nvSpPr>
            <p:spPr>
              <a:xfrm>
                <a:off x="3640572" y="2425344"/>
                <a:ext cx="1269899" cy="246221"/>
              </a:xfrm>
              <a:prstGeom prst="rect">
                <a:avLst/>
              </a:prstGeom>
              <a:noFill/>
            </p:spPr>
            <p:txBody>
              <a:bodyPr wrap="none" rtlCol="0">
                <a:spAutoFit/>
              </a:bodyPr>
              <a:lstStyle/>
              <a:p>
                <a:r>
                  <a:rPr lang="en-US" sz="1000">
                    <a:solidFill>
                      <a:schemeClr val="accent2"/>
                    </a:solidFill>
                  </a:rPr>
                  <a:t>distance from fault</a:t>
                </a:r>
              </a:p>
            </p:txBody>
          </p:sp>
          <p:sp>
            <p:nvSpPr>
              <p:cNvPr id="14" name="TextBox 13">
                <a:extLst>
                  <a:ext uri="{FF2B5EF4-FFF2-40B4-BE49-F238E27FC236}">
                    <a16:creationId xmlns:a16="http://schemas.microsoft.com/office/drawing/2014/main" id="{1593E622-06F9-31F4-BA47-947DB33E83C9}"/>
                  </a:ext>
                </a:extLst>
              </p:cNvPr>
              <p:cNvSpPr txBox="1"/>
              <p:nvPr/>
            </p:nvSpPr>
            <p:spPr>
              <a:xfrm>
                <a:off x="2718299" y="793874"/>
                <a:ext cx="1162498" cy="246221"/>
              </a:xfrm>
              <a:prstGeom prst="rect">
                <a:avLst/>
              </a:prstGeom>
              <a:noFill/>
            </p:spPr>
            <p:txBody>
              <a:bodyPr wrap="none" rtlCol="0">
                <a:spAutoFit/>
              </a:bodyPr>
              <a:lstStyle/>
              <a:p>
                <a:r>
                  <a:rPr lang="en-US" sz="1000">
                    <a:solidFill>
                      <a:schemeClr val="accent2"/>
                    </a:solidFill>
                  </a:rPr>
                  <a:t>Transient voltage</a:t>
                </a:r>
              </a:p>
            </p:txBody>
          </p:sp>
          <p:cxnSp>
            <p:nvCxnSpPr>
              <p:cNvPr id="25" name="Straight Connector 24">
                <a:extLst>
                  <a:ext uri="{FF2B5EF4-FFF2-40B4-BE49-F238E27FC236}">
                    <a16:creationId xmlns:a16="http://schemas.microsoft.com/office/drawing/2014/main" id="{2E887918-5AF2-6D42-2680-682A6BFC78BA}"/>
                  </a:ext>
                </a:extLst>
              </p:cNvPr>
              <p:cNvCxnSpPr>
                <a:cxnSpLocks/>
              </p:cNvCxnSpPr>
              <p:nvPr/>
            </p:nvCxnSpPr>
            <p:spPr>
              <a:xfrm>
                <a:off x="1584936" y="1332173"/>
                <a:ext cx="2200275" cy="26233"/>
              </a:xfrm>
              <a:prstGeom prst="line">
                <a:avLst/>
              </a:prstGeom>
              <a:ln>
                <a:prstDash val="dash"/>
              </a:ln>
            </p:spPr>
            <p:style>
              <a:lnRef idx="1">
                <a:schemeClr val="accent4"/>
              </a:lnRef>
              <a:fillRef idx="0">
                <a:schemeClr val="accent4"/>
              </a:fillRef>
              <a:effectRef idx="0">
                <a:schemeClr val="accent4"/>
              </a:effectRef>
              <a:fontRef idx="minor">
                <a:schemeClr val="tx1"/>
              </a:fontRef>
            </p:style>
          </p:cxnSp>
          <p:sp>
            <p:nvSpPr>
              <p:cNvPr id="27" name="TextBox 26">
                <a:extLst>
                  <a:ext uri="{FF2B5EF4-FFF2-40B4-BE49-F238E27FC236}">
                    <a16:creationId xmlns:a16="http://schemas.microsoft.com/office/drawing/2014/main" id="{159D5478-F67B-4F35-698C-C3898F00C5D3}"/>
                  </a:ext>
                </a:extLst>
              </p:cNvPr>
              <p:cNvSpPr txBox="1"/>
              <p:nvPr/>
            </p:nvSpPr>
            <p:spPr>
              <a:xfrm>
                <a:off x="3709819" y="1250021"/>
                <a:ext cx="2015295" cy="246221"/>
              </a:xfrm>
              <a:prstGeom prst="rect">
                <a:avLst/>
              </a:prstGeom>
              <a:noFill/>
            </p:spPr>
            <p:txBody>
              <a:bodyPr wrap="none" rtlCol="0">
                <a:spAutoFit/>
              </a:bodyPr>
              <a:lstStyle/>
              <a:p>
                <a:r>
                  <a:rPr lang="en-US" sz="1000">
                    <a:solidFill>
                      <a:schemeClr val="accent2"/>
                    </a:solidFill>
                  </a:rPr>
                  <a:t>Current Ride Through Capability</a:t>
                </a:r>
              </a:p>
            </p:txBody>
          </p:sp>
          <p:sp>
            <p:nvSpPr>
              <p:cNvPr id="62" name="TextBox 61">
                <a:extLst>
                  <a:ext uri="{FF2B5EF4-FFF2-40B4-BE49-F238E27FC236}">
                    <a16:creationId xmlns:a16="http://schemas.microsoft.com/office/drawing/2014/main" id="{20688012-0975-C807-9E03-3E4E6F916587}"/>
                  </a:ext>
                </a:extLst>
              </p:cNvPr>
              <p:cNvSpPr txBox="1"/>
              <p:nvPr/>
            </p:nvSpPr>
            <p:spPr>
              <a:xfrm>
                <a:off x="581651" y="1946882"/>
                <a:ext cx="1658402" cy="461665"/>
              </a:xfrm>
              <a:prstGeom prst="rect">
                <a:avLst/>
              </a:prstGeom>
              <a:noFill/>
            </p:spPr>
            <p:txBody>
              <a:bodyPr wrap="square" rtlCol="0">
                <a:spAutoFit/>
              </a:bodyPr>
              <a:lstStyle/>
              <a:p>
                <a:r>
                  <a:rPr lang="en-US" sz="1200" u="sng">
                    <a:solidFill>
                      <a:schemeClr val="tx2"/>
                    </a:solidFill>
                  </a:rPr>
                  <a:t>Strong Grid with Dense Installations</a:t>
                </a:r>
              </a:p>
            </p:txBody>
          </p:sp>
          <p:sp>
            <p:nvSpPr>
              <p:cNvPr id="85" name="Oval 84">
                <a:extLst>
                  <a:ext uri="{FF2B5EF4-FFF2-40B4-BE49-F238E27FC236}">
                    <a16:creationId xmlns:a16="http://schemas.microsoft.com/office/drawing/2014/main" id="{57421978-FE82-21C0-7CAD-D5DB4A664FB5}"/>
                  </a:ext>
                </a:extLst>
              </p:cNvPr>
              <p:cNvSpPr/>
              <p:nvPr/>
            </p:nvSpPr>
            <p:spPr>
              <a:xfrm>
                <a:off x="4081294" y="1140315"/>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8FD139A-EC0D-5B28-1468-88D1D3332060}"/>
                  </a:ext>
                </a:extLst>
              </p:cNvPr>
              <p:cNvSpPr/>
              <p:nvPr/>
            </p:nvSpPr>
            <p:spPr>
              <a:xfrm>
                <a:off x="3657600" y="1226927"/>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C51882C-94CB-4192-FA59-4EB59C4C4D94}"/>
                  </a:ext>
                </a:extLst>
              </p:cNvPr>
              <p:cNvSpPr/>
              <p:nvPr/>
            </p:nvSpPr>
            <p:spPr>
              <a:xfrm>
                <a:off x="1475843" y="1192249"/>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050BF9E-58CA-86F4-A144-CA3B7E4F0FC0}"/>
                  </a:ext>
                </a:extLst>
              </p:cNvPr>
              <p:cNvSpPr/>
              <p:nvPr/>
            </p:nvSpPr>
            <p:spPr>
              <a:xfrm>
                <a:off x="2059755" y="1376423"/>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2257DF6-C7D0-7B71-B328-1977A212FA5B}"/>
                  </a:ext>
                </a:extLst>
              </p:cNvPr>
              <p:cNvSpPr/>
              <p:nvPr/>
            </p:nvSpPr>
            <p:spPr>
              <a:xfrm>
                <a:off x="2205062" y="1446552"/>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79B92E2F-0C7B-CF88-15D8-945F80A4B9AA}"/>
                  </a:ext>
                </a:extLst>
              </p:cNvPr>
              <p:cNvSpPr/>
              <p:nvPr/>
            </p:nvSpPr>
            <p:spPr>
              <a:xfrm>
                <a:off x="2321191" y="1520439"/>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313BF2B-8795-3CA0-5B0A-D516069AF7E3}"/>
                  </a:ext>
                </a:extLst>
              </p:cNvPr>
              <p:cNvSpPr/>
              <p:nvPr/>
            </p:nvSpPr>
            <p:spPr>
              <a:xfrm>
                <a:off x="2485284" y="1631889"/>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1337024-DE35-F7BA-EEBC-9BE5C9FB0E1D}"/>
                  </a:ext>
                </a:extLst>
              </p:cNvPr>
              <p:cNvSpPr/>
              <p:nvPr/>
            </p:nvSpPr>
            <p:spPr>
              <a:xfrm>
                <a:off x="2698361" y="1770332"/>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9221939-5BA9-3C06-68FB-CB618CAE32B0}"/>
                  </a:ext>
                </a:extLst>
              </p:cNvPr>
              <p:cNvSpPr/>
              <p:nvPr/>
            </p:nvSpPr>
            <p:spPr>
              <a:xfrm>
                <a:off x="2839108" y="1607854"/>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632201A-BF4E-3C6F-0882-4C08B9418A73}"/>
                  </a:ext>
                </a:extLst>
              </p:cNvPr>
              <p:cNvSpPr/>
              <p:nvPr/>
            </p:nvSpPr>
            <p:spPr>
              <a:xfrm>
                <a:off x="3134707" y="1414771"/>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C49C82DF-6531-534C-499F-DEEB0413EB6D}"/>
                  </a:ext>
                </a:extLst>
              </p:cNvPr>
              <p:cNvSpPr/>
              <p:nvPr/>
            </p:nvSpPr>
            <p:spPr>
              <a:xfrm>
                <a:off x="2943170" y="1517158"/>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CE8C560-1E8C-F0A9-3F07-AD8039E9C805}"/>
                  </a:ext>
                </a:extLst>
              </p:cNvPr>
              <p:cNvSpPr/>
              <p:nvPr/>
            </p:nvSpPr>
            <p:spPr>
              <a:xfrm>
                <a:off x="3255731" y="1364467"/>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8EE191C5-C33C-FF40-C46B-5534B0D2143B}"/>
              </a:ext>
            </a:extLst>
          </p:cNvPr>
          <p:cNvGrpSpPr/>
          <p:nvPr/>
        </p:nvGrpSpPr>
        <p:grpSpPr>
          <a:xfrm>
            <a:off x="-1735832" y="3903836"/>
            <a:ext cx="8915400" cy="1782434"/>
            <a:chOff x="-2286000" y="1600200"/>
            <a:chExt cx="10769600" cy="2362200"/>
          </a:xfrm>
        </p:grpSpPr>
        <p:sp>
          <p:nvSpPr>
            <p:cNvPr id="44" name="Arc 43">
              <a:extLst>
                <a:ext uri="{FF2B5EF4-FFF2-40B4-BE49-F238E27FC236}">
                  <a16:creationId xmlns:a16="http://schemas.microsoft.com/office/drawing/2014/main" id="{A7072C18-DF3A-0B7F-C855-F1ED15E49F4F}"/>
                </a:ext>
              </a:extLst>
            </p:cNvPr>
            <p:cNvSpPr/>
            <p:nvPr/>
          </p:nvSpPr>
          <p:spPr>
            <a:xfrm>
              <a:off x="-2286000" y="1600200"/>
              <a:ext cx="5384800" cy="2362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349C9098-A29D-EEDC-047C-50848351D0DA}"/>
                </a:ext>
              </a:extLst>
            </p:cNvPr>
            <p:cNvSpPr/>
            <p:nvPr/>
          </p:nvSpPr>
          <p:spPr>
            <a:xfrm flipH="1">
              <a:off x="3098800" y="1600200"/>
              <a:ext cx="5384800" cy="2362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06E651C9-8F97-8848-4310-C80606CF7F1F}"/>
              </a:ext>
            </a:extLst>
          </p:cNvPr>
          <p:cNvCxnSpPr>
            <a:cxnSpLocks/>
          </p:cNvCxnSpPr>
          <p:nvPr/>
        </p:nvCxnSpPr>
        <p:spPr>
          <a:xfrm flipV="1">
            <a:off x="2726781" y="3612965"/>
            <a:ext cx="0" cy="15569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Lightning Bolt 22">
            <a:extLst>
              <a:ext uri="{FF2B5EF4-FFF2-40B4-BE49-F238E27FC236}">
                <a16:creationId xmlns:a16="http://schemas.microsoft.com/office/drawing/2014/main" id="{6A4F2920-2247-9281-959E-AE66E8CAFA2F}"/>
              </a:ext>
            </a:extLst>
          </p:cNvPr>
          <p:cNvSpPr/>
          <p:nvPr/>
        </p:nvSpPr>
        <p:spPr>
          <a:xfrm rot="1891810">
            <a:off x="2580032" y="4740540"/>
            <a:ext cx="304800" cy="30480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94CAA3B-9197-10FE-17BD-1AC2F7261569}"/>
              </a:ext>
            </a:extLst>
          </p:cNvPr>
          <p:cNvCxnSpPr/>
          <p:nvPr/>
        </p:nvCxnSpPr>
        <p:spPr>
          <a:xfrm>
            <a:off x="497931" y="5176063"/>
            <a:ext cx="44577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FBA16ED7-DF91-6F08-0A49-32CDED7EAAAB}"/>
              </a:ext>
            </a:extLst>
          </p:cNvPr>
          <p:cNvSpPr txBox="1"/>
          <p:nvPr/>
        </p:nvSpPr>
        <p:spPr>
          <a:xfrm>
            <a:off x="3677517" y="5201954"/>
            <a:ext cx="1269899" cy="246221"/>
          </a:xfrm>
          <a:prstGeom prst="rect">
            <a:avLst/>
          </a:prstGeom>
          <a:noFill/>
        </p:spPr>
        <p:txBody>
          <a:bodyPr wrap="none" rtlCol="0">
            <a:spAutoFit/>
          </a:bodyPr>
          <a:lstStyle/>
          <a:p>
            <a:r>
              <a:rPr lang="en-US" sz="1000">
                <a:solidFill>
                  <a:schemeClr val="accent2"/>
                </a:solidFill>
              </a:rPr>
              <a:t>distance from fault</a:t>
            </a:r>
          </a:p>
        </p:txBody>
      </p:sp>
      <p:sp>
        <p:nvSpPr>
          <p:cNvPr id="28" name="TextBox 27">
            <a:extLst>
              <a:ext uri="{FF2B5EF4-FFF2-40B4-BE49-F238E27FC236}">
                <a16:creationId xmlns:a16="http://schemas.microsoft.com/office/drawing/2014/main" id="{05B573E6-7AD3-97F9-5DA3-8410492C504B}"/>
              </a:ext>
            </a:extLst>
          </p:cNvPr>
          <p:cNvSpPr txBox="1"/>
          <p:nvPr/>
        </p:nvSpPr>
        <p:spPr>
          <a:xfrm>
            <a:off x="2755244" y="3570484"/>
            <a:ext cx="1162498" cy="246221"/>
          </a:xfrm>
          <a:prstGeom prst="rect">
            <a:avLst/>
          </a:prstGeom>
          <a:noFill/>
        </p:spPr>
        <p:txBody>
          <a:bodyPr wrap="none" rtlCol="0">
            <a:spAutoFit/>
          </a:bodyPr>
          <a:lstStyle/>
          <a:p>
            <a:r>
              <a:rPr lang="en-US" sz="1000">
                <a:solidFill>
                  <a:schemeClr val="accent2"/>
                </a:solidFill>
              </a:rPr>
              <a:t>Transient voltage</a:t>
            </a:r>
          </a:p>
        </p:txBody>
      </p:sp>
      <p:cxnSp>
        <p:nvCxnSpPr>
          <p:cNvPr id="29" name="Straight Connector 28">
            <a:extLst>
              <a:ext uri="{FF2B5EF4-FFF2-40B4-BE49-F238E27FC236}">
                <a16:creationId xmlns:a16="http://schemas.microsoft.com/office/drawing/2014/main" id="{4653A1E0-4CA3-9126-03AA-89A09322EF95}"/>
              </a:ext>
            </a:extLst>
          </p:cNvPr>
          <p:cNvCxnSpPr>
            <a:cxnSpLocks/>
          </p:cNvCxnSpPr>
          <p:nvPr/>
        </p:nvCxnSpPr>
        <p:spPr>
          <a:xfrm>
            <a:off x="1621881" y="4478623"/>
            <a:ext cx="2200275" cy="26233"/>
          </a:xfrm>
          <a:prstGeom prst="line">
            <a:avLst/>
          </a:prstGeom>
          <a:ln>
            <a:prstDash val="dash"/>
          </a:ln>
        </p:spPr>
        <p:style>
          <a:lnRef idx="1">
            <a:schemeClr val="accent4"/>
          </a:lnRef>
          <a:fillRef idx="0">
            <a:schemeClr val="accent4"/>
          </a:fillRef>
          <a:effectRef idx="0">
            <a:schemeClr val="accent4"/>
          </a:effectRef>
          <a:fontRef idx="minor">
            <a:schemeClr val="tx1"/>
          </a:fontRef>
        </p:style>
      </p:cxnSp>
      <p:sp>
        <p:nvSpPr>
          <p:cNvPr id="30" name="TextBox 29">
            <a:extLst>
              <a:ext uri="{FF2B5EF4-FFF2-40B4-BE49-F238E27FC236}">
                <a16:creationId xmlns:a16="http://schemas.microsoft.com/office/drawing/2014/main" id="{5934C78F-FAD0-8D1A-764A-0A075AA9459F}"/>
              </a:ext>
            </a:extLst>
          </p:cNvPr>
          <p:cNvSpPr txBox="1"/>
          <p:nvPr/>
        </p:nvSpPr>
        <p:spPr>
          <a:xfrm>
            <a:off x="3778899" y="4396471"/>
            <a:ext cx="2121093" cy="246221"/>
          </a:xfrm>
          <a:prstGeom prst="rect">
            <a:avLst/>
          </a:prstGeom>
          <a:noFill/>
        </p:spPr>
        <p:txBody>
          <a:bodyPr wrap="none" rtlCol="0">
            <a:spAutoFit/>
          </a:bodyPr>
          <a:lstStyle/>
          <a:p>
            <a:r>
              <a:rPr lang="en-US" sz="1000">
                <a:solidFill>
                  <a:schemeClr val="accent2"/>
                </a:solidFill>
              </a:rPr>
              <a:t>Improved Ride Through Capability</a:t>
            </a:r>
          </a:p>
        </p:txBody>
      </p:sp>
      <p:sp>
        <p:nvSpPr>
          <p:cNvPr id="32" name="Oval 31">
            <a:extLst>
              <a:ext uri="{FF2B5EF4-FFF2-40B4-BE49-F238E27FC236}">
                <a16:creationId xmlns:a16="http://schemas.microsoft.com/office/drawing/2014/main" id="{229648B4-9C13-06C5-CF4E-7D1AEE3C5988}"/>
              </a:ext>
            </a:extLst>
          </p:cNvPr>
          <p:cNvSpPr/>
          <p:nvPr/>
        </p:nvSpPr>
        <p:spPr>
          <a:xfrm>
            <a:off x="4118239" y="3916925"/>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B6AE233-D7C0-44D5-5126-F8F9BEB82D44}"/>
              </a:ext>
            </a:extLst>
          </p:cNvPr>
          <p:cNvSpPr/>
          <p:nvPr/>
        </p:nvSpPr>
        <p:spPr>
          <a:xfrm>
            <a:off x="3694545" y="4003537"/>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FB3F6D-111E-6F8F-5083-14BFB881226D}"/>
              </a:ext>
            </a:extLst>
          </p:cNvPr>
          <p:cNvSpPr/>
          <p:nvPr/>
        </p:nvSpPr>
        <p:spPr>
          <a:xfrm>
            <a:off x="1512788" y="3968859"/>
            <a:ext cx="87634" cy="87634"/>
          </a:xfrm>
          <a:prstGeom prst="ellips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7987C8-D955-8EF5-50A0-6B082A1AF25D}"/>
              </a:ext>
            </a:extLst>
          </p:cNvPr>
          <p:cNvSpPr/>
          <p:nvPr/>
        </p:nvSpPr>
        <p:spPr>
          <a:xfrm>
            <a:off x="2096700" y="4153033"/>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5D67DE5-B3C4-9763-1CCA-84E55883E515}"/>
              </a:ext>
            </a:extLst>
          </p:cNvPr>
          <p:cNvSpPr/>
          <p:nvPr/>
        </p:nvSpPr>
        <p:spPr>
          <a:xfrm>
            <a:off x="2242007" y="4223162"/>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1EF72F-33F2-D096-AB46-7D3A25C9F0E6}"/>
              </a:ext>
            </a:extLst>
          </p:cNvPr>
          <p:cNvSpPr/>
          <p:nvPr/>
        </p:nvSpPr>
        <p:spPr>
          <a:xfrm>
            <a:off x="2358136" y="4297049"/>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820BB5F-7878-CE5E-A79E-2594BBF7F285}"/>
              </a:ext>
            </a:extLst>
          </p:cNvPr>
          <p:cNvSpPr/>
          <p:nvPr/>
        </p:nvSpPr>
        <p:spPr>
          <a:xfrm>
            <a:off x="2522229" y="4408499"/>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1F15457-CA86-176F-0FE0-D9E9571C4310}"/>
              </a:ext>
            </a:extLst>
          </p:cNvPr>
          <p:cNvSpPr/>
          <p:nvPr/>
        </p:nvSpPr>
        <p:spPr>
          <a:xfrm>
            <a:off x="2735306" y="4546942"/>
            <a:ext cx="87634" cy="876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569212A-1BAC-5605-5FAE-4A1FC376FF52}"/>
              </a:ext>
            </a:extLst>
          </p:cNvPr>
          <p:cNvSpPr/>
          <p:nvPr/>
        </p:nvSpPr>
        <p:spPr>
          <a:xfrm>
            <a:off x="2876053" y="4384464"/>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55F0904-F846-1C88-0355-0B08C0027BFA}"/>
              </a:ext>
            </a:extLst>
          </p:cNvPr>
          <p:cNvSpPr/>
          <p:nvPr/>
        </p:nvSpPr>
        <p:spPr>
          <a:xfrm>
            <a:off x="3171652" y="4191381"/>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E0B7422-1B6B-4059-31B3-D3FAF511F40A}"/>
              </a:ext>
            </a:extLst>
          </p:cNvPr>
          <p:cNvSpPr/>
          <p:nvPr/>
        </p:nvSpPr>
        <p:spPr>
          <a:xfrm>
            <a:off x="2980115" y="4293768"/>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5960B10-A3AC-E329-F4D9-C7BC82933853}"/>
              </a:ext>
            </a:extLst>
          </p:cNvPr>
          <p:cNvSpPr/>
          <p:nvPr/>
        </p:nvSpPr>
        <p:spPr>
          <a:xfrm>
            <a:off x="3292676" y="4141077"/>
            <a:ext cx="87634" cy="87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01FA96A-C81F-F9D6-D595-A06783F60116}"/>
              </a:ext>
            </a:extLst>
          </p:cNvPr>
          <p:cNvSpPr txBox="1"/>
          <p:nvPr/>
        </p:nvSpPr>
        <p:spPr>
          <a:xfrm>
            <a:off x="504677" y="4738900"/>
            <a:ext cx="1658402" cy="461665"/>
          </a:xfrm>
          <a:prstGeom prst="rect">
            <a:avLst/>
          </a:prstGeom>
          <a:noFill/>
        </p:spPr>
        <p:txBody>
          <a:bodyPr wrap="square" rtlCol="0">
            <a:spAutoFit/>
          </a:bodyPr>
          <a:lstStyle/>
          <a:p>
            <a:r>
              <a:rPr lang="en-US" sz="1200" u="sng">
                <a:solidFill>
                  <a:schemeClr val="tx2"/>
                </a:solidFill>
              </a:rPr>
              <a:t>Strong Grid with Dense Installations</a:t>
            </a:r>
          </a:p>
        </p:txBody>
      </p:sp>
    </p:spTree>
    <p:extLst>
      <p:ext uri="{BB962C8B-B14F-4D97-AF65-F5344CB8AC3E}">
        <p14:creationId xmlns:p14="http://schemas.microsoft.com/office/powerpoint/2010/main" val="1932559999"/>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23a8b7a-cd21-471e-94a6-6be23f24a34b">
      <Terms xmlns="http://schemas.microsoft.com/office/infopath/2007/PartnerControls"/>
    </lcf76f155ced4ddcb4097134ff3c332f>
    <TaxCatchAll xmlns="6093d562-e644-4fa2-a2d5-67c193c082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4409F5E5BB984CA898E4671C979DCF" ma:contentTypeVersion="15" ma:contentTypeDescription="Create a new document." ma:contentTypeScope="" ma:versionID="d1b0fbabc76e6e790e740144118f0d9b">
  <xsd:schema xmlns:xsd="http://www.w3.org/2001/XMLSchema" xmlns:xs="http://www.w3.org/2001/XMLSchema" xmlns:p="http://schemas.microsoft.com/office/2006/metadata/properties" xmlns:ns2="723a8b7a-cd21-471e-94a6-6be23f24a34b" xmlns:ns3="6093d562-e644-4fa2-a2d5-67c193c082f0" targetNamespace="http://schemas.microsoft.com/office/2006/metadata/properties" ma:root="true" ma:fieldsID="e29c334249e7de8e2a986dd14d6ea8e4" ns2:_="" ns3:_="">
    <xsd:import namespace="723a8b7a-cd21-471e-94a6-6be23f24a34b"/>
    <xsd:import namespace="6093d562-e644-4fa2-a2d5-67c193c082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3a8b7a-cd21-471e-94a6-6be23f24a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3d562-e644-4fa2-a2d5-67c193c082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bdb1876-48ed-4234-b0ae-a5f00806a9d3}" ma:internalName="TaxCatchAll" ma:showField="CatchAllData" ma:web="6093d562-e644-4fa2-a2d5-67c193c08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26C54-2038-4DDB-9077-84C80FF069E0}">
  <ds:schemaRefs>
    <ds:schemaRef ds:uri="http://schemas.microsoft.com/office/2006/documentManagement/types"/>
    <ds:schemaRef ds:uri="http://purl.org/dc/terms/"/>
    <ds:schemaRef ds:uri="723a8b7a-cd21-471e-94a6-6be23f24a34b"/>
    <ds:schemaRef ds:uri="http://purl.org/dc/dcmitype/"/>
    <ds:schemaRef ds:uri="http://purl.org/dc/elements/1.1/"/>
    <ds:schemaRef ds:uri="http://schemas.microsoft.com/office/2006/metadata/properties"/>
    <ds:schemaRef ds:uri="6093d562-e644-4fa2-a2d5-67c193c082f0"/>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06B47B80-28A8-45F7-BCA2-B5CB54E1B8F1}">
  <ds:schemaRefs>
    <ds:schemaRef ds:uri="6093d562-e644-4fa2-a2d5-67c193c082f0"/>
    <ds:schemaRef ds:uri="723a8b7a-cd21-471e-94a6-6be23f24a3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3812</Words>
  <Application>Microsoft Office PowerPoint</Application>
  <PresentationFormat>Widescreen</PresentationFormat>
  <Paragraphs>412</Paragraphs>
  <Slides>44</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44</vt:i4>
      </vt:variant>
    </vt:vector>
  </HeadingPairs>
  <TitlesOfParts>
    <vt:vector size="48" baseType="lpstr">
      <vt:lpstr>Arial</vt:lpstr>
      <vt:lpstr>Calibri</vt:lpstr>
      <vt:lpstr>Cover Slide</vt:lpstr>
      <vt:lpstr>Horizontal Theme</vt:lpstr>
      <vt:lpstr>PowerPoint Presentation</vt:lpstr>
      <vt:lpstr>Numerous Large Electronic Load (LEL) Ride-Through Events</vt:lpstr>
      <vt:lpstr>What is Voltage Ride-Through?</vt:lpstr>
      <vt:lpstr>LEL Ride-Through Studies</vt:lpstr>
      <vt:lpstr>LEL Ride-Through Studies</vt:lpstr>
      <vt:lpstr>All System Risks are Not the Same</vt:lpstr>
      <vt:lpstr>Summary of Problem Statement</vt:lpstr>
      <vt:lpstr>Summary of Problem Statement and Potential Mitigations</vt:lpstr>
      <vt:lpstr>Improved Ride-Through Capability will Reduce Risk</vt:lpstr>
      <vt:lpstr>Summary of Problem Statement and Potential Mitigations</vt:lpstr>
      <vt:lpstr>Significant Impacts may be Widespread or Localized</vt:lpstr>
      <vt:lpstr>Improving Grid Strength</vt:lpstr>
      <vt:lpstr>Summary of Problem Statement and Potential Mitigations</vt:lpstr>
      <vt:lpstr>Inertia vs. Frequency Responsive “Foot Room”</vt:lpstr>
      <vt:lpstr>Summary of Problem Statement and Potential Mitigations</vt:lpstr>
      <vt:lpstr>Need Coordinated Requirements between System and Users</vt:lpstr>
      <vt:lpstr>Building the Bridge</vt:lpstr>
      <vt:lpstr>PowerPoint Presentation</vt:lpstr>
      <vt:lpstr>PowerPoint Presentation</vt:lpstr>
      <vt:lpstr>Preface</vt:lpstr>
      <vt:lpstr>Agenda</vt:lpstr>
      <vt:lpstr>RFI for LEL Ride-Through Performance</vt:lpstr>
      <vt:lpstr>Information on Ride-Through Performance from Proposed LELs</vt:lpstr>
      <vt:lpstr>Interim LEL Ride-Through Evaluation Process</vt:lpstr>
      <vt:lpstr>Interim LEL Ride-Through Evaluation Process</vt:lpstr>
      <vt:lpstr>Categories of Impacted Data Center and Cryptomining Loads</vt:lpstr>
      <vt:lpstr>Next Steps for Impacted LELs</vt:lpstr>
      <vt:lpstr>Next Steps for Impacted LELs</vt:lpstr>
      <vt:lpstr>Next Steps for Impacted Loads</vt:lpstr>
      <vt:lpstr>Next Steps for Impacted LELs</vt:lpstr>
      <vt:lpstr>Next Steps for Impacted LELs</vt:lpstr>
      <vt:lpstr>Questions?</vt:lpstr>
      <vt:lpstr>PowerPoint Presentation</vt:lpstr>
      <vt:lpstr>Some Challenges and Large Load Model Survey Document</vt:lpstr>
      <vt:lpstr>Action Items for TSPs with Large Electronic Loads (LELs)</vt:lpstr>
      <vt:lpstr>Questionnaires – Ride-Through Capability</vt:lpstr>
      <vt:lpstr>Questionnaires – Ride Through Capability</vt:lpstr>
      <vt:lpstr>Next Step</vt:lpstr>
      <vt:lpstr>Questions?</vt:lpstr>
      <vt:lpstr>PowerPoint Presentation</vt:lpstr>
      <vt:lpstr>ERCOT Large Electronic Load (LEL) Ride Through Assessment</vt:lpstr>
      <vt:lpstr>Assessment Scope</vt:lpstr>
      <vt:lpstr>Next Step</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Billo, Jeffrey</cp:lastModifiedBy>
  <cp:revision>1</cp:revision>
  <cp:lastPrinted>2017-10-10T21:31:05Z</cp:lastPrinted>
  <dcterms:created xsi:type="dcterms:W3CDTF">2016-01-21T15:20:31Z</dcterms:created>
  <dcterms:modified xsi:type="dcterms:W3CDTF">2025-06-13T14:09:50Z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0x010100274409F5E5BB984CA898E4671C979DCF</vt:lpwstr>
  </property>
  <property fmtid="{D5CDD505-2E9C-101B-9397-08002B2CF9AE}" pid="3" name="MSIP_Label_7084cbda-52b8-46fb-a7b7-cb5bd465ed85_Enabled">
    <vt:lpwstr>true</vt:lpwstr>
  </property>
  <property fmtid="{D5CDD505-2E9C-101B-9397-08002B2CF9AE}" pid="4" name="MSIP_Label_7084cbda-52b8-46fb-a7b7-cb5bd465ed85_ActionId">
    <vt:lpwstr>c62e7908-7660-43a6-b1c8-5c5c95dc1f11</vt:lpwstr>
  </property>
  <property fmtid="{D5CDD505-2E9C-101B-9397-08002B2CF9AE}" pid="5" name="MSIP_Label_7084cbda-52b8-46fb-a7b7-cb5bd465ed85_SetDate">
    <vt:lpwstr>2023-05-09T20:19:39Z</vt:lpwstr>
  </property>
  <property fmtid="{D5CDD505-2E9C-101B-9397-08002B2CF9AE}" pid="6" name="MSIP_Label_7084cbda-52b8-46fb-a7b7-cb5bd465ed85_Name">
    <vt:lpwstr>Internal</vt:lpwstr>
  </property>
  <property fmtid="{D5CDD505-2E9C-101B-9397-08002B2CF9AE}" pid="7" name="MSIP_Label_7084cbda-52b8-46fb-a7b7-cb5bd465ed85_ContentBits">
    <vt:lpwstr>0</vt:lpwstr>
  </property>
  <property fmtid="{D5CDD505-2E9C-101B-9397-08002B2CF9AE}" pid="8" name="MSIP_Label_7084cbda-52b8-46fb-a7b7-cb5bd465ed85_SiteId">
    <vt:lpwstr>0afb747d-bff7-4596-a9fc-950ef9e0ec45</vt:lpwstr>
  </property>
  <property fmtid="{D5CDD505-2E9C-101B-9397-08002B2CF9AE}" pid="9" name="MSIP_Label_7084cbda-52b8-46fb-a7b7-cb5bd465ed85_Method">
    <vt:lpwstr>Standard</vt:lpwstr>
  </property>
  <property fmtid="{D5CDD505-2E9C-101B-9397-08002B2CF9AE}" pid="10" name="MediaServiceImageTags">
    <vt:lpwstr/>
  </property>
</Properties>
</file>