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5"/>
  </p:notesMasterIdLst>
  <p:handoutMasterIdLst>
    <p:handoutMasterId r:id="rId16"/>
  </p:handoutMasterIdLst>
  <p:sldIdLst>
    <p:sldId id="550" r:id="rId7"/>
    <p:sldId id="577" r:id="rId8"/>
    <p:sldId id="578" r:id="rId9"/>
    <p:sldId id="691" r:id="rId10"/>
    <p:sldId id="579" r:id="rId11"/>
    <p:sldId id="693" r:id="rId12"/>
    <p:sldId id="696" r:id="rId13"/>
    <p:sldId id="692" r:id="rId14"/>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2A373-4DF0-BB68-2E33-AB690C493EC6}" name="Sai Moorty 2" initials="ER SM" userId="Sai Moorty 2" providerId="None"/>
  <p188:author id="{0BA559BF-C10E-E72B-094B-8322E07F4796}" name="Collins, Keith" initials="KC" userId="S::Keith.Collins@ercot.com::bf982f14-b726-4b2a-bff8-6f7cf9674e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662" y="30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466" cy="466087"/>
          </a:xfrm>
          <a:prstGeom prst="rect">
            <a:avLst/>
          </a:prstGeom>
        </p:spPr>
        <p:txBody>
          <a:bodyPr vert="horz" lIns="91221" tIns="45610" rIns="91221" bIns="45610" rtlCol="0"/>
          <a:lstStyle>
            <a:lvl1pPr algn="l">
              <a:defRPr sz="1200"/>
            </a:lvl1pPr>
          </a:lstStyle>
          <a:p>
            <a:endParaRPr lang="en-US"/>
          </a:p>
        </p:txBody>
      </p:sp>
      <p:sp>
        <p:nvSpPr>
          <p:cNvPr id="3" name="Date Placeholder 2"/>
          <p:cNvSpPr>
            <a:spLocks noGrp="1"/>
          </p:cNvSpPr>
          <p:nvPr>
            <p:ph type="dt" sz="quarter" idx="1"/>
          </p:nvPr>
        </p:nvSpPr>
        <p:spPr>
          <a:xfrm>
            <a:off x="3955953" y="1"/>
            <a:ext cx="3027466" cy="466087"/>
          </a:xfrm>
          <a:prstGeom prst="rect">
            <a:avLst/>
          </a:prstGeom>
        </p:spPr>
        <p:txBody>
          <a:bodyPr vert="horz" lIns="91221" tIns="45610" rIns="91221" bIns="45610" rtlCol="0"/>
          <a:lstStyle>
            <a:lvl1pPr algn="r">
              <a:defRPr sz="1200"/>
            </a:lvl1pPr>
          </a:lstStyle>
          <a:p>
            <a:fld id="{F750BF31-E9A8-4E88-81E7-44C5092290FC}" type="datetimeFigureOut">
              <a:rPr lang="en-US" smtClean="0"/>
              <a:t>6/13/2025</a:t>
            </a:fld>
            <a:endParaRPr lang="en-US"/>
          </a:p>
        </p:txBody>
      </p:sp>
      <p:sp>
        <p:nvSpPr>
          <p:cNvPr id="4" name="Footer Placeholder 3"/>
          <p:cNvSpPr>
            <a:spLocks noGrp="1"/>
          </p:cNvSpPr>
          <p:nvPr>
            <p:ph type="ftr" sz="quarter" idx="2"/>
          </p:nvPr>
        </p:nvSpPr>
        <p:spPr>
          <a:xfrm>
            <a:off x="1" y="8817613"/>
            <a:ext cx="3027466" cy="466087"/>
          </a:xfrm>
          <a:prstGeom prst="rect">
            <a:avLst/>
          </a:prstGeom>
        </p:spPr>
        <p:txBody>
          <a:bodyPr vert="horz" lIns="91221" tIns="45610" rIns="91221" bIns="45610" rtlCol="0" anchor="b"/>
          <a:lstStyle>
            <a:lvl1pPr algn="l">
              <a:defRPr sz="1200"/>
            </a:lvl1pPr>
          </a:lstStyle>
          <a:p>
            <a:endParaRPr lang="en-US"/>
          </a:p>
        </p:txBody>
      </p:sp>
      <p:sp>
        <p:nvSpPr>
          <p:cNvPr id="5" name="Slide Number Placeholder 4"/>
          <p:cNvSpPr>
            <a:spLocks noGrp="1"/>
          </p:cNvSpPr>
          <p:nvPr>
            <p:ph type="sldNum" sz="quarter" idx="3"/>
          </p:nvPr>
        </p:nvSpPr>
        <p:spPr>
          <a:xfrm>
            <a:off x="3955953" y="8817613"/>
            <a:ext cx="3027466" cy="466087"/>
          </a:xfrm>
          <a:prstGeom prst="rect">
            <a:avLst/>
          </a:prstGeom>
        </p:spPr>
        <p:txBody>
          <a:bodyPr vert="horz" lIns="91221" tIns="45610" rIns="91221" bIns="4561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67EFB637-CCC9-4803-8851-F6915048CBB4}" type="datetimeFigureOut">
              <a:rPr lang="en-US" smtClean="0"/>
              <a:t>6/13/2025</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6581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files/docs/2025/05/16/3-Draft-of-Language-Corrections-Needed-for-RTC-B-Go-Live-Mitigation-for-Resources-Harmed-by-System-Lambda-Capping-Proces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25E7A3-361E-77E6-CE38-EFEC29FD6AE1}"/>
              </a:ext>
            </a:extLst>
          </p:cNvPr>
          <p:cNvSpPr txBox="1"/>
          <p:nvPr/>
        </p:nvSpPr>
        <p:spPr>
          <a:xfrm>
            <a:off x="3810000" y="1404226"/>
            <a:ext cx="5334000" cy="3693319"/>
          </a:xfrm>
          <a:prstGeom prst="rect">
            <a:avLst/>
          </a:prstGeom>
          <a:noFill/>
        </p:spPr>
        <p:txBody>
          <a:bodyPr wrap="square" lIns="91440" tIns="45720" rIns="91440" bIns="45720" rtlCol="0" anchor="t">
            <a:spAutoFit/>
          </a:bodyPr>
          <a:lstStyle/>
          <a:p>
            <a:r>
              <a:rPr lang="en-US" sz="2400" b="1" dirty="0"/>
              <a:t>NPRR1290 Updates and Discussion: Potential ERCOT Modifications/Additions</a:t>
            </a:r>
          </a:p>
          <a:p>
            <a:endParaRPr lang="en-US" dirty="0">
              <a:solidFill>
                <a:schemeClr val="tx2"/>
              </a:solidFill>
            </a:endParaRPr>
          </a:p>
          <a:p>
            <a:r>
              <a:rPr lang="en-US" i="1" dirty="0">
                <a:solidFill>
                  <a:schemeClr val="tx2"/>
                </a:solidFill>
              </a:rPr>
              <a:t>David Maggio</a:t>
            </a:r>
            <a:endParaRPr lang="en-US" dirty="0">
              <a:solidFill>
                <a:schemeClr val="tx2"/>
              </a:solidFill>
            </a:endParaRPr>
          </a:p>
          <a:p>
            <a:r>
              <a:rPr lang="en-US" dirty="0">
                <a:solidFill>
                  <a:schemeClr val="tx2"/>
                </a:solidFill>
              </a:rPr>
              <a:t>Principal, Market Design &amp; Analytics</a:t>
            </a:r>
          </a:p>
          <a:p>
            <a:endParaRPr lang="en-US" dirty="0">
              <a:solidFill>
                <a:schemeClr val="tx2"/>
              </a:solidFill>
              <a:cs typeface="Arial"/>
            </a:endParaRPr>
          </a:p>
          <a:p>
            <a:r>
              <a:rPr lang="en-US" dirty="0">
                <a:solidFill>
                  <a:schemeClr val="tx2"/>
                </a:solidFill>
                <a:cs typeface="Arial"/>
              </a:rPr>
              <a:t>June 18, 2025</a:t>
            </a:r>
          </a:p>
          <a:p>
            <a:r>
              <a:rPr lang="en-US" dirty="0">
                <a:solidFill>
                  <a:schemeClr val="tx2"/>
                </a:solidFill>
                <a:cs typeface="Arial"/>
              </a:rPr>
              <a:t>Real-Time Co-optimization plus Batteries Task Force (RTCBTF)</a:t>
            </a:r>
          </a:p>
          <a:p>
            <a:endParaRPr lang="en-US" dirty="0">
              <a:solidFill>
                <a:schemeClr val="tx2"/>
              </a:solidFill>
              <a:cs typeface="Arial"/>
            </a:endParaRPr>
          </a:p>
          <a:p>
            <a:r>
              <a:rPr lang="en-US" dirty="0">
                <a:solidFill>
                  <a:schemeClr val="tx2"/>
                </a:solidFill>
                <a:cs typeface="Arial"/>
              </a:rPr>
              <a:t>ERCOT Public</a:t>
            </a:r>
          </a:p>
        </p:txBody>
      </p:sp>
    </p:spTree>
    <p:extLst>
      <p:ext uri="{BB962C8B-B14F-4D97-AF65-F5344CB8AC3E}">
        <p14:creationId xmlns:p14="http://schemas.microsoft.com/office/powerpoint/2010/main" val="407758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37344-50C6-3944-5BB8-1D57F4615358}"/>
              </a:ext>
            </a:extLst>
          </p:cNvPr>
          <p:cNvSpPr>
            <a:spLocks noGrp="1"/>
          </p:cNvSpPr>
          <p:nvPr>
            <p:ph type="title"/>
          </p:nvPr>
        </p:nvSpPr>
        <p:spPr/>
        <p:txBody>
          <a:bodyPr/>
          <a:lstStyle/>
          <a:p>
            <a:r>
              <a:rPr lang="en-US" dirty="0"/>
              <a:t>Modification/Additions Included in the Draft Comments</a:t>
            </a:r>
          </a:p>
        </p:txBody>
      </p:sp>
      <p:sp>
        <p:nvSpPr>
          <p:cNvPr id="3" name="Content Placeholder 2">
            <a:extLst>
              <a:ext uri="{FF2B5EF4-FFF2-40B4-BE49-F238E27FC236}">
                <a16:creationId xmlns:a16="http://schemas.microsoft.com/office/drawing/2014/main" id="{D85CAEAB-BE28-DF9A-4977-1180A0DD3830}"/>
              </a:ext>
            </a:extLst>
          </p:cNvPr>
          <p:cNvSpPr>
            <a:spLocks noGrp="1"/>
          </p:cNvSpPr>
          <p:nvPr>
            <p:ph idx="1"/>
          </p:nvPr>
        </p:nvSpPr>
        <p:spPr/>
        <p:txBody>
          <a:bodyPr/>
          <a:lstStyle/>
          <a:p>
            <a:r>
              <a:rPr lang="en-US" dirty="0"/>
              <a:t>Addressing lingering uses of the term “System-Wide Offer Cap (SWCAP).”</a:t>
            </a:r>
          </a:p>
          <a:p>
            <a:endParaRPr lang="en-US" dirty="0"/>
          </a:p>
          <a:p>
            <a:r>
              <a:rPr lang="en-US" dirty="0"/>
              <a:t>Clarifications regarding default Responsive Reserve Service-Primary Frequency Response (RRS-PFR) amounts for newly qualified Resources and corrections for Physical Responsive Capability (PRC) calculations.</a:t>
            </a:r>
          </a:p>
          <a:p>
            <a:endParaRPr lang="en-US" dirty="0"/>
          </a:p>
          <a:p>
            <a:r>
              <a:rPr lang="en-US" dirty="0"/>
              <a:t>Proposed changes to the emergency operations settlement approach for compensating Qualified Scheduling Entities (QSEs) when their Resource(s) have been financially harmed by the existing System Lambda capping process.</a:t>
            </a:r>
          </a:p>
          <a:p>
            <a:pPr lvl="1"/>
            <a:r>
              <a:rPr lang="en-US" dirty="0"/>
              <a:t>This is a modification to the proposal in the May </a:t>
            </a:r>
            <a:r>
              <a:rPr lang="en-US" dirty="0">
                <a:hlinkClick r:id="rId2"/>
              </a:rPr>
              <a:t>presentation</a:t>
            </a:r>
            <a:r>
              <a:rPr lang="en-US" dirty="0"/>
              <a:t>.</a:t>
            </a:r>
          </a:p>
          <a:p>
            <a:endParaRPr lang="en-US" dirty="0"/>
          </a:p>
        </p:txBody>
      </p:sp>
      <p:sp>
        <p:nvSpPr>
          <p:cNvPr id="4" name="Slide Number Placeholder 3">
            <a:extLst>
              <a:ext uri="{FF2B5EF4-FFF2-40B4-BE49-F238E27FC236}">
                <a16:creationId xmlns:a16="http://schemas.microsoft.com/office/drawing/2014/main" id="{909F5507-8682-87B7-634D-61D28180EFE3}"/>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7901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1036C-D988-A5F4-02BD-8BE19B144E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81DA0F-8C4D-6241-503E-6A770ED76461}"/>
              </a:ext>
            </a:extLst>
          </p:cNvPr>
          <p:cNvSpPr>
            <a:spLocks noGrp="1"/>
          </p:cNvSpPr>
          <p:nvPr>
            <p:ph type="title"/>
          </p:nvPr>
        </p:nvSpPr>
        <p:spPr/>
        <p:txBody>
          <a:bodyPr/>
          <a:lstStyle/>
          <a:p>
            <a:r>
              <a:rPr lang="en-US" dirty="0"/>
              <a:t>Addressing lingering uses of “SWCAP”</a:t>
            </a:r>
          </a:p>
        </p:txBody>
      </p:sp>
      <p:sp>
        <p:nvSpPr>
          <p:cNvPr id="3" name="Content Placeholder 2">
            <a:extLst>
              <a:ext uri="{FF2B5EF4-FFF2-40B4-BE49-F238E27FC236}">
                <a16:creationId xmlns:a16="http://schemas.microsoft.com/office/drawing/2014/main" id="{5CB8B0C4-1A15-A041-EEB0-72F066CFA926}"/>
              </a:ext>
            </a:extLst>
          </p:cNvPr>
          <p:cNvSpPr>
            <a:spLocks noGrp="1"/>
          </p:cNvSpPr>
          <p:nvPr>
            <p:ph idx="1"/>
          </p:nvPr>
        </p:nvSpPr>
        <p:spPr/>
        <p:txBody>
          <a:bodyPr/>
          <a:lstStyle/>
          <a:p>
            <a:r>
              <a:rPr lang="en-US" dirty="0"/>
              <a:t>We identified uses of the term “SWCAP” which were either missed during the development of RTC+B Protocol language or added after the current RTC+B Protocol language was approved.  </a:t>
            </a:r>
          </a:p>
          <a:p>
            <a:endParaRPr lang="en-US" dirty="0"/>
          </a:p>
          <a:p>
            <a:r>
              <a:rPr lang="en-US" dirty="0"/>
              <a:t>As that term is being replaced after RTC+B implementation, there is proposed language in the draft comments to use the correct term, as applicable.</a:t>
            </a:r>
          </a:p>
          <a:p>
            <a:pPr lvl="1"/>
            <a:r>
              <a:rPr lang="en-US" dirty="0"/>
              <a:t>Under RTC+B, there is a distinction between Day-Ahead and Real-Time SWCAP (DASWCAP and RTSWCAP).</a:t>
            </a:r>
          </a:p>
          <a:p>
            <a:endParaRPr lang="en-US" dirty="0"/>
          </a:p>
          <a:p>
            <a:r>
              <a:rPr lang="en-US" dirty="0"/>
              <a:t>This impacted language in Protocol sections 2.1, 4.4.9.8, 4.4.9.8.1, 6.5.7.3, 6.6.9.1, 16.11.4.1, and 22 Attachment P</a:t>
            </a:r>
          </a:p>
        </p:txBody>
      </p:sp>
      <p:sp>
        <p:nvSpPr>
          <p:cNvPr id="4" name="Slide Number Placeholder 3">
            <a:extLst>
              <a:ext uri="{FF2B5EF4-FFF2-40B4-BE49-F238E27FC236}">
                <a16:creationId xmlns:a16="http://schemas.microsoft.com/office/drawing/2014/main" id="{C4938C80-E623-9CFA-46E4-4B815E1FDDB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667127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4167-87F7-1149-61D1-92FA89684D7E}"/>
              </a:ext>
            </a:extLst>
          </p:cNvPr>
          <p:cNvSpPr>
            <a:spLocks noGrp="1"/>
          </p:cNvSpPr>
          <p:nvPr>
            <p:ph type="title"/>
          </p:nvPr>
        </p:nvSpPr>
        <p:spPr/>
        <p:txBody>
          <a:bodyPr/>
          <a:lstStyle/>
          <a:p>
            <a:r>
              <a:rPr lang="en-US" sz="2400" dirty="0"/>
              <a:t>Clarifications regarding default RRS-PFR qualified amounts and PRC calculations</a:t>
            </a:r>
          </a:p>
        </p:txBody>
      </p:sp>
      <p:sp>
        <p:nvSpPr>
          <p:cNvPr id="3" name="Content Placeholder 2">
            <a:extLst>
              <a:ext uri="{FF2B5EF4-FFF2-40B4-BE49-F238E27FC236}">
                <a16:creationId xmlns:a16="http://schemas.microsoft.com/office/drawing/2014/main" id="{B7183FA1-AADF-1E22-7604-CCBF9D80F629}"/>
              </a:ext>
            </a:extLst>
          </p:cNvPr>
          <p:cNvSpPr>
            <a:spLocks noGrp="1"/>
          </p:cNvSpPr>
          <p:nvPr>
            <p:ph idx="1"/>
          </p:nvPr>
        </p:nvSpPr>
        <p:spPr>
          <a:xfrm>
            <a:off x="254410" y="902889"/>
            <a:ext cx="8584790" cy="5345511"/>
          </a:xfrm>
        </p:spPr>
        <p:txBody>
          <a:bodyPr/>
          <a:lstStyle/>
          <a:p>
            <a:r>
              <a:rPr lang="en-US" sz="1800" dirty="0"/>
              <a:t>Current Protocols define the default RRS-PFR qualified amount for all Resources as 20% of its High Sustained Limit (HSL). Under RTC+B, the default RRS-PFR qualified amount for an Energy Storage Resource (ESR) is expected to be 20% of its full operating range between HSL and Low Sustained Limit (LSL)</a:t>
            </a:r>
          </a:p>
          <a:p>
            <a:pPr lvl="1"/>
            <a:r>
              <a:rPr lang="en-US" sz="1600" dirty="0"/>
              <a:t>I.e., the droop characteristic for an ESR is based on this full operating range. </a:t>
            </a:r>
          </a:p>
          <a:p>
            <a:r>
              <a:rPr lang="en-US" sz="1800" dirty="0"/>
              <a:t>The draft comments propose defining “Total Governor Control Capability (TGCC),” which will represent the total capability of a Generation Resource, ESR or Controllable Load Resource (CLR) to respond to system frequency deviations based on droop characteristics. </a:t>
            </a:r>
          </a:p>
          <a:p>
            <a:pPr lvl="1"/>
            <a:r>
              <a:rPr lang="en-US" sz="1600" dirty="0"/>
              <a:t>The proposed language includes changes to Protocol sections 3.18 and 8.1.1.2.1.2, where “TGCC” is used to determine the default RRS-PFR qualified amount. </a:t>
            </a:r>
          </a:p>
          <a:p>
            <a:r>
              <a:rPr lang="en-US" sz="1800" dirty="0"/>
              <a:t>Additionally, there are proposed language changes for section 6.5.7.5 which correct the PRC8 and PRC9 calculations to use the new “TGCC” term.</a:t>
            </a:r>
          </a:p>
          <a:p>
            <a:r>
              <a:rPr lang="en-US" sz="1800" dirty="0"/>
              <a:t>ERCOT will also present related Nodal Operating Guide draft changes for discussion at the June 20, 2025, PDCWG meeting. </a:t>
            </a:r>
          </a:p>
          <a:p>
            <a:endParaRPr lang="en-US" sz="2400" dirty="0"/>
          </a:p>
          <a:p>
            <a:endParaRPr lang="en-US" sz="2400" dirty="0"/>
          </a:p>
          <a:p>
            <a:endParaRPr lang="en-US" sz="2400" dirty="0"/>
          </a:p>
          <a:p>
            <a:pPr lvl="1"/>
            <a:endParaRPr lang="en-US" sz="2200" dirty="0"/>
          </a:p>
          <a:p>
            <a:pPr lvl="1"/>
            <a:endParaRPr lang="en-US" sz="2200" dirty="0"/>
          </a:p>
          <a:p>
            <a:endParaRPr lang="en-US" sz="2400" dirty="0"/>
          </a:p>
        </p:txBody>
      </p:sp>
      <p:sp>
        <p:nvSpPr>
          <p:cNvPr id="4" name="Slide Number Placeholder 3">
            <a:extLst>
              <a:ext uri="{FF2B5EF4-FFF2-40B4-BE49-F238E27FC236}">
                <a16:creationId xmlns:a16="http://schemas.microsoft.com/office/drawing/2014/main" id="{B609969B-8CDD-4A8B-C782-346C6E9E0C6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61751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A2B238-E3C7-4F72-028D-2BC04A23BB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A54162-BB02-751B-ABA7-BE174FFF4E4E}"/>
              </a:ext>
            </a:extLst>
          </p:cNvPr>
          <p:cNvSpPr>
            <a:spLocks noGrp="1"/>
          </p:cNvSpPr>
          <p:nvPr>
            <p:ph type="title"/>
          </p:nvPr>
        </p:nvSpPr>
        <p:spPr/>
        <p:txBody>
          <a:bodyPr/>
          <a:lstStyle/>
          <a:p>
            <a:r>
              <a:rPr lang="en-US" dirty="0"/>
              <a:t>Compensating QSEs financially harmed by the existing System Lambda capping process</a:t>
            </a:r>
            <a:br>
              <a:rPr lang="en-US" dirty="0"/>
            </a:br>
            <a:endParaRPr lang="en-US" dirty="0"/>
          </a:p>
        </p:txBody>
      </p:sp>
      <p:sp>
        <p:nvSpPr>
          <p:cNvPr id="3" name="Content Placeholder 2">
            <a:extLst>
              <a:ext uri="{FF2B5EF4-FFF2-40B4-BE49-F238E27FC236}">
                <a16:creationId xmlns:a16="http://schemas.microsoft.com/office/drawing/2014/main" id="{D849107F-8DB1-E078-353B-089AC6B7CA67}"/>
              </a:ext>
            </a:extLst>
          </p:cNvPr>
          <p:cNvSpPr>
            <a:spLocks noGrp="1"/>
          </p:cNvSpPr>
          <p:nvPr>
            <p:ph idx="1"/>
          </p:nvPr>
        </p:nvSpPr>
        <p:spPr>
          <a:xfrm>
            <a:off x="304800" y="1080655"/>
            <a:ext cx="8534400" cy="4962168"/>
          </a:xfrm>
        </p:spPr>
        <p:txBody>
          <a:bodyPr/>
          <a:lstStyle/>
          <a:p>
            <a:r>
              <a:rPr lang="en-US" dirty="0"/>
              <a:t>In May, ERCOT had proposed utilizing existing emergency operations settlement logic, equivalent to what is used in the case of a Real-Time Market price correction.</a:t>
            </a:r>
          </a:p>
          <a:p>
            <a:pPr lvl="1"/>
            <a:r>
              <a:rPr lang="en-US" dirty="0"/>
              <a:t>These calculations are codified in paragraph (2) of Protocol 6.6.9.1.</a:t>
            </a:r>
          </a:p>
          <a:p>
            <a:pPr lvl="1"/>
            <a:r>
              <a:rPr lang="en-US" dirty="0"/>
              <a:t>This approach is designed to take into account both energy and Ancillary Services for a Resource when considering harm to its QSE, where Ancillary Service revenues may offset otherwise deficient energy revenues.</a:t>
            </a:r>
          </a:p>
          <a:p>
            <a:endParaRPr lang="en-US" dirty="0"/>
          </a:p>
          <a:p>
            <a:r>
              <a:rPr lang="en-US" dirty="0"/>
              <a:t>Both during and following the last RTCBTF meeting, we received questions and feedback regarding the use of Ancillary Service revenues in these calculations for the capping scenario.  ERCOT is proposing an alternative solution based on the feedback received.</a:t>
            </a:r>
          </a:p>
        </p:txBody>
      </p:sp>
      <p:sp>
        <p:nvSpPr>
          <p:cNvPr id="4" name="Slide Number Placeholder 3">
            <a:extLst>
              <a:ext uri="{FF2B5EF4-FFF2-40B4-BE49-F238E27FC236}">
                <a16:creationId xmlns:a16="http://schemas.microsoft.com/office/drawing/2014/main" id="{A0000CC9-D890-C5B1-6483-AA07F53A620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01117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0BA7B0-1806-B633-AF9D-502C595755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0D1CA0-6470-4913-E412-21DB12B60246}"/>
              </a:ext>
            </a:extLst>
          </p:cNvPr>
          <p:cNvSpPr>
            <a:spLocks noGrp="1"/>
          </p:cNvSpPr>
          <p:nvPr>
            <p:ph type="title"/>
          </p:nvPr>
        </p:nvSpPr>
        <p:spPr/>
        <p:txBody>
          <a:bodyPr/>
          <a:lstStyle/>
          <a:p>
            <a:r>
              <a:rPr lang="en-US" dirty="0"/>
              <a:t>Compensating QSEs financially harmed by the existing System Lambda capping process cont.</a:t>
            </a:r>
          </a:p>
        </p:txBody>
      </p:sp>
      <p:sp>
        <p:nvSpPr>
          <p:cNvPr id="3" name="Content Placeholder 2">
            <a:extLst>
              <a:ext uri="{FF2B5EF4-FFF2-40B4-BE49-F238E27FC236}">
                <a16:creationId xmlns:a16="http://schemas.microsoft.com/office/drawing/2014/main" id="{7E96D614-28DD-48ED-F156-80F056D23241}"/>
              </a:ext>
            </a:extLst>
          </p:cNvPr>
          <p:cNvSpPr>
            <a:spLocks noGrp="1"/>
          </p:cNvSpPr>
          <p:nvPr>
            <p:ph idx="1"/>
          </p:nvPr>
        </p:nvSpPr>
        <p:spPr>
          <a:xfrm>
            <a:off x="304800" y="1080655"/>
            <a:ext cx="8534400" cy="4962168"/>
          </a:xfrm>
        </p:spPr>
        <p:txBody>
          <a:bodyPr/>
          <a:lstStyle/>
          <a:p>
            <a:r>
              <a:rPr lang="en-US" dirty="0"/>
              <a:t>While there are scenarios in which consideration of both energy and Ancillary Services continues to seem appropriate (e.g., price corrections), the System Lambda capping process is specific to energy pricing and dispatch.</a:t>
            </a:r>
          </a:p>
          <a:p>
            <a:endParaRPr lang="en-US" dirty="0"/>
          </a:p>
          <a:p>
            <a:r>
              <a:rPr lang="en-US" dirty="0"/>
              <a:t>Also, the current RTC+B Protocol language already recognizes a distinction in scenarios and has formulas that focus on only energy when evaluating the need for QSE compensation, specifically paragraph (1) of Protocol 6.6.9.1.</a:t>
            </a:r>
          </a:p>
          <a:p>
            <a:endParaRPr lang="en-US" dirty="0"/>
          </a:p>
          <a:p>
            <a:r>
              <a:rPr lang="en-US" dirty="0"/>
              <a:t>As such, ERCOT’s draft comments propose to reference paragraph (1) instead of paragraph (2) of Protocol 6.6.9.1 when evaluating compensation for the System Lambda capping scenario.</a:t>
            </a:r>
          </a:p>
        </p:txBody>
      </p:sp>
      <p:sp>
        <p:nvSpPr>
          <p:cNvPr id="4" name="Slide Number Placeholder 3">
            <a:extLst>
              <a:ext uri="{FF2B5EF4-FFF2-40B4-BE49-F238E27FC236}">
                <a16:creationId xmlns:a16="http://schemas.microsoft.com/office/drawing/2014/main" id="{5350D827-CCCA-38AF-07FB-8A2E5C231956}"/>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677015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C02A3E-C90A-24C5-7872-1C8F3B9DAB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C6D98E-3BE6-32F5-93BB-D9C63320C832}"/>
              </a:ext>
            </a:extLst>
          </p:cNvPr>
          <p:cNvSpPr>
            <a:spLocks noGrp="1"/>
          </p:cNvSpPr>
          <p:nvPr>
            <p:ph type="title"/>
          </p:nvPr>
        </p:nvSpPr>
        <p:spPr/>
        <p:txBody>
          <a:bodyPr/>
          <a:lstStyle/>
          <a:p>
            <a:r>
              <a:rPr lang="en-US" dirty="0"/>
              <a:t>Compensating QSEs financially harmed by the existing System Lambda capping process cont.</a:t>
            </a:r>
          </a:p>
        </p:txBody>
      </p:sp>
      <p:sp>
        <p:nvSpPr>
          <p:cNvPr id="3" name="Content Placeholder 2">
            <a:extLst>
              <a:ext uri="{FF2B5EF4-FFF2-40B4-BE49-F238E27FC236}">
                <a16:creationId xmlns:a16="http://schemas.microsoft.com/office/drawing/2014/main" id="{F51C5AE4-A220-98A3-7C78-8D46BFE95837}"/>
              </a:ext>
            </a:extLst>
          </p:cNvPr>
          <p:cNvSpPr>
            <a:spLocks noGrp="1"/>
          </p:cNvSpPr>
          <p:nvPr>
            <p:ph idx="1"/>
          </p:nvPr>
        </p:nvSpPr>
        <p:spPr>
          <a:xfrm>
            <a:off x="304800" y="1080655"/>
            <a:ext cx="8534400" cy="4962168"/>
          </a:xfrm>
        </p:spPr>
        <p:txBody>
          <a:bodyPr/>
          <a:lstStyle/>
          <a:p>
            <a:r>
              <a:rPr lang="en-US" dirty="0"/>
              <a:t>Language is also proposed to describe what to do in the scenario in which multiple emergency operations settlement scenarios could apply.</a:t>
            </a:r>
          </a:p>
          <a:p>
            <a:pPr lvl="1"/>
            <a:r>
              <a:rPr lang="en-US" dirty="0"/>
              <a:t>E.g., System Lambda is lowered through the capping process and there is a price correction for the same Settlement Interval.</a:t>
            </a:r>
          </a:p>
          <a:p>
            <a:endParaRPr lang="en-US" dirty="0"/>
          </a:p>
          <a:p>
            <a:r>
              <a:rPr lang="en-US" dirty="0"/>
              <a:t>As this alternative approach continues to make use of existing RTC+B Protocols and processes, there is no impact to ERCOT’s systems and risk to the RTC+B program is avoided.  </a:t>
            </a:r>
          </a:p>
          <a:p>
            <a:endParaRPr lang="en-US" dirty="0"/>
          </a:p>
        </p:txBody>
      </p:sp>
      <p:sp>
        <p:nvSpPr>
          <p:cNvPr id="4" name="Slide Number Placeholder 3">
            <a:extLst>
              <a:ext uri="{FF2B5EF4-FFF2-40B4-BE49-F238E27FC236}">
                <a16:creationId xmlns:a16="http://schemas.microsoft.com/office/drawing/2014/main" id="{87DB8CC8-5A48-BC28-C8FF-FD40B45218A8}"/>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48622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CF2C-ADDF-F3DD-2432-7DE50776E43D}"/>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B06A21CF-9BA8-060C-C9E5-DB00868D0D99}"/>
              </a:ext>
            </a:extLst>
          </p:cNvPr>
          <p:cNvSpPr>
            <a:spLocks noGrp="1"/>
          </p:cNvSpPr>
          <p:nvPr>
            <p:ph idx="1"/>
          </p:nvPr>
        </p:nvSpPr>
        <p:spPr/>
        <p:txBody>
          <a:bodyPr/>
          <a:lstStyle/>
          <a:p>
            <a:r>
              <a:rPr lang="en-US" dirty="0"/>
              <a:t>ERCOT wanted to discuss these draft comments to NPRR1290 before formally filing them.</a:t>
            </a:r>
          </a:p>
          <a:p>
            <a:endParaRPr lang="en-US" dirty="0"/>
          </a:p>
          <a:p>
            <a:r>
              <a:rPr lang="en-US" dirty="0"/>
              <a:t>Pending feedback from the task force, we expect to file these comments no later than the end of the month.</a:t>
            </a:r>
          </a:p>
        </p:txBody>
      </p:sp>
      <p:sp>
        <p:nvSpPr>
          <p:cNvPr id="4" name="Slide Number Placeholder 3">
            <a:extLst>
              <a:ext uri="{FF2B5EF4-FFF2-40B4-BE49-F238E27FC236}">
                <a16:creationId xmlns:a16="http://schemas.microsoft.com/office/drawing/2014/main" id="{0398FB61-DBCD-27E9-B1A5-CF9DA7292E21}"/>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778521381"/>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schemas.microsoft.com/office/infopath/2007/PartnerControls"/>
    <ds:schemaRef ds:uri="http://purl.org/dc/terms/"/>
    <ds:schemaRef ds:uri="8d5ee879-813f-4fb9-b7c2-a59846c21aeb"/>
    <ds:schemaRef ds:uri="http://purl.org/dc/elements/1.1/"/>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3688</TotalTime>
  <Words>834</Words>
  <Application>Microsoft Office PowerPoint</Application>
  <PresentationFormat>On-screen Show (4:3)</PresentationFormat>
  <Paragraphs>63</Paragraphs>
  <Slides>8</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Cover Slide</vt:lpstr>
      <vt:lpstr>Horizontal Theme</vt:lpstr>
      <vt:lpstr>Vertical Theme</vt:lpstr>
      <vt:lpstr>PowerPoint Presentation</vt:lpstr>
      <vt:lpstr>Modification/Additions Included in the Draft Comments</vt:lpstr>
      <vt:lpstr>Addressing lingering uses of “SWCAP”</vt:lpstr>
      <vt:lpstr>Clarifications regarding default RRS-PFR qualified amounts and PRC calculations</vt:lpstr>
      <vt:lpstr>Compensating QSEs financially harmed by the existing System Lambda capping process </vt:lpstr>
      <vt:lpstr>Compensating QSEs financially harmed by the existing System Lambda capping process cont.</vt:lpstr>
      <vt:lpstr>Compensating QSEs financially harmed by the existing System Lambda capping process cont.</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58</cp:revision>
  <cp:lastPrinted>2025-02-18T15:37:22Z</cp:lastPrinted>
  <dcterms:created xsi:type="dcterms:W3CDTF">2016-01-21T15:20:31Z</dcterms:created>
  <dcterms:modified xsi:type="dcterms:W3CDTF">2025-06-13T17:53:40Z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