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15" d="100"/>
          <a:sy n="115" d="100"/>
        </p:scale>
        <p:origin x="1470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June 18,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FB84FA7-F494-C218-4CA5-1CD1552BE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85" y="1371600"/>
            <a:ext cx="8134868" cy="245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40A276-464A-C32F-8D41-B00A2ED6D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6002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2CE2D38-61B8-3C2F-593F-BCCC4CFE6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716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41088D0-D8F7-2B1A-D8CF-15FC8BD9C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91" y="1047545"/>
            <a:ext cx="8153400" cy="29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5B88639-131F-06FE-FDC4-2F21B6673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5368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2024 - April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864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84A5178-4C2B-34AD-8D7F-EB1E29909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95400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April</a:t>
            </a:r>
            <a:r>
              <a:rPr lang="en-US" sz="1800" dirty="0">
                <a:cs typeface="Times New Roman" panose="02020603050405020304" pitchFamily="18" charset="0"/>
              </a:rPr>
              <a:t> 2025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May</a:t>
            </a:r>
            <a:r>
              <a:rPr lang="en-US" sz="1800" dirty="0">
                <a:cs typeface="Times New Roman" panose="02020603050405020304" pitchFamily="18" charset="0"/>
              </a:rPr>
              <a:t> 2025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Market-wide average Total Potential Exposure (TPE) slightly decreased from $1.78 billion in April to $1.74 billion in May 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There were no significant movement in prices and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Average Discretionary Collateral slightly increased from $3.73 billion in April to $3.84 billion in May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May 2024 – May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1A465B-4AC2-8CC2-F66A-E458ADE66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63" y="1641400"/>
            <a:ext cx="7973637" cy="3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May 2024 – May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75AABC-2FAF-AE4D-B9F6-49E4E6093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48" y="1905000"/>
            <a:ext cx="7846103" cy="338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May 2024 – May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4B73EB-1D47-13C1-0BB8-E93CF2CF8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51" y="1332554"/>
            <a:ext cx="8161097" cy="381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End-May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May 31,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BB05BB-B00E-94C6-9F77-7259288A5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8023316" cy="288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April 2025 – May 2025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423743-D27A-45CD-01ED-E29BC5746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13" y="1833296"/>
            <a:ext cx="8257487" cy="319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May 2023 - May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68EAF9-60BC-E5F5-512E-2A65917E7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1524000"/>
            <a:ext cx="8001000" cy="348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May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170161-87FE-653A-3E4E-050B153A3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16" y="1670151"/>
            <a:ext cx="6553768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187615</TotalTime>
  <Words>793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April 2025 – May 2025</vt:lpstr>
      <vt:lpstr>TPE and Forward Adjustment Factors: May 2024 – May 2025 </vt:lpstr>
      <vt:lpstr>TPE/Real-Time &amp; Day-Ahead Daily Average Settlement Point Prices for HB_NORT:H May 2024 – May 2025 </vt:lpstr>
      <vt:lpstr>Available Credit by Type Compared to Total Potential Exposure (TPE):  May 2024 – May 2025</vt:lpstr>
      <vt:lpstr>Issuer Credit Limits vs Total LC Amounts Per Issuer: End-May 2025</vt:lpstr>
      <vt:lpstr>Discretionary Collateral April 2025 – May 2025</vt:lpstr>
      <vt:lpstr>Discretionary Collateral by Market Segment May 2023 - May 2025</vt:lpstr>
      <vt:lpstr>TPE and Discretionary Collateral by Market Segment - May 2025</vt:lpstr>
      <vt:lpstr>TPEA Coverage of Settlements April 2024 - April 2025 </vt:lpstr>
      <vt:lpstr>TPEA Coverage of Settlements April 2024 - April 2025 </vt:lpstr>
      <vt:lpstr>TPEA Coverage of Settlements April 2024 - April 2025 </vt:lpstr>
      <vt:lpstr>TPEA Coverage of Settlements April 2024 - April 2025 </vt:lpstr>
      <vt:lpstr>TPEA Coverage of Settlements April 2024 - April 2025 </vt:lpstr>
      <vt:lpstr>TPEA Coverage of Settlements April 2024 - April 2025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1214</cp:revision>
  <cp:lastPrinted>2019-06-18T19:02:16Z</cp:lastPrinted>
  <dcterms:created xsi:type="dcterms:W3CDTF">2016-01-21T15:20:31Z</dcterms:created>
  <dcterms:modified xsi:type="dcterms:W3CDTF">2025-06-13T19:30:40Z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