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5"/>
  </p:notesMasterIdLst>
  <p:handoutMasterIdLst>
    <p:handoutMasterId r:id="rId16"/>
  </p:handoutMasterIdLst>
  <p:sldIdLst>
    <p:sldId id="260" r:id="rId7"/>
    <p:sldId id="257" r:id="rId8"/>
    <p:sldId id="265" r:id="rId9"/>
    <p:sldId id="268" r:id="rId10"/>
    <p:sldId id="269" r:id="rId11"/>
    <p:sldId id="266" r:id="rId12"/>
    <p:sldId id="267" r:id="rId13"/>
    <p:sldId id="270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45" autoAdjust="0"/>
    <p:restoredTop sz="90129" autoAdjust="0"/>
  </p:normalViewPr>
  <p:slideViewPr>
    <p:cSldViewPr showGuides="1">
      <p:cViewPr varScale="1">
        <p:scale>
          <a:sx n="91" d="100"/>
          <a:sy n="91" d="100"/>
        </p:scale>
        <p:origin x="1596" y="30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/>
              <a:t>Historical Performance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cap="none" spc="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QueryDetail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Sheet1!$A$21:$A$32</c:f>
              <c:strCache>
                <c:ptCount val="12"/>
                <c:pt idx="0">
                  <c:v>2024/06</c:v>
                </c:pt>
                <c:pt idx="1">
                  <c:v>2024/07</c:v>
                </c:pt>
                <c:pt idx="2">
                  <c:v>2024/08</c:v>
                </c:pt>
                <c:pt idx="3">
                  <c:v>2024/09</c:v>
                </c:pt>
                <c:pt idx="4">
                  <c:v>2024/10</c:v>
                </c:pt>
                <c:pt idx="5">
                  <c:v>2024/11</c:v>
                </c:pt>
                <c:pt idx="6">
                  <c:v>2024/12</c:v>
                </c:pt>
                <c:pt idx="7">
                  <c:v>2025/01</c:v>
                </c:pt>
                <c:pt idx="8">
                  <c:v>2025/02</c:v>
                </c:pt>
                <c:pt idx="9">
                  <c:v>2025/03</c:v>
                </c:pt>
                <c:pt idx="10">
                  <c:v>2025/04</c:v>
                </c:pt>
                <c:pt idx="11">
                  <c:v>2025/05</c:v>
                </c:pt>
              </c:strCache>
            </c:strRef>
          </c:cat>
          <c:val>
            <c:numRef>
              <c:f>Sheet1!$B$21:$B$32</c:f>
              <c:numCache>
                <c:formatCode>General</c:formatCode>
                <c:ptCount val="12"/>
                <c:pt idx="0">
                  <c:v>0.26</c:v>
                </c:pt>
                <c:pt idx="1">
                  <c:v>0.22</c:v>
                </c:pt>
                <c:pt idx="2">
                  <c:v>0.22</c:v>
                </c:pt>
                <c:pt idx="3">
                  <c:v>0.31</c:v>
                </c:pt>
                <c:pt idx="4">
                  <c:v>0.28999999999999998</c:v>
                </c:pt>
                <c:pt idx="5">
                  <c:v>0.27</c:v>
                </c:pt>
                <c:pt idx="6">
                  <c:v>0.21</c:v>
                </c:pt>
                <c:pt idx="7">
                  <c:v>0.23</c:v>
                </c:pt>
                <c:pt idx="8">
                  <c:v>0.25</c:v>
                </c:pt>
                <c:pt idx="9">
                  <c:v>0.25</c:v>
                </c:pt>
                <c:pt idx="10">
                  <c:v>0.23</c:v>
                </c:pt>
                <c:pt idx="11">
                  <c:v>0.37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4CD-4206-A26E-620836DBFDF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QueryList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Sheet1!$A$21:$A$32</c:f>
              <c:strCache>
                <c:ptCount val="12"/>
                <c:pt idx="0">
                  <c:v>2024/06</c:v>
                </c:pt>
                <c:pt idx="1">
                  <c:v>2024/07</c:v>
                </c:pt>
                <c:pt idx="2">
                  <c:v>2024/08</c:v>
                </c:pt>
                <c:pt idx="3">
                  <c:v>2024/09</c:v>
                </c:pt>
                <c:pt idx="4">
                  <c:v>2024/10</c:v>
                </c:pt>
                <c:pt idx="5">
                  <c:v>2024/11</c:v>
                </c:pt>
                <c:pt idx="6">
                  <c:v>2024/12</c:v>
                </c:pt>
                <c:pt idx="7">
                  <c:v>2025/01</c:v>
                </c:pt>
                <c:pt idx="8">
                  <c:v>2025/02</c:v>
                </c:pt>
                <c:pt idx="9">
                  <c:v>2025/03</c:v>
                </c:pt>
                <c:pt idx="10">
                  <c:v>2025/04</c:v>
                </c:pt>
                <c:pt idx="11">
                  <c:v>2025/05</c:v>
                </c:pt>
              </c:strCache>
            </c:strRef>
          </c:cat>
          <c:val>
            <c:numRef>
              <c:f>Sheet1!$C$21:$C$32</c:f>
              <c:numCache>
                <c:formatCode>General</c:formatCode>
                <c:ptCount val="12"/>
                <c:pt idx="0">
                  <c:v>0.69</c:v>
                </c:pt>
                <c:pt idx="1">
                  <c:v>0.99</c:v>
                </c:pt>
                <c:pt idx="2">
                  <c:v>1.1000000000000001</c:v>
                </c:pt>
                <c:pt idx="3">
                  <c:v>1.33</c:v>
                </c:pt>
                <c:pt idx="4">
                  <c:v>0.97</c:v>
                </c:pt>
                <c:pt idx="5">
                  <c:v>0.92</c:v>
                </c:pt>
                <c:pt idx="6">
                  <c:v>1.05</c:v>
                </c:pt>
                <c:pt idx="7">
                  <c:v>0.79</c:v>
                </c:pt>
                <c:pt idx="8">
                  <c:v>0.99</c:v>
                </c:pt>
                <c:pt idx="9">
                  <c:v>1.31</c:v>
                </c:pt>
                <c:pt idx="10">
                  <c:v>1.17</c:v>
                </c:pt>
                <c:pt idx="11">
                  <c:v>1.07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4CD-4206-A26E-620836DBFDF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Update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Sheet1!$A$21:$A$32</c:f>
              <c:strCache>
                <c:ptCount val="12"/>
                <c:pt idx="0">
                  <c:v>2024/06</c:v>
                </c:pt>
                <c:pt idx="1">
                  <c:v>2024/07</c:v>
                </c:pt>
                <c:pt idx="2">
                  <c:v>2024/08</c:v>
                </c:pt>
                <c:pt idx="3">
                  <c:v>2024/09</c:v>
                </c:pt>
                <c:pt idx="4">
                  <c:v>2024/10</c:v>
                </c:pt>
                <c:pt idx="5">
                  <c:v>2024/11</c:v>
                </c:pt>
                <c:pt idx="6">
                  <c:v>2024/12</c:v>
                </c:pt>
                <c:pt idx="7">
                  <c:v>2025/01</c:v>
                </c:pt>
                <c:pt idx="8">
                  <c:v>2025/02</c:v>
                </c:pt>
                <c:pt idx="9">
                  <c:v>2025/03</c:v>
                </c:pt>
                <c:pt idx="10">
                  <c:v>2025/04</c:v>
                </c:pt>
                <c:pt idx="11">
                  <c:v>2025/05</c:v>
                </c:pt>
              </c:strCache>
            </c:strRef>
          </c:cat>
          <c:val>
            <c:numRef>
              <c:f>Sheet1!$D$21:$D$32</c:f>
              <c:numCache>
                <c:formatCode>General</c:formatCode>
                <c:ptCount val="12"/>
                <c:pt idx="0">
                  <c:v>0.63</c:v>
                </c:pt>
                <c:pt idx="1">
                  <c:v>0.34</c:v>
                </c:pt>
                <c:pt idx="2">
                  <c:v>0.33</c:v>
                </c:pt>
                <c:pt idx="3">
                  <c:v>0.41</c:v>
                </c:pt>
                <c:pt idx="4">
                  <c:v>0.41</c:v>
                </c:pt>
                <c:pt idx="5">
                  <c:v>0.4</c:v>
                </c:pt>
                <c:pt idx="6">
                  <c:v>0.38</c:v>
                </c:pt>
                <c:pt idx="7">
                  <c:v>0.37</c:v>
                </c:pt>
                <c:pt idx="8">
                  <c:v>0.39</c:v>
                </c:pt>
                <c:pt idx="9">
                  <c:v>0.4</c:v>
                </c:pt>
                <c:pt idx="10">
                  <c:v>0.41</c:v>
                </c:pt>
                <c:pt idx="11">
                  <c:v>0.59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4CD-4206-A26E-620836DBFD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/>
              <a:t>Historical Volume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cap="none" spc="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QueryDetail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Sheet1!$A$21:$A$32</c:f>
              <c:strCache>
                <c:ptCount val="12"/>
                <c:pt idx="0">
                  <c:v>2024/06</c:v>
                </c:pt>
                <c:pt idx="1">
                  <c:v>2024/07</c:v>
                </c:pt>
                <c:pt idx="2">
                  <c:v>2024/08</c:v>
                </c:pt>
                <c:pt idx="3">
                  <c:v>2024/09</c:v>
                </c:pt>
                <c:pt idx="4">
                  <c:v>2024/10</c:v>
                </c:pt>
                <c:pt idx="5">
                  <c:v>2024/11</c:v>
                </c:pt>
                <c:pt idx="6">
                  <c:v>2024/12</c:v>
                </c:pt>
                <c:pt idx="7">
                  <c:v>2025/01</c:v>
                </c:pt>
                <c:pt idx="8">
                  <c:v>2025/02</c:v>
                </c:pt>
                <c:pt idx="9">
                  <c:v>2025/03</c:v>
                </c:pt>
                <c:pt idx="10">
                  <c:v>2025/04</c:v>
                </c:pt>
                <c:pt idx="11">
                  <c:v>2025/05</c:v>
                </c:pt>
              </c:strCache>
            </c:strRef>
          </c:cat>
          <c:val>
            <c:numRef>
              <c:f>Sheet1!$B$21:$B$32</c:f>
              <c:numCache>
                <c:formatCode>General</c:formatCode>
                <c:ptCount val="12"/>
                <c:pt idx="0">
                  <c:v>146063</c:v>
                </c:pt>
                <c:pt idx="1">
                  <c:v>190614</c:v>
                </c:pt>
                <c:pt idx="2">
                  <c:v>215922</c:v>
                </c:pt>
                <c:pt idx="3">
                  <c:v>181856</c:v>
                </c:pt>
                <c:pt idx="4">
                  <c:v>296322</c:v>
                </c:pt>
                <c:pt idx="5">
                  <c:v>119115</c:v>
                </c:pt>
                <c:pt idx="6">
                  <c:v>110959</c:v>
                </c:pt>
                <c:pt idx="7">
                  <c:v>118843</c:v>
                </c:pt>
                <c:pt idx="8">
                  <c:v>113902</c:v>
                </c:pt>
                <c:pt idx="9">
                  <c:v>93909</c:v>
                </c:pt>
                <c:pt idx="10">
                  <c:v>93010</c:v>
                </c:pt>
                <c:pt idx="11">
                  <c:v>88532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4CD-4206-A26E-620836DBFDF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QueryList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Sheet1!$A$21:$A$32</c:f>
              <c:strCache>
                <c:ptCount val="12"/>
                <c:pt idx="0">
                  <c:v>2024/06</c:v>
                </c:pt>
                <c:pt idx="1">
                  <c:v>2024/07</c:v>
                </c:pt>
                <c:pt idx="2">
                  <c:v>2024/08</c:v>
                </c:pt>
                <c:pt idx="3">
                  <c:v>2024/09</c:v>
                </c:pt>
                <c:pt idx="4">
                  <c:v>2024/10</c:v>
                </c:pt>
                <c:pt idx="5">
                  <c:v>2024/11</c:v>
                </c:pt>
                <c:pt idx="6">
                  <c:v>2024/12</c:v>
                </c:pt>
                <c:pt idx="7">
                  <c:v>2025/01</c:v>
                </c:pt>
                <c:pt idx="8">
                  <c:v>2025/02</c:v>
                </c:pt>
                <c:pt idx="9">
                  <c:v>2025/03</c:v>
                </c:pt>
                <c:pt idx="10">
                  <c:v>2025/04</c:v>
                </c:pt>
                <c:pt idx="11">
                  <c:v>2025/05</c:v>
                </c:pt>
              </c:strCache>
            </c:strRef>
          </c:cat>
          <c:val>
            <c:numRef>
              <c:f>Sheet1!$C$21:$C$32</c:f>
              <c:numCache>
                <c:formatCode>General</c:formatCode>
                <c:ptCount val="12"/>
                <c:pt idx="0">
                  <c:v>67206</c:v>
                </c:pt>
                <c:pt idx="1">
                  <c:v>70787</c:v>
                </c:pt>
                <c:pt idx="2">
                  <c:v>72105</c:v>
                </c:pt>
                <c:pt idx="3">
                  <c:v>63958</c:v>
                </c:pt>
                <c:pt idx="4">
                  <c:v>75309</c:v>
                </c:pt>
                <c:pt idx="5">
                  <c:v>66984</c:v>
                </c:pt>
                <c:pt idx="6">
                  <c:v>73053</c:v>
                </c:pt>
                <c:pt idx="7">
                  <c:v>72775</c:v>
                </c:pt>
                <c:pt idx="8">
                  <c:v>66013</c:v>
                </c:pt>
                <c:pt idx="9">
                  <c:v>69627</c:v>
                </c:pt>
                <c:pt idx="10">
                  <c:v>71027</c:v>
                </c:pt>
                <c:pt idx="11">
                  <c:v>74416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4CD-4206-A26E-620836DBFDF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Update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Sheet1!$A$21:$A$32</c:f>
              <c:strCache>
                <c:ptCount val="12"/>
                <c:pt idx="0">
                  <c:v>2024/06</c:v>
                </c:pt>
                <c:pt idx="1">
                  <c:v>2024/07</c:v>
                </c:pt>
                <c:pt idx="2">
                  <c:v>2024/08</c:v>
                </c:pt>
                <c:pt idx="3">
                  <c:v>2024/09</c:v>
                </c:pt>
                <c:pt idx="4">
                  <c:v>2024/10</c:v>
                </c:pt>
                <c:pt idx="5">
                  <c:v>2024/11</c:v>
                </c:pt>
                <c:pt idx="6">
                  <c:v>2024/12</c:v>
                </c:pt>
                <c:pt idx="7">
                  <c:v>2025/01</c:v>
                </c:pt>
                <c:pt idx="8">
                  <c:v>2025/02</c:v>
                </c:pt>
                <c:pt idx="9">
                  <c:v>2025/03</c:v>
                </c:pt>
                <c:pt idx="10">
                  <c:v>2025/04</c:v>
                </c:pt>
                <c:pt idx="11">
                  <c:v>2025/05</c:v>
                </c:pt>
              </c:strCache>
            </c:strRef>
          </c:cat>
          <c:val>
            <c:numRef>
              <c:f>Sheet1!$D$21:$D$32</c:f>
              <c:numCache>
                <c:formatCode>General</c:formatCode>
                <c:ptCount val="12"/>
                <c:pt idx="0">
                  <c:v>26208</c:v>
                </c:pt>
                <c:pt idx="1">
                  <c:v>38191</c:v>
                </c:pt>
                <c:pt idx="2">
                  <c:v>41440</c:v>
                </c:pt>
                <c:pt idx="3">
                  <c:v>34240</c:v>
                </c:pt>
                <c:pt idx="4">
                  <c:v>39923</c:v>
                </c:pt>
                <c:pt idx="5">
                  <c:v>18447</c:v>
                </c:pt>
                <c:pt idx="6">
                  <c:v>19430</c:v>
                </c:pt>
                <c:pt idx="7">
                  <c:v>21971</c:v>
                </c:pt>
                <c:pt idx="8">
                  <c:v>24038</c:v>
                </c:pt>
                <c:pt idx="9">
                  <c:v>15806</c:v>
                </c:pt>
                <c:pt idx="10">
                  <c:v>14027</c:v>
                </c:pt>
                <c:pt idx="11">
                  <c:v>16387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4CD-4206-A26E-620836DBFD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Recipient</a:t>
            </a:r>
            <a:r>
              <a:rPr lang="en-US" baseline="0" dirty="0"/>
              <a:t> Trends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Sheet1!$A$22:$A$33</c:f>
              <c:strCache>
                <c:ptCount val="12"/>
                <c:pt idx="0">
                  <c:v>2024/06</c:v>
                </c:pt>
                <c:pt idx="1">
                  <c:v>2024/07</c:v>
                </c:pt>
                <c:pt idx="2">
                  <c:v>2024/08</c:v>
                </c:pt>
                <c:pt idx="3">
                  <c:v>2024/09</c:v>
                </c:pt>
                <c:pt idx="4">
                  <c:v>2024/10</c:v>
                </c:pt>
                <c:pt idx="5">
                  <c:v>2024/11</c:v>
                </c:pt>
                <c:pt idx="6">
                  <c:v>2024/12</c:v>
                </c:pt>
                <c:pt idx="7">
                  <c:v>2025/01</c:v>
                </c:pt>
                <c:pt idx="8">
                  <c:v>2025/02</c:v>
                </c:pt>
                <c:pt idx="9">
                  <c:v>2025/03</c:v>
                </c:pt>
                <c:pt idx="10">
                  <c:v>2025/04</c:v>
                </c:pt>
                <c:pt idx="11">
                  <c:v>2025/05</c:v>
                </c:pt>
              </c:strCache>
            </c:strRef>
          </c:cat>
          <c:val>
            <c:numRef>
              <c:f>Sheet1!$B$22:$B$33</c:f>
              <c:numCache>
                <c:formatCode>General</c:formatCode>
                <c:ptCount val="12"/>
                <c:pt idx="0">
                  <c:v>480493</c:v>
                </c:pt>
                <c:pt idx="1">
                  <c:v>524774</c:v>
                </c:pt>
                <c:pt idx="2">
                  <c:v>448774</c:v>
                </c:pt>
                <c:pt idx="3">
                  <c:v>531670</c:v>
                </c:pt>
                <c:pt idx="4">
                  <c:v>369309</c:v>
                </c:pt>
                <c:pt idx="5">
                  <c:v>324810</c:v>
                </c:pt>
                <c:pt idx="6">
                  <c:v>308225</c:v>
                </c:pt>
                <c:pt idx="7">
                  <c:v>412489</c:v>
                </c:pt>
                <c:pt idx="8">
                  <c:v>388108</c:v>
                </c:pt>
                <c:pt idx="9">
                  <c:v>352929</c:v>
                </c:pt>
                <c:pt idx="10">
                  <c:v>339169</c:v>
                </c:pt>
                <c:pt idx="11">
                  <c:v>363968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20C-4D04-9061-802338FC25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Post Trends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Sheet1!$A$20:$A$31</c:f>
              <c:strCache>
                <c:ptCount val="12"/>
                <c:pt idx="0">
                  <c:v>2024/06</c:v>
                </c:pt>
                <c:pt idx="1">
                  <c:v>2024/07</c:v>
                </c:pt>
                <c:pt idx="2">
                  <c:v>2024/08</c:v>
                </c:pt>
                <c:pt idx="3">
                  <c:v>2024/09</c:v>
                </c:pt>
                <c:pt idx="4">
                  <c:v>2024/10</c:v>
                </c:pt>
                <c:pt idx="5">
                  <c:v>2024/11</c:v>
                </c:pt>
                <c:pt idx="6">
                  <c:v>2024/12</c:v>
                </c:pt>
                <c:pt idx="7">
                  <c:v>2025/01</c:v>
                </c:pt>
                <c:pt idx="8">
                  <c:v>2025/02</c:v>
                </c:pt>
                <c:pt idx="9">
                  <c:v>2025/03</c:v>
                </c:pt>
                <c:pt idx="10">
                  <c:v>2025/04</c:v>
                </c:pt>
                <c:pt idx="11">
                  <c:v>2025/05</c:v>
                </c:pt>
              </c:strCache>
            </c:strRef>
          </c:cat>
          <c:val>
            <c:numRef>
              <c:f>Sheet1!$B$20:$B$31</c:f>
              <c:numCache>
                <c:formatCode>General</c:formatCode>
                <c:ptCount val="12"/>
                <c:pt idx="0">
                  <c:v>3876</c:v>
                </c:pt>
                <c:pt idx="1">
                  <c:v>3896</c:v>
                </c:pt>
                <c:pt idx="2">
                  <c:v>3950</c:v>
                </c:pt>
                <c:pt idx="3">
                  <c:v>3778</c:v>
                </c:pt>
                <c:pt idx="4">
                  <c:v>3800</c:v>
                </c:pt>
                <c:pt idx="5">
                  <c:v>3598</c:v>
                </c:pt>
                <c:pt idx="6">
                  <c:v>3481</c:v>
                </c:pt>
                <c:pt idx="7">
                  <c:v>3638</c:v>
                </c:pt>
                <c:pt idx="8">
                  <c:v>3267</c:v>
                </c:pt>
                <c:pt idx="9">
                  <c:v>3651</c:v>
                </c:pt>
                <c:pt idx="10">
                  <c:v>3500</c:v>
                </c:pt>
                <c:pt idx="11">
                  <c:v>3740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DA7-4579-BB2D-9A856D9D133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 rot="2700000"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3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6478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1984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756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ERCOT Public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services/sla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Mick Hanna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Market Applications Services Support</a:t>
            </a:r>
          </a:p>
          <a:p>
            <a:endParaRPr lang="en-US" dirty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Public</a:t>
            </a:r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June 2025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 – May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640" y="723900"/>
            <a:ext cx="8534400" cy="56769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Service Availability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targets.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targets.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Retail Incidents &amp; Maintenance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5/4/2025 Site Failover</a:t>
            </a:r>
          </a:p>
          <a:p>
            <a:pPr marL="0" indent="0" algn="l"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Non-Retail Incidents &amp; Maintenance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5/1/2025 Site Failover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5/29/2025 Application Release</a:t>
            </a:r>
          </a:p>
          <a:p>
            <a:pPr marL="0" indent="0">
              <a:buNone/>
            </a:pPr>
            <a:r>
              <a:rPr lang="en-US" sz="1600" b="1" kern="0" dirty="0" err="1">
                <a:solidFill>
                  <a:srgbClr val="000000"/>
                </a:solidFill>
              </a:rPr>
              <a:t>ListServ</a:t>
            </a:r>
            <a:r>
              <a:rPr lang="en-US" sz="1600" b="1" kern="0" dirty="0">
                <a:solidFill>
                  <a:srgbClr val="000000"/>
                </a:solidFill>
              </a:rPr>
              <a:t> Incidents &amp; Maintenance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5/4 Site Failover</a:t>
            </a:r>
          </a:p>
          <a:p>
            <a:pPr marL="0" lvl="1" indent="0" fontAlgn="base">
              <a:spcAft>
                <a:spcPct val="0"/>
              </a:spcAft>
              <a:buClr>
                <a:srgbClr val="00B050"/>
              </a:buClr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SLA Documents and Incident Reporting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  <a:hlinkClick r:id="rId3"/>
              </a:rPr>
              <a:t>https://www.ercot.com/services/sla/</a:t>
            </a:r>
            <a:endParaRPr lang="en-US" sz="1600" kern="0" dirty="0">
              <a:solidFill>
                <a:srgbClr val="000000"/>
              </a:solidFill>
            </a:endParaRPr>
          </a:p>
          <a:p>
            <a:pPr marL="457200" lvl="1" indent="0" eaLnBrk="0" fontAlgn="base" hangingPunct="0">
              <a:spcAft>
                <a:spcPct val="0"/>
              </a:spcAft>
              <a:buClr>
                <a:srgbClr val="00B050"/>
              </a:buClr>
              <a:buNone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/>
            <a:endParaRPr lang="en-US" sz="11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0" indent="0" algn="l">
              <a:buNone/>
            </a:pPr>
            <a:endParaRPr lang="en-US" sz="11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0470931"/>
              </p:ext>
            </p:extLst>
          </p:nvPr>
        </p:nvGraphicFramePr>
        <p:xfrm>
          <a:off x="302690" y="838200"/>
          <a:ext cx="8688910" cy="2059174"/>
        </p:xfrm>
        <a:graphic>
          <a:graphicData uri="http://schemas.openxmlformats.org/drawingml/2006/table">
            <a:tbl>
              <a:tblPr/>
              <a:tblGrid>
                <a:gridCol w="1411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84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10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232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MarkeTrak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kern="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</a:t>
                      </a:r>
                      <a:r>
                        <a:rPr lang="en-US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Availability (%)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Response Time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Monthly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Month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QueryDetail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.37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.26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QueryList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1.07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.95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Update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.59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.41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99.95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1.16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1.22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435646E1-E2CD-494F-A913-6948F6A136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73024587"/>
              </p:ext>
            </p:extLst>
          </p:nvPr>
        </p:nvGraphicFramePr>
        <p:xfrm>
          <a:off x="0" y="2971800"/>
          <a:ext cx="8991600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Volumes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5884177"/>
              </p:ext>
            </p:extLst>
          </p:nvPr>
        </p:nvGraphicFramePr>
        <p:xfrm>
          <a:off x="302690" y="838200"/>
          <a:ext cx="8688910" cy="1586518"/>
        </p:xfrm>
        <a:graphic>
          <a:graphicData uri="http://schemas.openxmlformats.org/drawingml/2006/table">
            <a:tbl>
              <a:tblPr/>
              <a:tblGrid>
                <a:gridCol w="21895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114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879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6232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MarkeTrak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kern="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</a:t>
                      </a:r>
                      <a:r>
                        <a:rPr lang="en-US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Volume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Monthly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Month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QueryDetail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93010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147607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QueryList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71027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69803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Update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14027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26447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435646E1-E2CD-494F-A913-6948F6A136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89698895"/>
              </p:ext>
            </p:extLst>
          </p:nvPr>
        </p:nvGraphicFramePr>
        <p:xfrm>
          <a:off x="0" y="2971800"/>
          <a:ext cx="8991600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94524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55CC8F33-2448-2588-9DB5-4F54E93ED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Licensing Volumes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146EB5-09B3-A96E-26D7-04AD425D2C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671391D7-F369-9B72-9497-1BA84B718E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3993199"/>
              </p:ext>
            </p:extLst>
          </p:nvPr>
        </p:nvGraphicFramePr>
        <p:xfrm>
          <a:off x="381001" y="3429000"/>
          <a:ext cx="8381998" cy="2345055"/>
        </p:xfrm>
        <a:graphic>
          <a:graphicData uri="http://schemas.openxmlformats.org/drawingml/2006/table">
            <a:tbl>
              <a:tblPr/>
              <a:tblGrid>
                <a:gridCol w="3026833">
                  <a:extLst>
                    <a:ext uri="{9D8B030D-6E8A-4147-A177-3AD203B41FA5}">
                      <a16:colId xmlns:a16="http://schemas.microsoft.com/office/drawing/2014/main" val="4117158820"/>
                    </a:ext>
                  </a:extLst>
                </a:gridCol>
                <a:gridCol w="4090089">
                  <a:extLst>
                    <a:ext uri="{9D8B030D-6E8A-4147-A177-3AD203B41FA5}">
                      <a16:colId xmlns:a16="http://schemas.microsoft.com/office/drawing/2014/main" val="799530166"/>
                    </a:ext>
                  </a:extLst>
                </a:gridCol>
                <a:gridCol w="1265076">
                  <a:extLst>
                    <a:ext uri="{9D8B030D-6E8A-4147-A177-3AD203B41FA5}">
                      <a16:colId xmlns:a16="http://schemas.microsoft.com/office/drawing/2014/main" val="3415519852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dirty="0">
                          <a:solidFill>
                            <a:srgbClr val="006297"/>
                          </a:solidFill>
                          <a:effectLst/>
                        </a:rPr>
                        <a:t>Bastrop</a:t>
                      </a:r>
                    </a:p>
                  </a:txBody>
                  <a:tcPr marL="190500" marR="114300" marT="57150" marB="571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dirty="0">
                          <a:solidFill>
                            <a:srgbClr val="006297"/>
                          </a:solidFill>
                          <a:effectLst/>
                        </a:rPr>
                        <a:t>2025-06-10 22:19:13</a:t>
                      </a:r>
                    </a:p>
                  </a:txBody>
                  <a:tcPr marL="114300" marR="114300" marT="57150" marB="571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>
                        <a:lnSpc>
                          <a:spcPts val="1500"/>
                        </a:lnSpc>
                      </a:pPr>
                      <a:r>
                        <a:rPr lang="en-US">
                          <a:solidFill>
                            <a:srgbClr val="006297"/>
                          </a:solidFill>
                          <a:effectLst/>
                        </a:rPr>
                        <a:t>220</a:t>
                      </a:r>
                    </a:p>
                  </a:txBody>
                  <a:tcPr marL="114300" marR="190500" marT="57150" marB="571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338790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dirty="0">
                          <a:solidFill>
                            <a:srgbClr val="006297"/>
                          </a:solidFill>
                          <a:effectLst/>
                        </a:rPr>
                        <a:t>Bastrop</a:t>
                      </a:r>
                    </a:p>
                  </a:txBody>
                  <a:tcPr marL="190500" marR="114300" marT="57150" marB="571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dirty="0">
                          <a:solidFill>
                            <a:srgbClr val="006297"/>
                          </a:solidFill>
                          <a:effectLst/>
                        </a:rPr>
                        <a:t>2025-06-09 22:19:04</a:t>
                      </a:r>
                    </a:p>
                  </a:txBody>
                  <a:tcPr marL="114300" marR="114300" marT="57150" marB="571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>
                        <a:lnSpc>
                          <a:spcPts val="1500"/>
                        </a:lnSpc>
                      </a:pPr>
                      <a:r>
                        <a:rPr lang="en-US">
                          <a:solidFill>
                            <a:srgbClr val="006297"/>
                          </a:solidFill>
                          <a:effectLst/>
                        </a:rPr>
                        <a:t>193</a:t>
                      </a:r>
                    </a:p>
                  </a:txBody>
                  <a:tcPr marL="114300" marR="190500" marT="57150" marB="571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887264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dirty="0">
                          <a:solidFill>
                            <a:srgbClr val="006297"/>
                          </a:solidFill>
                          <a:effectLst/>
                        </a:rPr>
                        <a:t>Bastrop</a:t>
                      </a:r>
                    </a:p>
                  </a:txBody>
                  <a:tcPr marL="190500" marR="114300" marT="57150" marB="571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dirty="0">
                          <a:solidFill>
                            <a:srgbClr val="006297"/>
                          </a:solidFill>
                          <a:effectLst/>
                        </a:rPr>
                        <a:t>2025-06-09 10:19:01</a:t>
                      </a:r>
                    </a:p>
                  </a:txBody>
                  <a:tcPr marL="114300" marR="114300" marT="57150" marB="571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>
                        <a:lnSpc>
                          <a:spcPts val="1500"/>
                        </a:lnSpc>
                      </a:pPr>
                      <a:r>
                        <a:rPr lang="en-US" dirty="0">
                          <a:solidFill>
                            <a:srgbClr val="006297"/>
                          </a:solidFill>
                          <a:effectLst/>
                        </a:rPr>
                        <a:t>188</a:t>
                      </a:r>
                    </a:p>
                    <a:p>
                      <a:pPr algn="r" fontAlgn="t">
                        <a:lnSpc>
                          <a:spcPts val="1500"/>
                        </a:lnSpc>
                      </a:pPr>
                      <a:endParaRPr lang="en-US" dirty="0">
                        <a:solidFill>
                          <a:srgbClr val="006297"/>
                        </a:solidFill>
                        <a:effectLst/>
                      </a:endParaRPr>
                    </a:p>
                  </a:txBody>
                  <a:tcPr marL="114300" marR="190500" marT="57150" marB="571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736092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dirty="0">
                          <a:solidFill>
                            <a:srgbClr val="006297"/>
                          </a:solidFill>
                          <a:effectLst/>
                        </a:rPr>
                        <a:t>Taylor</a:t>
                      </a:r>
                    </a:p>
                  </a:txBody>
                  <a:tcPr marL="190500" marR="114300" marT="57150" marB="571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>
                          <a:solidFill>
                            <a:srgbClr val="006297"/>
                          </a:solidFill>
                          <a:effectLst/>
                        </a:rPr>
                        <a:t>2025-05-14 22:25:50</a:t>
                      </a:r>
                    </a:p>
                  </a:txBody>
                  <a:tcPr marL="114300" marR="114300" marT="57150" marB="571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>
                        <a:lnSpc>
                          <a:spcPts val="1500"/>
                        </a:lnSpc>
                      </a:pPr>
                      <a:r>
                        <a:rPr lang="en-US">
                          <a:solidFill>
                            <a:srgbClr val="006297"/>
                          </a:solidFill>
                          <a:effectLst/>
                        </a:rPr>
                        <a:t>207</a:t>
                      </a:r>
                    </a:p>
                  </a:txBody>
                  <a:tcPr marL="114300" marR="190500" marT="57150" marB="571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56397077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dirty="0">
                          <a:solidFill>
                            <a:srgbClr val="006297"/>
                          </a:solidFill>
                          <a:effectLst/>
                        </a:rPr>
                        <a:t>Taylor</a:t>
                      </a:r>
                    </a:p>
                  </a:txBody>
                  <a:tcPr marL="190500" marR="114300" marT="57150" marB="571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>
                          <a:solidFill>
                            <a:srgbClr val="006297"/>
                          </a:solidFill>
                          <a:effectLst/>
                        </a:rPr>
                        <a:t>2025-05-13 22:21:53</a:t>
                      </a:r>
                    </a:p>
                  </a:txBody>
                  <a:tcPr marL="114300" marR="114300" marT="57150" marB="571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>
                        <a:lnSpc>
                          <a:spcPts val="1500"/>
                        </a:lnSpc>
                      </a:pPr>
                      <a:r>
                        <a:rPr lang="en-US" u="none" strike="noStrike" dirty="0">
                          <a:solidFill>
                            <a:srgbClr val="006297"/>
                          </a:solidFill>
                          <a:effectLst/>
                        </a:rPr>
                        <a:t>200</a:t>
                      </a:r>
                    </a:p>
                  </a:txBody>
                  <a:tcPr marL="114300" marR="190500" marT="57150" marB="571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3460997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FDEAB426-4A05-D90A-6915-CADB255A8347}"/>
              </a:ext>
            </a:extLst>
          </p:cNvPr>
          <p:cNvSpPr txBox="1"/>
          <p:nvPr/>
        </p:nvSpPr>
        <p:spPr>
          <a:xfrm>
            <a:off x="228600" y="1072634"/>
            <a:ext cx="8610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800" b="1" kern="0" dirty="0">
                <a:solidFill>
                  <a:srgbClr val="000000"/>
                </a:solidFill>
              </a:rPr>
              <a:t>Daily Volume Trends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F4592CC-0E6A-33E5-7C08-D28176A35278}"/>
              </a:ext>
            </a:extLst>
          </p:cNvPr>
          <p:cNvSpPr txBox="1"/>
          <p:nvPr/>
        </p:nvSpPr>
        <p:spPr>
          <a:xfrm>
            <a:off x="254876" y="2813566"/>
            <a:ext cx="8610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800" b="1" kern="0" dirty="0">
                <a:solidFill>
                  <a:srgbClr val="000000"/>
                </a:solidFill>
              </a:rPr>
              <a:t>Historical Peaks by Data Center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65F7AE8-D2D0-1D82-86B0-B4AAE426D4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524" y="1402827"/>
            <a:ext cx="8724899" cy="1410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104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/>
              <a:t>May </a:t>
            </a:r>
            <a:r>
              <a:rPr lang="en-US" dirty="0" err="1"/>
              <a:t>ListServ</a:t>
            </a:r>
            <a:r>
              <a:rPr lang="en-US" dirty="0"/>
              <a:t> Stats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69AA1256-8F72-4E96-940D-EBEF73D42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55858"/>
            <a:ext cx="8915400" cy="4319832"/>
          </a:xfrm>
        </p:spPr>
        <p:txBody>
          <a:bodyPr/>
          <a:lstStyle/>
          <a:p>
            <a:r>
              <a:rPr lang="en-US" sz="2000" dirty="0"/>
              <a:t>3740 Posts</a:t>
            </a:r>
          </a:p>
          <a:p>
            <a:r>
              <a:rPr lang="en-US" sz="2000" dirty="0"/>
              <a:t>363968 Recipients</a:t>
            </a:r>
          </a:p>
          <a:p>
            <a:r>
              <a:rPr lang="en-US" sz="2000" dirty="0"/>
              <a:t>RMS List Highlights</a:t>
            </a:r>
          </a:p>
          <a:p>
            <a:pPr lvl="1"/>
            <a:r>
              <a:rPr lang="en-US" sz="2000" dirty="0"/>
              <a:t>49 Posts</a:t>
            </a:r>
          </a:p>
          <a:p>
            <a:pPr lvl="1"/>
            <a:r>
              <a:rPr lang="en-US" sz="2000" dirty="0"/>
              <a:t>3 New Subscriptions</a:t>
            </a:r>
          </a:p>
          <a:p>
            <a:pPr lvl="1"/>
            <a:r>
              <a:rPr lang="en-US" sz="2000" dirty="0"/>
              <a:t>1 Unsubscribes</a:t>
            </a:r>
          </a:p>
          <a:p>
            <a:r>
              <a:rPr lang="en-US" sz="2000" dirty="0"/>
              <a:t>TDTMS List Highlights</a:t>
            </a:r>
          </a:p>
          <a:p>
            <a:pPr lvl="1"/>
            <a:r>
              <a:rPr lang="en-US" sz="2000" dirty="0"/>
              <a:t>5 Posts</a:t>
            </a:r>
          </a:p>
          <a:p>
            <a:pPr lvl="1"/>
            <a:r>
              <a:rPr lang="en-US" sz="2000" dirty="0"/>
              <a:t>0 New Subscriptions</a:t>
            </a:r>
          </a:p>
          <a:p>
            <a:pPr lvl="1"/>
            <a:r>
              <a:rPr lang="en-US" sz="2000" dirty="0"/>
              <a:t>0 Unsubscribe</a:t>
            </a:r>
          </a:p>
          <a:p>
            <a:pPr lvl="1"/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87E04CBA-5A6A-48FE-92B5-61D91FA1C8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37354303"/>
              </p:ext>
            </p:extLst>
          </p:nvPr>
        </p:nvGraphicFramePr>
        <p:xfrm>
          <a:off x="3581400" y="3392197"/>
          <a:ext cx="5562599" cy="29106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E9F40177-2F52-4E9D-B5B1-F492DEA250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28397704"/>
              </p:ext>
            </p:extLst>
          </p:nvPr>
        </p:nvGraphicFramePr>
        <p:xfrm>
          <a:off x="3733800" y="381000"/>
          <a:ext cx="5472331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90031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Weather Moratorium Removals</a:t>
            </a:r>
            <a:br>
              <a:rPr lang="en-US" sz="2400" dirty="0"/>
            </a:b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640" y="723900"/>
            <a:ext cx="8534400" cy="5676900"/>
          </a:xfrm>
        </p:spPr>
        <p:txBody>
          <a:bodyPr/>
          <a:lstStyle/>
          <a:p>
            <a:pPr marL="457200" lvl="1" indent="0" eaLnBrk="0" fontAlgn="base" hangingPunct="0">
              <a:spcAft>
                <a:spcPct val="0"/>
              </a:spcAft>
              <a:buClr>
                <a:srgbClr val="00B050"/>
              </a:buClr>
              <a:buNone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7</a:t>
            </a:fld>
            <a:endParaRPr lang="en-US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C1B9E603-9A61-3E7E-18FD-A5774CF220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6522434"/>
              </p:ext>
            </p:extLst>
          </p:nvPr>
        </p:nvGraphicFramePr>
        <p:xfrm>
          <a:off x="324590" y="855738"/>
          <a:ext cx="8419360" cy="51465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81018">
                  <a:extLst>
                    <a:ext uri="{9D8B030D-6E8A-4147-A177-3AD203B41FA5}">
                      <a16:colId xmlns:a16="http://schemas.microsoft.com/office/drawing/2014/main" val="3963868438"/>
                    </a:ext>
                  </a:extLst>
                </a:gridCol>
                <a:gridCol w="1735144">
                  <a:extLst>
                    <a:ext uri="{9D8B030D-6E8A-4147-A177-3AD203B41FA5}">
                      <a16:colId xmlns:a16="http://schemas.microsoft.com/office/drawing/2014/main" val="501349505"/>
                    </a:ext>
                  </a:extLst>
                </a:gridCol>
                <a:gridCol w="3703048">
                  <a:extLst>
                    <a:ext uri="{9D8B030D-6E8A-4147-A177-3AD203B41FA5}">
                      <a16:colId xmlns:a16="http://schemas.microsoft.com/office/drawing/2014/main" val="2216702305"/>
                    </a:ext>
                  </a:extLst>
                </a:gridCol>
                <a:gridCol w="1200150">
                  <a:extLst>
                    <a:ext uri="{9D8B030D-6E8A-4147-A177-3AD203B41FA5}">
                      <a16:colId xmlns:a16="http://schemas.microsoft.com/office/drawing/2014/main" val="2127333652"/>
                    </a:ext>
                  </a:extLst>
                </a:gridCol>
              </a:tblGrid>
              <a:tr h="32748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 dirty="0">
                          <a:effectLst/>
                        </a:rPr>
                        <a:t>DATE</a:t>
                      </a:r>
                      <a:endParaRPr lang="en-US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LIST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EMAIL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ACTION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 anchor="b"/>
                </a:tc>
                <a:extLst>
                  <a:ext uri="{0D108BD9-81ED-4DB2-BD59-A6C34878D82A}">
                    <a16:rowId xmlns:a16="http://schemas.microsoft.com/office/drawing/2014/main" val="2330488522"/>
                  </a:ext>
                </a:extLst>
              </a:tr>
              <a:tr h="535449"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200" dirty="0">
                          <a:effectLst/>
                        </a:rPr>
                        <a:t>2025-05-15 00:00:06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20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200">
                          <a:effectLst/>
                        </a:rPr>
                        <a:t>DaileySmith@MYLUBBOCK.US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200">
                          <a:effectLst/>
                        </a:rPr>
                        <a:t>AUTODEL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3172425462"/>
                  </a:ext>
                </a:extLst>
              </a:tr>
              <a:tr h="535449"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200">
                          <a:effectLst/>
                        </a:rPr>
                        <a:t>2025-05-15 00:00:06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20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200">
                          <a:effectLst/>
                        </a:rPr>
                        <a:t>luis.valencia@UBIQUITY.COM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200">
                          <a:effectLst/>
                        </a:rPr>
                        <a:t>AUTODEL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3814755097"/>
                  </a:ext>
                </a:extLst>
              </a:tr>
              <a:tr h="535449"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200">
                          <a:effectLst/>
                        </a:rPr>
                        <a:t>2025-05-15 00:00:06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20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200">
                          <a:effectLst/>
                        </a:rPr>
                        <a:t>jorge.sanchez@UBIQUITY.COM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200">
                          <a:effectLst/>
                        </a:rPr>
                        <a:t>AUTODEL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1338722181"/>
                  </a:ext>
                </a:extLst>
              </a:tr>
              <a:tr h="535449"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200">
                          <a:effectLst/>
                        </a:rPr>
                        <a:t>2025-05-16 00:00:04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20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200">
                          <a:effectLst/>
                        </a:rPr>
                        <a:t>hbernal@CRE.GOB.MX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200">
                          <a:effectLst/>
                        </a:rPr>
                        <a:t>AUTODEL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3558679365"/>
                  </a:ext>
                </a:extLst>
              </a:tr>
              <a:tr h="535449"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200">
                          <a:effectLst/>
                        </a:rPr>
                        <a:t>2025-05-17 00:00:04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20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200">
                          <a:effectLst/>
                        </a:rPr>
                        <a:t>smintz@FREEPOINTENERGYSOLUTIONS.COM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200" dirty="0">
                          <a:effectLst/>
                        </a:rPr>
                        <a:t>AUTODEL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1043590818"/>
                  </a:ext>
                </a:extLst>
              </a:tr>
              <a:tr h="53544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extLst>
                  <a:ext uri="{0D108BD9-81ED-4DB2-BD59-A6C34878D82A}">
                    <a16:rowId xmlns:a16="http://schemas.microsoft.com/office/drawing/2014/main" val="2037817965"/>
                  </a:ext>
                </a:extLst>
              </a:tr>
              <a:tr h="53544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extLst>
                  <a:ext uri="{0D108BD9-81ED-4DB2-BD59-A6C34878D82A}">
                    <a16:rowId xmlns:a16="http://schemas.microsoft.com/office/drawing/2014/main" val="3124354430"/>
                  </a:ext>
                </a:extLst>
              </a:tr>
              <a:tr h="53544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extLst>
                  <a:ext uri="{0D108BD9-81ED-4DB2-BD59-A6C34878D82A}">
                    <a16:rowId xmlns:a16="http://schemas.microsoft.com/office/drawing/2014/main" val="739348573"/>
                  </a:ext>
                </a:extLst>
              </a:tr>
              <a:tr h="53544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extLst>
                  <a:ext uri="{0D108BD9-81ED-4DB2-BD59-A6C34878D82A}">
                    <a16:rowId xmlns:a16="http://schemas.microsoft.com/office/drawing/2014/main" val="37887732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45556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F167A0-5587-2E45-14BC-702091734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938" y="1839256"/>
            <a:ext cx="8458200" cy="1143000"/>
          </a:xfrm>
        </p:spPr>
        <p:txBody>
          <a:bodyPr/>
          <a:lstStyle/>
          <a:p>
            <a:r>
              <a:rPr lang="en-US" dirty="0"/>
              <a:t>2026 Release Calendar Draft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C455A1DA-46CC-FFE2-6FB8-81C26BBDCEE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9634833"/>
              </p:ext>
            </p:extLst>
          </p:nvPr>
        </p:nvGraphicFramePr>
        <p:xfrm>
          <a:off x="381000" y="2590800"/>
          <a:ext cx="8534400" cy="3200401"/>
        </p:xfrm>
        <a:graphic>
          <a:graphicData uri="http://schemas.openxmlformats.org/drawingml/2006/table">
            <a:tbl>
              <a:tblPr/>
              <a:tblGrid>
                <a:gridCol w="877533">
                  <a:extLst>
                    <a:ext uri="{9D8B030D-6E8A-4147-A177-3AD203B41FA5}">
                      <a16:colId xmlns:a16="http://schemas.microsoft.com/office/drawing/2014/main" val="3070425976"/>
                    </a:ext>
                  </a:extLst>
                </a:gridCol>
                <a:gridCol w="1123917">
                  <a:extLst>
                    <a:ext uri="{9D8B030D-6E8A-4147-A177-3AD203B41FA5}">
                      <a16:colId xmlns:a16="http://schemas.microsoft.com/office/drawing/2014/main" val="2389485445"/>
                    </a:ext>
                  </a:extLst>
                </a:gridCol>
                <a:gridCol w="3408750">
                  <a:extLst>
                    <a:ext uri="{9D8B030D-6E8A-4147-A177-3AD203B41FA5}">
                      <a16:colId xmlns:a16="http://schemas.microsoft.com/office/drawing/2014/main" val="2805426541"/>
                    </a:ext>
                  </a:extLst>
                </a:gridCol>
                <a:gridCol w="3124200">
                  <a:extLst>
                    <a:ext uri="{9D8B030D-6E8A-4147-A177-3AD203B41FA5}">
                      <a16:colId xmlns:a16="http://schemas.microsoft.com/office/drawing/2014/main" val="2139586452"/>
                    </a:ext>
                  </a:extLst>
                </a:gridCol>
              </a:tblGrid>
              <a:tr h="3761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6/</a:t>
                      </a:r>
                    </a:p>
                  </a:txBody>
                  <a:tcPr marL="8378" marR="8378" marT="8378" marB="40214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B487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Release Type</a:t>
                      </a:r>
                    </a:p>
                  </a:txBody>
                  <a:tcPr marL="8378" marR="8378" marT="8378" marB="40214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B487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Prod Release</a:t>
                      </a:r>
                    </a:p>
                  </a:txBody>
                  <a:tcPr marL="8378" marR="8378" marT="8378" marB="40214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B487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Retail Release</a:t>
                      </a:r>
                    </a:p>
                  </a:txBody>
                  <a:tcPr marL="8378" marR="8378" marT="8378" marB="40214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B487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3905527"/>
                  </a:ext>
                </a:extLst>
              </a:tr>
              <a:tr h="2567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R1</a:t>
                      </a:r>
                    </a:p>
                  </a:txBody>
                  <a:tcPr marL="8378" marR="8378" marT="8378" marB="4021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Application</a:t>
                      </a:r>
                    </a:p>
                  </a:txBody>
                  <a:tcPr marL="8378" marR="8378" marT="8378" marB="4021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1/28 - 1/29</a:t>
                      </a:r>
                    </a:p>
                  </a:txBody>
                  <a:tcPr marL="8378" marR="8378" marT="8378" marB="4021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2/1/2026</a:t>
                      </a:r>
                    </a:p>
                  </a:txBody>
                  <a:tcPr marL="8378" marR="8378" marT="8378" marB="4021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0395017"/>
                  </a:ext>
                </a:extLst>
              </a:tr>
              <a:tr h="2567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R2</a:t>
                      </a:r>
                    </a:p>
                  </a:txBody>
                  <a:tcPr marL="8378" marR="8378" marT="8378" marB="4021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Application</a:t>
                      </a:r>
                    </a:p>
                  </a:txBody>
                  <a:tcPr marL="8378" marR="8378" marT="8378" marB="4021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2/25 - 2/26</a:t>
                      </a:r>
                    </a:p>
                  </a:txBody>
                  <a:tcPr marL="8378" marR="8378" marT="8378" marB="4021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3/1/2026</a:t>
                      </a:r>
                    </a:p>
                  </a:txBody>
                  <a:tcPr marL="8378" marR="8378" marT="8378" marB="4021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2425356"/>
                  </a:ext>
                </a:extLst>
              </a:tr>
              <a:tr h="2567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R3</a:t>
                      </a:r>
                    </a:p>
                  </a:txBody>
                  <a:tcPr marL="8378" marR="8378" marT="8378" marB="4021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Application</a:t>
                      </a:r>
                    </a:p>
                  </a:txBody>
                  <a:tcPr marL="8378" marR="8378" marT="8378" marB="4021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3/25 - 3/26</a:t>
                      </a:r>
                    </a:p>
                  </a:txBody>
                  <a:tcPr marL="8378" marR="8378" marT="8378" marB="4021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3/29/2026</a:t>
                      </a:r>
                    </a:p>
                  </a:txBody>
                  <a:tcPr marL="8378" marR="8378" marT="8378" marB="4021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4909396"/>
                  </a:ext>
                </a:extLst>
              </a:tr>
              <a:tr h="2567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R4</a:t>
                      </a:r>
                    </a:p>
                  </a:txBody>
                  <a:tcPr marL="8378" marR="8378" marT="8378" marB="4021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Application</a:t>
                      </a:r>
                    </a:p>
                  </a:txBody>
                  <a:tcPr marL="8378" marR="8378" marT="8378" marB="4021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4/22 - 4/23</a:t>
                      </a:r>
                    </a:p>
                  </a:txBody>
                  <a:tcPr marL="8378" marR="8378" marT="8378" marB="4021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4/26/2026</a:t>
                      </a:r>
                    </a:p>
                  </a:txBody>
                  <a:tcPr marL="8378" marR="8378" marT="8378" marB="4021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9373787"/>
                  </a:ext>
                </a:extLst>
              </a:tr>
              <a:tr h="2567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R5</a:t>
                      </a:r>
                    </a:p>
                  </a:txBody>
                  <a:tcPr marL="8378" marR="8378" marT="8378" marB="4021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Application</a:t>
                      </a:r>
                    </a:p>
                  </a:txBody>
                  <a:tcPr marL="8378" marR="8378" marT="8378" marB="4021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5/27 - 5/28</a:t>
                      </a:r>
                    </a:p>
                  </a:txBody>
                  <a:tcPr marL="8378" marR="8378" marT="8378" marB="4021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5/31/2026</a:t>
                      </a:r>
                    </a:p>
                  </a:txBody>
                  <a:tcPr marL="8378" marR="8378" marT="8378" marB="4021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7431898"/>
                  </a:ext>
                </a:extLst>
              </a:tr>
              <a:tr h="2567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R6</a:t>
                      </a:r>
                    </a:p>
                  </a:txBody>
                  <a:tcPr marL="8378" marR="8378" marT="8378" marB="4021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Application</a:t>
                      </a:r>
                    </a:p>
                  </a:txBody>
                  <a:tcPr marL="8378" marR="8378" marT="8378" marB="4021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6/24 - 6/25</a:t>
                      </a:r>
                    </a:p>
                  </a:txBody>
                  <a:tcPr marL="8378" marR="8378" marT="8378" marB="4021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6/28/2026</a:t>
                      </a:r>
                    </a:p>
                  </a:txBody>
                  <a:tcPr marL="8378" marR="8378" marT="8378" marB="4021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0120143"/>
                  </a:ext>
                </a:extLst>
              </a:tr>
              <a:tr h="2567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R7</a:t>
                      </a:r>
                    </a:p>
                  </a:txBody>
                  <a:tcPr marL="8378" marR="8378" marT="8378" marB="4021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Application</a:t>
                      </a:r>
                    </a:p>
                  </a:txBody>
                  <a:tcPr marL="8378" marR="8378" marT="8378" marB="4021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7/29 - 7/30</a:t>
                      </a:r>
                    </a:p>
                  </a:txBody>
                  <a:tcPr marL="8378" marR="8378" marT="8378" marB="4021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8/2/2026</a:t>
                      </a:r>
                    </a:p>
                  </a:txBody>
                  <a:tcPr marL="8378" marR="8378" marT="8378" marB="4021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2722194"/>
                  </a:ext>
                </a:extLst>
              </a:tr>
              <a:tr h="2567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R8</a:t>
                      </a:r>
                    </a:p>
                  </a:txBody>
                  <a:tcPr marL="8378" marR="8378" marT="8378" marB="4021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Application</a:t>
                      </a:r>
                    </a:p>
                  </a:txBody>
                  <a:tcPr marL="8378" marR="8378" marT="8378" marB="4021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8/26 - 8/27</a:t>
                      </a:r>
                    </a:p>
                  </a:txBody>
                  <a:tcPr marL="8378" marR="8378" marT="8378" marB="4021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8/30/2025</a:t>
                      </a:r>
                    </a:p>
                  </a:txBody>
                  <a:tcPr marL="8378" marR="8378" marT="8378" marB="4021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8497129"/>
                  </a:ext>
                </a:extLst>
              </a:tr>
              <a:tr h="2567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R9</a:t>
                      </a:r>
                    </a:p>
                  </a:txBody>
                  <a:tcPr marL="8378" marR="8378" marT="8378" marB="4021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Application</a:t>
                      </a:r>
                    </a:p>
                  </a:txBody>
                  <a:tcPr marL="8378" marR="8378" marT="8378" marB="4021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9/23 - 9/24</a:t>
                      </a:r>
                    </a:p>
                  </a:txBody>
                  <a:tcPr marL="8378" marR="8378" marT="8378" marB="4021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9/27/2026</a:t>
                      </a:r>
                    </a:p>
                  </a:txBody>
                  <a:tcPr marL="8378" marR="8378" marT="8378" marB="4021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7512481"/>
                  </a:ext>
                </a:extLst>
              </a:tr>
              <a:tr h="2567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R10</a:t>
                      </a:r>
                    </a:p>
                  </a:txBody>
                  <a:tcPr marL="8378" marR="8378" marT="8378" marB="4021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Application</a:t>
                      </a:r>
                    </a:p>
                  </a:txBody>
                  <a:tcPr marL="8378" marR="8378" marT="8378" marB="4021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10/28 - 10/29</a:t>
                      </a:r>
                    </a:p>
                  </a:txBody>
                  <a:tcPr marL="8378" marR="8378" marT="8378" marB="4021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11/1/2026</a:t>
                      </a:r>
                    </a:p>
                  </a:txBody>
                  <a:tcPr marL="8378" marR="8378" marT="8378" marB="4021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5535037"/>
                  </a:ext>
                </a:extLst>
              </a:tr>
              <a:tr h="2567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R11</a:t>
                      </a:r>
                    </a:p>
                  </a:txBody>
                  <a:tcPr marL="8378" marR="8378" marT="8378" marB="4021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Application</a:t>
                      </a:r>
                    </a:p>
                  </a:txBody>
                  <a:tcPr marL="8378" marR="8378" marT="8378" marB="4021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12/16 - 12/17</a:t>
                      </a:r>
                    </a:p>
                  </a:txBody>
                  <a:tcPr marL="8378" marR="8378" marT="8378" marB="4021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12/13/2026</a:t>
                      </a:r>
                    </a:p>
                  </a:txBody>
                  <a:tcPr marL="8378" marR="8378" marT="8378" marB="4021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0724548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10D8E8-E215-5363-A9E8-A001A5B3C1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61EC735-0419-8CB1-735E-48B0A92996A0}"/>
              </a:ext>
            </a:extLst>
          </p:cNvPr>
          <p:cNvSpPr txBox="1">
            <a:spLocks/>
          </p:cNvSpPr>
          <p:nvPr/>
        </p:nvSpPr>
        <p:spPr>
          <a:xfrm>
            <a:off x="381000" y="201543"/>
            <a:ext cx="8458200" cy="48867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Calendar Discussion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216F3D6-3796-4377-6CA9-78CEC0F5EAA0}"/>
              </a:ext>
            </a:extLst>
          </p:cNvPr>
          <p:cNvSpPr txBox="1">
            <a:spLocks/>
          </p:cNvSpPr>
          <p:nvPr/>
        </p:nvSpPr>
        <p:spPr>
          <a:xfrm>
            <a:off x="317938" y="965610"/>
            <a:ext cx="8458200" cy="48867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July Registration and MarkeTrak Upgrade Extended-Release Discussion (2PM Saturday Start) – July 26-27</a:t>
            </a:r>
          </a:p>
        </p:txBody>
      </p:sp>
    </p:spTree>
    <p:extLst>
      <p:ext uri="{BB962C8B-B14F-4D97-AF65-F5344CB8AC3E}">
        <p14:creationId xmlns:p14="http://schemas.microsoft.com/office/powerpoint/2010/main" val="3551405498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microsoft.com/office/2006/documentManagement/typ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44338</TotalTime>
  <Words>403</Words>
  <Application>Microsoft Office PowerPoint</Application>
  <PresentationFormat>On-screen Show (4:3)</PresentationFormat>
  <Paragraphs>195</Paragraphs>
  <Slides>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Aptos</vt:lpstr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 – May</vt:lpstr>
      <vt:lpstr>MarkeTrak Performance</vt:lpstr>
      <vt:lpstr>MarkeTrak Volumes</vt:lpstr>
      <vt:lpstr>MarkeTrak Licensing Volumes</vt:lpstr>
      <vt:lpstr>May ListServ Stats</vt:lpstr>
      <vt:lpstr>Weather Moratorium Removals </vt:lpstr>
      <vt:lpstr>2026 Release Calendar Draft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Hanna, Mick</cp:lastModifiedBy>
  <cp:revision>378</cp:revision>
  <cp:lastPrinted>2019-05-06T20:09:17Z</cp:lastPrinted>
  <dcterms:created xsi:type="dcterms:W3CDTF">2016-01-21T15:20:31Z</dcterms:created>
  <dcterms:modified xsi:type="dcterms:W3CDTF">2025-06-11T23:05:07Z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2023-08-01T05:27:35Z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430f0d0e-e128-4a50-a083-2a356b17a1a8</vt:lpwstr>
  </property>
  <property fmtid="{D5CDD505-2E9C-101B-9397-08002B2CF9AE}" pid="9" name="MSIP_Label_7084cbda-52b8-46fb-a7b7-cb5bd465ed85_ContentBits">
    <vt:lpwstr>0</vt:lpwstr>
  </property>
</Properties>
</file>