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5" d="100"/>
          <a:sy n="105" d="100"/>
        </p:scale>
        <p:origin x="179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6/3/2025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6/3/2025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06/03/2025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06/12/2025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7" name="Table 6">
            <a:extLst>
              <a:ext uri="{FF2B5EF4-FFF2-40B4-BE49-F238E27FC236}">
                <a16:creationId xmlns:a16="http://schemas.microsoft.com/office/drawing/2014/main" id="{5211E774-B657-BF18-CFFD-06F1D03C757A}"/>
              </a:ext>
            </a:extLst>
          </p:cNvPr>
          <p:cNvGraphicFramePr>
            <a:graphicFrameLocks noGrp="1"/>
          </p:cNvGraphicFramePr>
          <p:nvPr>
            <p:extLst>
              <p:ext uri="{D42A27DB-BD31-4B8C-83A1-F6EECF244321}">
                <p14:modId xmlns:p14="http://schemas.microsoft.com/office/powerpoint/2010/main" val="2263216362"/>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2946075425"/>
                    </a:ext>
                  </a:extLst>
                </a:gridCol>
                <a:gridCol w="698500">
                  <a:extLst>
                    <a:ext uri="{9D8B030D-6E8A-4147-A177-3AD203B41FA5}">
                      <a16:colId xmlns:a16="http://schemas.microsoft.com/office/drawing/2014/main" val="3002724180"/>
                    </a:ext>
                  </a:extLst>
                </a:gridCol>
                <a:gridCol w="698500">
                  <a:extLst>
                    <a:ext uri="{9D8B030D-6E8A-4147-A177-3AD203B41FA5}">
                      <a16:colId xmlns:a16="http://schemas.microsoft.com/office/drawing/2014/main" val="1909679515"/>
                    </a:ext>
                  </a:extLst>
                </a:gridCol>
                <a:gridCol w="698500">
                  <a:extLst>
                    <a:ext uri="{9D8B030D-6E8A-4147-A177-3AD203B41FA5}">
                      <a16:colId xmlns:a16="http://schemas.microsoft.com/office/drawing/2014/main" val="2756151499"/>
                    </a:ext>
                  </a:extLst>
                </a:gridCol>
                <a:gridCol w="698500">
                  <a:extLst>
                    <a:ext uri="{9D8B030D-6E8A-4147-A177-3AD203B41FA5}">
                      <a16:colId xmlns:a16="http://schemas.microsoft.com/office/drawing/2014/main" val="757563190"/>
                    </a:ext>
                  </a:extLst>
                </a:gridCol>
                <a:gridCol w="698500">
                  <a:extLst>
                    <a:ext uri="{9D8B030D-6E8A-4147-A177-3AD203B41FA5}">
                      <a16:colId xmlns:a16="http://schemas.microsoft.com/office/drawing/2014/main" val="625404513"/>
                    </a:ext>
                  </a:extLst>
                </a:gridCol>
                <a:gridCol w="698500">
                  <a:extLst>
                    <a:ext uri="{9D8B030D-6E8A-4147-A177-3AD203B41FA5}">
                      <a16:colId xmlns:a16="http://schemas.microsoft.com/office/drawing/2014/main" val="330190898"/>
                    </a:ext>
                  </a:extLst>
                </a:gridCol>
                <a:gridCol w="698500">
                  <a:extLst>
                    <a:ext uri="{9D8B030D-6E8A-4147-A177-3AD203B41FA5}">
                      <a16:colId xmlns:a16="http://schemas.microsoft.com/office/drawing/2014/main" val="660233784"/>
                    </a:ext>
                  </a:extLst>
                </a:gridCol>
                <a:gridCol w="698500">
                  <a:extLst>
                    <a:ext uri="{9D8B030D-6E8A-4147-A177-3AD203B41FA5}">
                      <a16:colId xmlns:a16="http://schemas.microsoft.com/office/drawing/2014/main" val="2932061621"/>
                    </a:ext>
                  </a:extLst>
                </a:gridCol>
                <a:gridCol w="698500">
                  <a:extLst>
                    <a:ext uri="{9D8B030D-6E8A-4147-A177-3AD203B41FA5}">
                      <a16:colId xmlns:a16="http://schemas.microsoft.com/office/drawing/2014/main" val="3065473894"/>
                    </a:ext>
                  </a:extLst>
                </a:gridCol>
                <a:gridCol w="698500">
                  <a:extLst>
                    <a:ext uri="{9D8B030D-6E8A-4147-A177-3AD203B41FA5}">
                      <a16:colId xmlns:a16="http://schemas.microsoft.com/office/drawing/2014/main" val="259130386"/>
                    </a:ext>
                  </a:extLst>
                </a:gridCol>
                <a:gridCol w="698500">
                  <a:extLst>
                    <a:ext uri="{9D8B030D-6E8A-4147-A177-3AD203B41FA5}">
                      <a16:colId xmlns:a16="http://schemas.microsoft.com/office/drawing/2014/main" val="3306484252"/>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93275327"/>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0504009"/>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9795747"/>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30495245"/>
                  </a:ext>
                </a:extLst>
              </a:tr>
              <a:tr h="238817">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8451985"/>
                  </a:ext>
                </a:extLst>
              </a:tr>
              <a:tr h="238817">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6514731"/>
                  </a:ext>
                </a:extLst>
              </a:tr>
              <a:tr h="238817">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7525795"/>
                  </a:ext>
                </a:extLst>
              </a:tr>
              <a:tr h="238817">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5896656"/>
                  </a:ext>
                </a:extLst>
              </a:tr>
              <a:tr h="238817">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3760421"/>
                  </a:ext>
                </a:extLst>
              </a:tr>
              <a:tr h="238817">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4287776"/>
                  </a:ext>
                </a:extLst>
              </a:tr>
              <a:tr h="238817">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0187379"/>
                  </a:ext>
                </a:extLst>
              </a:tr>
              <a:tr h="238817">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6703231"/>
                  </a:ext>
                </a:extLst>
              </a:tr>
              <a:tr h="238817">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2455308"/>
                  </a:ext>
                </a:extLst>
              </a:tr>
              <a:tr h="238817">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2,777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7,059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8457750"/>
                  </a:ext>
                </a:extLst>
              </a:tr>
              <a:tr h="238817">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7761418"/>
                  </a:ext>
                </a:extLst>
              </a:tr>
              <a:tr h="238817">
                <a:tc>
                  <a:txBody>
                    <a:bodyPr/>
                    <a:lstStyle/>
                    <a:p>
                      <a:pPr algn="ctr" fontAlgn="b"/>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0109514"/>
                  </a:ext>
                </a:extLst>
              </a:tr>
              <a:tr h="238817">
                <a:tc>
                  <a:txBody>
                    <a:bodyPr/>
                    <a:lstStyle/>
                    <a:p>
                      <a:pPr algn="ctr" fontAlgn="b"/>
                      <a:r>
                        <a:rPr lang="en-US" sz="800" b="0" i="0" u="none" strike="noStrike">
                          <a:solidFill>
                            <a:srgbClr val="000000"/>
                          </a:solidFill>
                          <a:effectLst/>
                          <a:latin typeface="Calibri" panose="020F0502020204030204" pitchFamily="34" charset="0"/>
                        </a:rPr>
                        <a:t>2024-12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82,578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213,001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295,579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3791148"/>
                  </a:ext>
                </a:extLst>
              </a:tr>
              <a:tr h="238817">
                <a:tc>
                  <a:txBody>
                    <a:bodyPr/>
                    <a:lstStyle/>
                    <a:p>
                      <a:pPr algn="ctr" fontAlgn="b"/>
                      <a:r>
                        <a:rPr lang="en-US" sz="800" b="0" i="0" u="none" strike="noStrike">
                          <a:solidFill>
                            <a:srgbClr val="000000"/>
                          </a:solidFill>
                          <a:effectLst/>
                          <a:latin typeface="Calibri" panose="020F0502020204030204" pitchFamily="34" charset="0"/>
                        </a:rPr>
                        <a:t>2025-01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83,765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230,136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313,901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2191845"/>
                  </a:ext>
                </a:extLst>
              </a:tr>
              <a:tr h="238817">
                <a:tc>
                  <a:txBody>
                    <a:bodyPr/>
                    <a:lstStyle/>
                    <a:p>
                      <a:pPr algn="ctr" fontAlgn="b"/>
                      <a:r>
                        <a:rPr lang="en-US" sz="800" b="0" i="0" u="none" strike="noStrike">
                          <a:solidFill>
                            <a:srgbClr val="000000"/>
                          </a:solidFill>
                          <a:effectLst/>
                          <a:latin typeface="Calibri" panose="020F0502020204030204" pitchFamily="34" charset="0"/>
                        </a:rPr>
                        <a:t>2025-02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80,791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220,508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301,299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9184341"/>
                  </a:ext>
                </a:extLst>
              </a:tr>
              <a:tr h="238817">
                <a:tc>
                  <a:txBody>
                    <a:bodyPr/>
                    <a:lstStyle/>
                    <a:p>
                      <a:pPr algn="ctr" fontAlgn="b"/>
                      <a:r>
                        <a:rPr lang="en-US" sz="800" b="0" i="0" u="none" strike="noStrike">
                          <a:solidFill>
                            <a:srgbClr val="000000"/>
                          </a:solidFill>
                          <a:effectLst/>
                          <a:latin typeface="Calibri" panose="020F0502020204030204" pitchFamily="34" charset="0"/>
                        </a:rPr>
                        <a:t>2025-03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246,258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461,392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0.91%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6812491"/>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March 2025 - IAG/IAL Statistics</a:t>
            </a:r>
          </a:p>
          <a:p>
            <a:r>
              <a:rPr lang="en-US" altLang="en-US" dirty="0"/>
              <a:t>Top 10 – March 2025 -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March 2025 -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graphicFrame>
        <p:nvGraphicFramePr>
          <p:cNvPr id="5" name="Table 4">
            <a:extLst>
              <a:ext uri="{FF2B5EF4-FFF2-40B4-BE49-F238E27FC236}">
                <a16:creationId xmlns:a16="http://schemas.microsoft.com/office/drawing/2014/main" id="{71C2E78B-80A3-65F5-DB2E-9910AA4A4F04}"/>
              </a:ext>
            </a:extLst>
          </p:cNvPr>
          <p:cNvGraphicFramePr>
            <a:graphicFrameLocks noGrp="1"/>
          </p:cNvGraphicFramePr>
          <p:nvPr>
            <p:extLst>
              <p:ext uri="{D42A27DB-BD31-4B8C-83A1-F6EECF244321}">
                <p14:modId xmlns:p14="http://schemas.microsoft.com/office/powerpoint/2010/main" val="1054987042"/>
              </p:ext>
            </p:extLst>
          </p:nvPr>
        </p:nvGraphicFramePr>
        <p:xfrm>
          <a:off x="2120899" y="1101043"/>
          <a:ext cx="4902201" cy="3914775"/>
        </p:xfrm>
        <a:graphic>
          <a:graphicData uri="http://schemas.openxmlformats.org/drawingml/2006/table">
            <a:tbl>
              <a:tblPr/>
              <a:tblGrid>
                <a:gridCol w="1148953">
                  <a:extLst>
                    <a:ext uri="{9D8B030D-6E8A-4147-A177-3AD203B41FA5}">
                      <a16:colId xmlns:a16="http://schemas.microsoft.com/office/drawing/2014/main" val="3147886396"/>
                    </a:ext>
                  </a:extLst>
                </a:gridCol>
                <a:gridCol w="938312">
                  <a:extLst>
                    <a:ext uri="{9D8B030D-6E8A-4147-A177-3AD203B41FA5}">
                      <a16:colId xmlns:a16="http://schemas.microsoft.com/office/drawing/2014/main" val="300979481"/>
                    </a:ext>
                  </a:extLst>
                </a:gridCol>
                <a:gridCol w="938312">
                  <a:extLst>
                    <a:ext uri="{9D8B030D-6E8A-4147-A177-3AD203B41FA5}">
                      <a16:colId xmlns:a16="http://schemas.microsoft.com/office/drawing/2014/main" val="3880107550"/>
                    </a:ext>
                  </a:extLst>
                </a:gridCol>
                <a:gridCol w="938312">
                  <a:extLst>
                    <a:ext uri="{9D8B030D-6E8A-4147-A177-3AD203B41FA5}">
                      <a16:colId xmlns:a16="http://schemas.microsoft.com/office/drawing/2014/main" val="2653148446"/>
                    </a:ext>
                  </a:extLst>
                </a:gridCol>
                <a:gridCol w="938312">
                  <a:extLst>
                    <a:ext uri="{9D8B030D-6E8A-4147-A177-3AD203B41FA5}">
                      <a16:colId xmlns:a16="http://schemas.microsoft.com/office/drawing/2014/main" val="230720156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0.80%</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526950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77317867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44481932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48609059"/>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2,614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7798655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09570945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37025861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0659513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1,118</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2944543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14800614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69534856"/>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76476388"/>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9073303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933034948"/>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746859599"/>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153469060"/>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831629216"/>
                  </a:ext>
                </a:extLst>
              </a:tr>
            </a:tbl>
          </a:graphicData>
        </a:graphic>
      </p:graphicFrame>
      <p:graphicFrame>
        <p:nvGraphicFramePr>
          <p:cNvPr id="7" name="Object 6">
            <a:extLst>
              <a:ext uri="{FF2B5EF4-FFF2-40B4-BE49-F238E27FC236}">
                <a16:creationId xmlns:a16="http://schemas.microsoft.com/office/drawing/2014/main" id="{9CADBD05-EF9D-7FDC-1752-E87F1E924B21}"/>
              </a:ext>
            </a:extLst>
          </p:cNvPr>
          <p:cNvGraphicFramePr>
            <a:graphicFrameLocks noChangeAspect="1"/>
          </p:cNvGraphicFramePr>
          <p:nvPr>
            <p:extLst>
              <p:ext uri="{D42A27DB-BD31-4B8C-83A1-F6EECF244321}">
                <p14:modId xmlns:p14="http://schemas.microsoft.com/office/powerpoint/2010/main" val="2850527949"/>
              </p:ext>
            </p:extLst>
          </p:nvPr>
        </p:nvGraphicFramePr>
        <p:xfrm>
          <a:off x="4114799" y="527866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9" y="527866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March 2025 -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pic>
        <p:nvPicPr>
          <p:cNvPr id="4" name="Picture 3">
            <a:extLst>
              <a:ext uri="{FF2B5EF4-FFF2-40B4-BE49-F238E27FC236}">
                <a16:creationId xmlns:a16="http://schemas.microsoft.com/office/drawing/2014/main" id="{E944CFFB-4926-51D7-6A0B-D93A1E601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 y="1050558"/>
            <a:ext cx="9144000" cy="1524000"/>
          </a:xfrm>
          <a:prstGeom prst="rect">
            <a:avLst/>
          </a:prstGeom>
        </p:spPr>
      </p:pic>
      <p:sp>
        <p:nvSpPr>
          <p:cNvPr id="9" name="TextBox 8">
            <a:extLst>
              <a:ext uri="{FF2B5EF4-FFF2-40B4-BE49-F238E27FC236}">
                <a16:creationId xmlns:a16="http://schemas.microsoft.com/office/drawing/2014/main" id="{BEB81653-CF66-416C-2A0B-1CC495E17634}"/>
              </a:ext>
            </a:extLst>
          </p:cNvPr>
          <p:cNvSpPr txBox="1"/>
          <p:nvPr/>
        </p:nvSpPr>
        <p:spPr>
          <a:xfrm>
            <a:off x="8077200" y="966258"/>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10" name="Picture 9" descr="Chart, bar chart, box and whisker chart&#10;&#10;AI-generated content may be incorrect.">
            <a:extLst>
              <a:ext uri="{FF2B5EF4-FFF2-40B4-BE49-F238E27FC236}">
                <a16:creationId xmlns:a16="http://schemas.microsoft.com/office/drawing/2014/main" id="{EB2FFF0C-8632-EFC6-D3B5-61CF08B3A4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waterfall chart&#10;&#10;AI-generated content may be incorrect.">
            <a:extLst>
              <a:ext uri="{FF2B5EF4-FFF2-40B4-BE49-F238E27FC236}">
                <a16:creationId xmlns:a16="http://schemas.microsoft.com/office/drawing/2014/main" id="{C2E02E83-9A9C-E3E9-B05C-AD411A9A10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 y="4281396"/>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March 2025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pic>
        <p:nvPicPr>
          <p:cNvPr id="5" name="Picture 4">
            <a:extLst>
              <a:ext uri="{FF2B5EF4-FFF2-40B4-BE49-F238E27FC236}">
                <a16:creationId xmlns:a16="http://schemas.microsoft.com/office/drawing/2014/main" id="{6964D3FD-347E-8214-FD2F-FCEAF2B4A9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 y="1043940"/>
            <a:ext cx="9144000" cy="1524000"/>
          </a:xfrm>
          <a:prstGeom prst="rect">
            <a:avLst/>
          </a:prstGeom>
        </p:spPr>
      </p:pic>
      <p:pic>
        <p:nvPicPr>
          <p:cNvPr id="9" name="Picture 8" descr="Chart, box and whisker chart&#10;&#10;AI-generated content may be incorrect.">
            <a:extLst>
              <a:ext uri="{FF2B5EF4-FFF2-40B4-BE49-F238E27FC236}">
                <a16:creationId xmlns:a16="http://schemas.microsoft.com/office/drawing/2014/main" id="{E5D81782-F007-5046-0FAB-75F2DF2484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box and whisker chart&#10;&#10;AI-generated content may be incorrect.">
            <a:extLst>
              <a:ext uri="{FF2B5EF4-FFF2-40B4-BE49-F238E27FC236}">
                <a16:creationId xmlns:a16="http://schemas.microsoft.com/office/drawing/2014/main" id="{4A1549F6-223B-7C24-1A6C-DAB5FC3F2A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3108"/>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March 2025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pic>
        <p:nvPicPr>
          <p:cNvPr id="5" name="Picture 4" descr="Chart, bar chart&#10;&#10;AI-generated content may be incorrect.">
            <a:extLst>
              <a:ext uri="{FF2B5EF4-FFF2-40B4-BE49-F238E27FC236}">
                <a16:creationId xmlns:a16="http://schemas.microsoft.com/office/drawing/2014/main" id="{5603C7B3-6F53-92F3-8E24-178BC40188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06/12/25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22838</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March 2025 - IAG/IAL Statistics</vt:lpstr>
      <vt:lpstr>Top 10 - March 2025 - IAG/IAL % Greater Than 1% of Enrollments With number of months Greater Than 1%  </vt:lpstr>
      <vt:lpstr>Top 10 - 12 Month Average IAG/IAL % Greater Than 1% of Enrollments thru March 2025 With number of months Greater Than 1% </vt:lpstr>
      <vt:lpstr>Explanation of IAG/IAL Slides Data</vt:lpstr>
      <vt:lpstr>Explanation of IAG/IAL Slides Data (Cont)</vt:lpstr>
      <vt:lpstr>Top - 12 Month Average Rescission % Greater Than 1% of Switches thru March 2025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476</cp:revision>
  <cp:lastPrinted>2016-01-21T20:53:15Z</cp:lastPrinted>
  <dcterms:created xsi:type="dcterms:W3CDTF">2016-01-21T15:20:31Z</dcterms:created>
  <dcterms:modified xsi:type="dcterms:W3CDTF">2025-06-03T16:36:16Z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