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8" r:id="rId10"/>
    <p:sldId id="269" r:id="rId11"/>
    <p:sldId id="266" r:id="rId12"/>
    <p:sldId id="267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159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0.26</c:v>
                </c:pt>
                <c:pt idx="1">
                  <c:v>0.22</c:v>
                </c:pt>
                <c:pt idx="2">
                  <c:v>0.22</c:v>
                </c:pt>
                <c:pt idx="3">
                  <c:v>0.31</c:v>
                </c:pt>
                <c:pt idx="4">
                  <c:v>0.28999999999999998</c:v>
                </c:pt>
                <c:pt idx="5">
                  <c:v>0.27</c:v>
                </c:pt>
                <c:pt idx="6">
                  <c:v>0.21</c:v>
                </c:pt>
                <c:pt idx="7">
                  <c:v>0.23</c:v>
                </c:pt>
                <c:pt idx="8">
                  <c:v>0.25</c:v>
                </c:pt>
                <c:pt idx="9">
                  <c:v>0.25</c:v>
                </c:pt>
                <c:pt idx="10">
                  <c:v>0.23</c:v>
                </c:pt>
                <c:pt idx="11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Sheet1!$C$21:$C$32</c:f>
              <c:numCache>
                <c:formatCode>General</c:formatCode>
                <c:ptCount val="12"/>
                <c:pt idx="0">
                  <c:v>0.69</c:v>
                </c:pt>
                <c:pt idx="1">
                  <c:v>0.99</c:v>
                </c:pt>
                <c:pt idx="2">
                  <c:v>1.1000000000000001</c:v>
                </c:pt>
                <c:pt idx="3">
                  <c:v>1.33</c:v>
                </c:pt>
                <c:pt idx="4">
                  <c:v>0.97</c:v>
                </c:pt>
                <c:pt idx="5">
                  <c:v>0.92</c:v>
                </c:pt>
                <c:pt idx="6">
                  <c:v>1.05</c:v>
                </c:pt>
                <c:pt idx="7">
                  <c:v>0.79</c:v>
                </c:pt>
                <c:pt idx="8">
                  <c:v>0.99</c:v>
                </c:pt>
                <c:pt idx="9">
                  <c:v>1.31</c:v>
                </c:pt>
                <c:pt idx="10">
                  <c:v>1.17</c:v>
                </c:pt>
                <c:pt idx="11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Sheet1!$D$21:$D$32</c:f>
              <c:numCache>
                <c:formatCode>General</c:formatCode>
                <c:ptCount val="12"/>
                <c:pt idx="0">
                  <c:v>0.63</c:v>
                </c:pt>
                <c:pt idx="1">
                  <c:v>0.34</c:v>
                </c:pt>
                <c:pt idx="2">
                  <c:v>0.33</c:v>
                </c:pt>
                <c:pt idx="3">
                  <c:v>0.41</c:v>
                </c:pt>
                <c:pt idx="4">
                  <c:v>0.41</c:v>
                </c:pt>
                <c:pt idx="5">
                  <c:v>0.4</c:v>
                </c:pt>
                <c:pt idx="6">
                  <c:v>0.38</c:v>
                </c:pt>
                <c:pt idx="7">
                  <c:v>0.37</c:v>
                </c:pt>
                <c:pt idx="8">
                  <c:v>0.39</c:v>
                </c:pt>
                <c:pt idx="9">
                  <c:v>0.4</c:v>
                </c:pt>
                <c:pt idx="10">
                  <c:v>0.41</c:v>
                </c:pt>
                <c:pt idx="11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146063</c:v>
                </c:pt>
                <c:pt idx="1">
                  <c:v>190614</c:v>
                </c:pt>
                <c:pt idx="2">
                  <c:v>215922</c:v>
                </c:pt>
                <c:pt idx="3">
                  <c:v>181856</c:v>
                </c:pt>
                <c:pt idx="4">
                  <c:v>296322</c:v>
                </c:pt>
                <c:pt idx="5">
                  <c:v>119115</c:v>
                </c:pt>
                <c:pt idx="6">
                  <c:v>110959</c:v>
                </c:pt>
                <c:pt idx="7">
                  <c:v>118843</c:v>
                </c:pt>
                <c:pt idx="8">
                  <c:v>113902</c:v>
                </c:pt>
                <c:pt idx="9">
                  <c:v>93909</c:v>
                </c:pt>
                <c:pt idx="10">
                  <c:v>93010</c:v>
                </c:pt>
                <c:pt idx="11">
                  <c:v>88532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Sheet1!$C$21:$C$32</c:f>
              <c:numCache>
                <c:formatCode>General</c:formatCode>
                <c:ptCount val="12"/>
                <c:pt idx="0">
                  <c:v>67206</c:v>
                </c:pt>
                <c:pt idx="1">
                  <c:v>70787</c:v>
                </c:pt>
                <c:pt idx="2">
                  <c:v>72105</c:v>
                </c:pt>
                <c:pt idx="3">
                  <c:v>63958</c:v>
                </c:pt>
                <c:pt idx="4">
                  <c:v>75309</c:v>
                </c:pt>
                <c:pt idx="5">
                  <c:v>66984</c:v>
                </c:pt>
                <c:pt idx="6">
                  <c:v>73053</c:v>
                </c:pt>
                <c:pt idx="7">
                  <c:v>72775</c:v>
                </c:pt>
                <c:pt idx="8">
                  <c:v>66013</c:v>
                </c:pt>
                <c:pt idx="9">
                  <c:v>69627</c:v>
                </c:pt>
                <c:pt idx="10">
                  <c:v>71027</c:v>
                </c:pt>
                <c:pt idx="11">
                  <c:v>74416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Sheet1!$D$21:$D$32</c:f>
              <c:numCache>
                <c:formatCode>General</c:formatCode>
                <c:ptCount val="12"/>
                <c:pt idx="0">
                  <c:v>26208</c:v>
                </c:pt>
                <c:pt idx="1">
                  <c:v>38191</c:v>
                </c:pt>
                <c:pt idx="2">
                  <c:v>41440</c:v>
                </c:pt>
                <c:pt idx="3">
                  <c:v>34240</c:v>
                </c:pt>
                <c:pt idx="4">
                  <c:v>39923</c:v>
                </c:pt>
                <c:pt idx="5">
                  <c:v>18447</c:v>
                </c:pt>
                <c:pt idx="6">
                  <c:v>19430</c:v>
                </c:pt>
                <c:pt idx="7">
                  <c:v>21971</c:v>
                </c:pt>
                <c:pt idx="8">
                  <c:v>24038</c:v>
                </c:pt>
                <c:pt idx="9">
                  <c:v>15806</c:v>
                </c:pt>
                <c:pt idx="10">
                  <c:v>14027</c:v>
                </c:pt>
                <c:pt idx="11">
                  <c:v>16387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Sheet1!$A$22:$A$33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Sheet1!$B$22:$B$33</c:f>
              <c:numCache>
                <c:formatCode>General</c:formatCode>
                <c:ptCount val="12"/>
                <c:pt idx="0">
                  <c:v>480493</c:v>
                </c:pt>
                <c:pt idx="1">
                  <c:v>524774</c:v>
                </c:pt>
                <c:pt idx="2">
                  <c:v>448774</c:v>
                </c:pt>
                <c:pt idx="3">
                  <c:v>531670</c:v>
                </c:pt>
                <c:pt idx="4">
                  <c:v>369309</c:v>
                </c:pt>
                <c:pt idx="5">
                  <c:v>324810</c:v>
                </c:pt>
                <c:pt idx="6">
                  <c:v>308225</c:v>
                </c:pt>
                <c:pt idx="7">
                  <c:v>412489</c:v>
                </c:pt>
                <c:pt idx="8">
                  <c:v>388108</c:v>
                </c:pt>
                <c:pt idx="9">
                  <c:v>352929</c:v>
                </c:pt>
                <c:pt idx="10">
                  <c:v>339169</c:v>
                </c:pt>
                <c:pt idx="11">
                  <c:v>363968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Sheet1!$A$20:$A$31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3876</c:v>
                </c:pt>
                <c:pt idx="1">
                  <c:v>3896</c:v>
                </c:pt>
                <c:pt idx="2">
                  <c:v>3950</c:v>
                </c:pt>
                <c:pt idx="3">
                  <c:v>3778</c:v>
                </c:pt>
                <c:pt idx="4">
                  <c:v>3800</c:v>
                </c:pt>
                <c:pt idx="5">
                  <c:v>3598</c:v>
                </c:pt>
                <c:pt idx="6">
                  <c:v>3481</c:v>
                </c:pt>
                <c:pt idx="7">
                  <c:v>3638</c:v>
                </c:pt>
                <c:pt idx="8">
                  <c:v>3267</c:v>
                </c:pt>
                <c:pt idx="9">
                  <c:v>3651</c:v>
                </c:pt>
                <c:pt idx="10">
                  <c:v>3500</c:v>
                </c:pt>
                <c:pt idx="11">
                  <c:v>3740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May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5/4/2025 Site Failover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5/1/2025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5/29/2025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7093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3024587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84177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93010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698895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5CC8F33-2448-2588-9DB5-4F54E93E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Licensing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46EB5-09B3-A96E-26D7-04AD425D2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1391D7-F369-9B72-9497-1BA84B718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93199"/>
              </p:ext>
            </p:extLst>
          </p:nvPr>
        </p:nvGraphicFramePr>
        <p:xfrm>
          <a:off x="381001" y="3429000"/>
          <a:ext cx="8381998" cy="2345055"/>
        </p:xfrm>
        <a:graphic>
          <a:graphicData uri="http://schemas.openxmlformats.org/drawingml/2006/table">
            <a:tbl>
              <a:tblPr/>
              <a:tblGrid>
                <a:gridCol w="3026833">
                  <a:extLst>
                    <a:ext uri="{9D8B030D-6E8A-4147-A177-3AD203B41FA5}">
                      <a16:colId xmlns:a16="http://schemas.microsoft.com/office/drawing/2014/main" val="4117158820"/>
                    </a:ext>
                  </a:extLst>
                </a:gridCol>
                <a:gridCol w="4090089">
                  <a:extLst>
                    <a:ext uri="{9D8B030D-6E8A-4147-A177-3AD203B41FA5}">
                      <a16:colId xmlns:a16="http://schemas.microsoft.com/office/drawing/2014/main" val="799530166"/>
                    </a:ext>
                  </a:extLst>
                </a:gridCol>
                <a:gridCol w="1265076">
                  <a:extLst>
                    <a:ext uri="{9D8B030D-6E8A-4147-A177-3AD203B41FA5}">
                      <a16:colId xmlns:a16="http://schemas.microsoft.com/office/drawing/2014/main" val="34155198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2025-06-10 22:19:13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220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3879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2025-06-09 22:19:04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193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872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2025-06-09 10:19:01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188</a:t>
                      </a:r>
                    </a:p>
                    <a:p>
                      <a:pPr algn="r" fontAlgn="t">
                        <a:lnSpc>
                          <a:spcPts val="1500"/>
                        </a:lnSpc>
                      </a:pPr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3609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2025-05-14 22:25:50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207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39707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2025-05-13 22:21:53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u="none" strike="noStrike" dirty="0">
                          <a:solidFill>
                            <a:srgbClr val="006297"/>
                          </a:solidFill>
                          <a:effectLst/>
                        </a:rPr>
                        <a:t>200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609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DEAB426-4A05-D90A-6915-CADB255A8347}"/>
              </a:ext>
            </a:extLst>
          </p:cNvPr>
          <p:cNvSpPr txBox="1"/>
          <p:nvPr/>
        </p:nvSpPr>
        <p:spPr>
          <a:xfrm>
            <a:off x="228600" y="1072634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Daily Volume Trends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4592CC-0E6A-33E5-7C08-D28176A35278}"/>
              </a:ext>
            </a:extLst>
          </p:cNvPr>
          <p:cNvSpPr txBox="1"/>
          <p:nvPr/>
        </p:nvSpPr>
        <p:spPr>
          <a:xfrm>
            <a:off x="254876" y="2813566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Historical Peaks by Data Center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5F7AE8-D2D0-1D82-86B0-B4AAE426D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24" y="1402827"/>
            <a:ext cx="8724899" cy="141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3740 Posts</a:t>
            </a:r>
          </a:p>
          <a:p>
            <a:r>
              <a:rPr lang="en-US" sz="2000" dirty="0"/>
              <a:t>363968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49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5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735430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397704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22434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370304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 dirty="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DaileySmith@MYLUBBOCK.US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luis.valencia@UBIQUITY.COM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jorge.sanchez@UBIQUITY.COM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2025-05-16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hbernal@CRE.GOB.MX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2025-05-17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smintz@FREEPOINTENERGYSOLUTIONS.COM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67A0-5587-2E45-14BC-70209173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38" y="1839256"/>
            <a:ext cx="8458200" cy="1143000"/>
          </a:xfrm>
        </p:spPr>
        <p:txBody>
          <a:bodyPr/>
          <a:lstStyle/>
          <a:p>
            <a:r>
              <a:rPr lang="en-US" dirty="0"/>
              <a:t>2026 Release Calendar Draft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455A1DA-46CC-FFE2-6FB8-81C26BBDCE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634833"/>
              </p:ext>
            </p:extLst>
          </p:nvPr>
        </p:nvGraphicFramePr>
        <p:xfrm>
          <a:off x="381000" y="2590800"/>
          <a:ext cx="8534400" cy="3200401"/>
        </p:xfrm>
        <a:graphic>
          <a:graphicData uri="http://schemas.openxmlformats.org/drawingml/2006/table">
            <a:tbl>
              <a:tblPr/>
              <a:tblGrid>
                <a:gridCol w="877533">
                  <a:extLst>
                    <a:ext uri="{9D8B030D-6E8A-4147-A177-3AD203B41FA5}">
                      <a16:colId xmlns:a16="http://schemas.microsoft.com/office/drawing/2014/main" val="3070425976"/>
                    </a:ext>
                  </a:extLst>
                </a:gridCol>
                <a:gridCol w="1123917">
                  <a:extLst>
                    <a:ext uri="{9D8B030D-6E8A-4147-A177-3AD203B41FA5}">
                      <a16:colId xmlns:a16="http://schemas.microsoft.com/office/drawing/2014/main" val="2389485445"/>
                    </a:ext>
                  </a:extLst>
                </a:gridCol>
                <a:gridCol w="3408750">
                  <a:extLst>
                    <a:ext uri="{9D8B030D-6E8A-4147-A177-3AD203B41FA5}">
                      <a16:colId xmlns:a16="http://schemas.microsoft.com/office/drawing/2014/main" val="280542654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139586452"/>
                    </a:ext>
                  </a:extLst>
                </a:gridCol>
              </a:tblGrid>
              <a:tr h="3761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6/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Release Type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Prod Release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Retail Release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90552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1/28 - 1/29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9501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2/25 - 2/26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25356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3/25 - 3/26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3/29/2026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09396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4/22 - 4/23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4/26/2026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7378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5/27 - 5/28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5/31/2026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31898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6/24 - 6/25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6/28/2026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20143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7/29 - 7/30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22194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R8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8/26 - 8/27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8/30/2025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97129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9/23 - 9/24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9/27/2026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12481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R10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10/28 - 10/29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53503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R11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12/16 - 12/17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12/13/2026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72454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D8E8-E215-5363-A9E8-A001A5B3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EC735-0419-8CB1-735E-48B0A92996A0}"/>
              </a:ext>
            </a:extLst>
          </p:cNvPr>
          <p:cNvSpPr txBox="1">
            <a:spLocks/>
          </p:cNvSpPr>
          <p:nvPr/>
        </p:nvSpPr>
        <p:spPr>
          <a:xfrm>
            <a:off x="381000" y="201543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Calendar Discussion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16F3D6-3796-4377-6CA9-78CEC0F5EAA0}"/>
              </a:ext>
            </a:extLst>
          </p:cNvPr>
          <p:cNvSpPr txBox="1">
            <a:spLocks/>
          </p:cNvSpPr>
          <p:nvPr/>
        </p:nvSpPr>
        <p:spPr>
          <a:xfrm>
            <a:off x="317938" y="965610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July Registration and MarkeTrak Upgrade Extended-Release Discussion (2PM Saturday Start) – July 26-27</a:t>
            </a:r>
          </a:p>
        </p:txBody>
      </p:sp>
    </p:spTree>
    <p:extLst>
      <p:ext uri="{BB962C8B-B14F-4D97-AF65-F5344CB8AC3E}">
        <p14:creationId xmlns:p14="http://schemas.microsoft.com/office/powerpoint/2010/main" val="35514054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44338</TotalTime>
  <Words>403</Words>
  <Application>Microsoft Office PowerPoint</Application>
  <PresentationFormat>On-screen Show (4:3)</PresentationFormat>
  <Paragraphs>195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May</vt:lpstr>
      <vt:lpstr>MarkeTrak Performance</vt:lpstr>
      <vt:lpstr>MarkeTrak Volumes</vt:lpstr>
      <vt:lpstr>MarkeTrak Licensing Volumes</vt:lpstr>
      <vt:lpstr>May ListServ Stats</vt:lpstr>
      <vt:lpstr>Weather Moratorium Removals </vt:lpstr>
      <vt:lpstr>2026 Release Calendar Draft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378</cp:revision>
  <cp:lastPrinted>2019-05-06T20:09:17Z</cp:lastPrinted>
  <dcterms:created xsi:type="dcterms:W3CDTF">2016-01-21T15:20:31Z</dcterms:created>
  <dcterms:modified xsi:type="dcterms:W3CDTF">2025-06-11T23:05:07Z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