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5"/>
  </p:notesMasterIdLst>
  <p:sldIdLst>
    <p:sldId id="256" r:id="rId2"/>
    <p:sldId id="268" r:id="rId3"/>
    <p:sldId id="272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  <a:srgbClr val="FF9900"/>
    <a:srgbClr val="99CCFF"/>
    <a:srgbClr val="00091A"/>
    <a:srgbClr val="FF3300"/>
    <a:srgbClr val="FF6600"/>
    <a:srgbClr val="A50021"/>
    <a:srgbClr val="996633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0ACADD-43CE-449D-8E53-ACB63F1DB9D1}" v="50" dt="2025-06-09T14:17:46.6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712" autoAdjust="0"/>
  </p:normalViewPr>
  <p:slideViewPr>
    <p:cSldViewPr snapToGrid="0">
      <p:cViewPr varScale="1">
        <p:scale>
          <a:sx n="82" d="100"/>
          <a:sy n="82" d="100"/>
        </p:scale>
        <p:origin x="13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notesMaster" Target="notesMasters/notesMaster1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trick, Kyle" userId="b5a7facb-1e7c-4a78-a821-20330eb41179" providerId="ADAL" clId="{310ACADD-43CE-449D-8E53-ACB63F1DB9D1}"/>
    <pc:docChg chg="custSel modSld">
      <pc:chgData name="Patrick, Kyle" userId="b5a7facb-1e7c-4a78-a821-20330eb41179" providerId="ADAL" clId="{310ACADD-43CE-449D-8E53-ACB63F1DB9D1}" dt="2025-06-09T14:22:51.931" v="208" actId="1076"/>
      <pc:docMkLst>
        <pc:docMk/>
      </pc:docMkLst>
      <pc:sldChg chg="modSp mod">
        <pc:chgData name="Patrick, Kyle" userId="b5a7facb-1e7c-4a78-a821-20330eb41179" providerId="ADAL" clId="{310ACADD-43CE-449D-8E53-ACB63F1DB9D1}" dt="2025-06-09T14:18:31.317" v="181" actId="404"/>
        <pc:sldMkLst>
          <pc:docMk/>
          <pc:sldMk cId="2778823632" sldId="256"/>
        </pc:sldMkLst>
        <pc:spChg chg="mod">
          <ac:chgData name="Patrick, Kyle" userId="b5a7facb-1e7c-4a78-a821-20330eb41179" providerId="ADAL" clId="{310ACADD-43CE-449D-8E53-ACB63F1DB9D1}" dt="2025-06-09T14:17:46.614" v="170" actId="207"/>
          <ac:spMkLst>
            <pc:docMk/>
            <pc:sldMk cId="2778823632" sldId="256"/>
            <ac:spMk id="2" creationId="{663925D1-448A-4A4F-9210-AAD7315A6E1B}"/>
          </ac:spMkLst>
        </pc:spChg>
        <pc:spChg chg="mod">
          <ac:chgData name="Patrick, Kyle" userId="b5a7facb-1e7c-4a78-a821-20330eb41179" providerId="ADAL" clId="{310ACADD-43CE-449D-8E53-ACB63F1DB9D1}" dt="2025-06-09T14:18:31.317" v="181" actId="404"/>
          <ac:spMkLst>
            <pc:docMk/>
            <pc:sldMk cId="2778823632" sldId="256"/>
            <ac:spMk id="3" creationId="{619D47C0-1BD1-415B-87D1-69363296F5E1}"/>
          </ac:spMkLst>
        </pc:spChg>
      </pc:sldChg>
      <pc:sldChg chg="addSp modSp mod">
        <pc:chgData name="Patrick, Kyle" userId="b5a7facb-1e7c-4a78-a821-20330eb41179" providerId="ADAL" clId="{310ACADD-43CE-449D-8E53-ACB63F1DB9D1}" dt="2025-06-09T14:21:46.364" v="183" actId="120"/>
        <pc:sldMkLst>
          <pc:docMk/>
          <pc:sldMk cId="80713368" sldId="268"/>
        </pc:sldMkLst>
        <pc:spChg chg="add mod">
          <ac:chgData name="Patrick, Kyle" userId="b5a7facb-1e7c-4a78-a821-20330eb41179" providerId="ADAL" clId="{310ACADD-43CE-449D-8E53-ACB63F1DB9D1}" dt="2025-06-09T14:15:19.188" v="108" actId="20577"/>
          <ac:spMkLst>
            <pc:docMk/>
            <pc:sldMk cId="80713368" sldId="268"/>
            <ac:spMk id="5" creationId="{F12D723C-28B0-4F08-031F-D72C9D307CBF}"/>
          </ac:spMkLst>
        </pc:spChg>
        <pc:spChg chg="mod">
          <ac:chgData name="Patrick, Kyle" userId="b5a7facb-1e7c-4a78-a821-20330eb41179" providerId="ADAL" clId="{310ACADD-43CE-449D-8E53-ACB63F1DB9D1}" dt="2025-06-09T14:21:46.364" v="183" actId="120"/>
          <ac:spMkLst>
            <pc:docMk/>
            <pc:sldMk cId="80713368" sldId="268"/>
            <ac:spMk id="8" creationId="{765C005F-EAF5-2936-FFAC-8B393295AFA9}"/>
          </ac:spMkLst>
        </pc:spChg>
      </pc:sldChg>
      <pc:sldChg chg="modSp mod">
        <pc:chgData name="Patrick, Kyle" userId="b5a7facb-1e7c-4a78-a821-20330eb41179" providerId="ADAL" clId="{310ACADD-43CE-449D-8E53-ACB63F1DB9D1}" dt="2025-06-09T14:22:51.931" v="208" actId="1076"/>
        <pc:sldMkLst>
          <pc:docMk/>
          <pc:sldMk cId="3558293514" sldId="272"/>
        </pc:sldMkLst>
        <pc:spChg chg="mod">
          <ac:chgData name="Patrick, Kyle" userId="b5a7facb-1e7c-4a78-a821-20330eb41179" providerId="ADAL" clId="{310ACADD-43CE-449D-8E53-ACB63F1DB9D1}" dt="2025-06-09T14:21:55.826" v="184" actId="108"/>
          <ac:spMkLst>
            <pc:docMk/>
            <pc:sldMk cId="3558293514" sldId="272"/>
            <ac:spMk id="2" creationId="{D6EDDB5A-1F85-BC35-E891-804DC8915256}"/>
          </ac:spMkLst>
        </pc:spChg>
        <pc:spChg chg="mod">
          <ac:chgData name="Patrick, Kyle" userId="b5a7facb-1e7c-4a78-a821-20330eb41179" providerId="ADAL" clId="{310ACADD-43CE-449D-8E53-ACB63F1DB9D1}" dt="2025-06-09T14:22:51.931" v="208" actId="1076"/>
          <ac:spMkLst>
            <pc:docMk/>
            <pc:sldMk cId="3558293514" sldId="272"/>
            <ac:spMk id="6" creationId="{873437D8-CDCA-F0FF-E48F-BDF250FE675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A815DA-6878-42E1-9CCA-8BF1112152E7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7DF8E-9A9F-4B81-9561-34F6552D1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10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7DF8E-9A9F-4B81-9561-34F6552D10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902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2722BD9-C53A-496A-8F7F-BBEC76092103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E9F0285-9518-4FA9-9CA3-384D8219CBA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1275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22BD9-C53A-496A-8F7F-BBEC76092103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F0285-9518-4FA9-9CA3-384D8219C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911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22BD9-C53A-496A-8F7F-BBEC76092103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F0285-9518-4FA9-9CA3-384D8219C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625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22BD9-C53A-496A-8F7F-BBEC76092103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F0285-9518-4FA9-9CA3-384D8219C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007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22BD9-C53A-496A-8F7F-BBEC76092103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F0285-9518-4FA9-9CA3-384D8219CBA9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665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22BD9-C53A-496A-8F7F-BBEC76092103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F0285-9518-4FA9-9CA3-384D8219C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232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22BD9-C53A-496A-8F7F-BBEC76092103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F0285-9518-4FA9-9CA3-384D8219C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756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22BD9-C53A-496A-8F7F-BBEC76092103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F0285-9518-4FA9-9CA3-384D8219C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86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22BD9-C53A-496A-8F7F-BBEC76092103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F0285-9518-4FA9-9CA3-384D8219C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831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22BD9-C53A-496A-8F7F-BBEC76092103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F0285-9518-4FA9-9CA3-384D8219C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080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22BD9-C53A-496A-8F7F-BBEC76092103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F0285-9518-4FA9-9CA3-384D8219C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935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12722BD9-C53A-496A-8F7F-BBEC76092103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E9F0285-9518-4FA9-9CA3-384D8219C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8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3CF6BE5-8836-47A6-BFA6-BFB4D9B8F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29C610-56A2-448A-A78A-B45BBEC85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81286A6-16B3-4525-9867-BBADEA477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5896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63925D1-448A-4A4F-9210-AAD7315A6E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4206240"/>
            <a:ext cx="9966960" cy="132588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>
              <a:spcAft>
                <a:spcPts val="600"/>
              </a:spcAft>
              <a:buClr>
                <a:schemeClr val="accent1"/>
              </a:buClr>
              <a:buSzPct val="80000"/>
            </a:pPr>
            <a:r>
              <a:rPr lang="en-US" sz="6600" dirty="0">
                <a:ln w="6350">
                  <a:solidFill>
                    <a:schemeClr val="accent2">
                      <a:lumMod val="50000"/>
                    </a:schemeClr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glow rad="63500">
                    <a:srgbClr val="002060">
                      <a:alpha val="40000"/>
                    </a:srgbClr>
                  </a:glow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Rockwell Extra Bold" panose="02060903040505020403" pitchFamily="18" charset="0"/>
                <a:cs typeface="72 Black" panose="020B0A04030603020204" pitchFamily="34" charset="0"/>
              </a:rPr>
              <a:t>TEXAS SET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9D47C0-1BD1-415B-87D1-69363296F5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3839" y="5596127"/>
            <a:ext cx="11704319" cy="1447297"/>
          </a:xfrm>
        </p:spPr>
        <p:txBody>
          <a:bodyPr>
            <a:norm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cap="all" dirty="0">
                <a:ln w="6350">
                  <a:solidFill>
                    <a:schemeClr val="accent2">
                      <a:lumMod val="50000"/>
                    </a:schemeClr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glow rad="63500">
                    <a:srgbClr val="002060">
                      <a:alpha val="40000"/>
                    </a:srgbClr>
                  </a:glow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Rockwell Extra Bold" panose="02060903040505020403" pitchFamily="18" charset="0"/>
                <a:ea typeface="+mj-ea"/>
                <a:cs typeface="72 Black" panose="020B0A04030603020204" pitchFamily="34" charset="0"/>
              </a:rPr>
              <a:t>Retail Market Subcommittee </a:t>
            </a:r>
          </a:p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cap="all" dirty="0">
                <a:ln w="6350">
                  <a:solidFill>
                    <a:schemeClr val="accent2">
                      <a:lumMod val="50000"/>
                    </a:schemeClr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glow rad="63500">
                    <a:srgbClr val="002060">
                      <a:alpha val="40000"/>
                    </a:srgbClr>
                  </a:glow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Rockwell Extra Bold" panose="02060903040505020403" pitchFamily="18" charset="0"/>
                <a:ea typeface="+mj-ea"/>
                <a:cs typeface="72 Black" panose="020B0A04030603020204" pitchFamily="34" charset="0"/>
              </a:rPr>
              <a:t>June 12,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83FF3C-8453-2E88-1A3E-FA40346036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162" r="-1" b="-1"/>
          <a:stretch>
            <a:fillRect/>
          </a:stretch>
        </p:blipFill>
        <p:spPr>
          <a:xfrm>
            <a:off x="243840" y="256540"/>
            <a:ext cx="11704320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82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9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765C005F-EAF5-2936-FFAC-8B393295A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704" y="563880"/>
            <a:ext cx="6693061" cy="1356360"/>
          </a:xfrm>
          <a:ln>
            <a:noFill/>
          </a:ln>
          <a:effectLst>
            <a:glow rad="101600">
              <a:srgbClr val="FFFF00">
                <a:alpha val="60000"/>
              </a:srgbClr>
            </a:glo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5000"/>
              </a:lnSpc>
              <a:spcAft>
                <a:spcPts val="600"/>
              </a:spcAft>
              <a:buClr>
                <a:schemeClr val="accent1"/>
              </a:buClr>
              <a:buSzPct val="80000"/>
            </a:pPr>
            <a:r>
              <a:rPr lang="en-US" sz="6600" b="1" cap="all" dirty="0">
                <a:ln w="6350">
                  <a:solidFill>
                    <a:schemeClr val="accent2">
                      <a:lumMod val="50000"/>
                    </a:schemeClr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glow rad="63500">
                    <a:srgbClr val="002060">
                      <a:alpha val="40000"/>
                    </a:srgbClr>
                  </a:glow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Rockwell Extra Bold" panose="02060903040505020403" pitchFamily="18" charset="0"/>
                <a:cs typeface="72 Black" panose="020B0A04030603020204" pitchFamily="34" charset="0"/>
              </a:rPr>
              <a:t>UPDATE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C9FA5C9F-5CAA-AF11-76C7-683E4BD0B51B}"/>
              </a:ext>
            </a:extLst>
          </p:cNvPr>
          <p:cNvSpPr txBox="1">
            <a:spLocks/>
          </p:cNvSpPr>
          <p:nvPr/>
        </p:nvSpPr>
        <p:spPr>
          <a:xfrm>
            <a:off x="1143000" y="2057400"/>
            <a:ext cx="669306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4BAB21-4E36-2BE1-2F42-CCC420859A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671" t="1758" r="6305" b="-1759"/>
          <a:stretch/>
        </p:blipFill>
        <p:spPr>
          <a:xfrm>
            <a:off x="8301386" y="243840"/>
            <a:ext cx="3646837" cy="65115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2D723C-28B0-4F08-031F-D72C9D307CBF}"/>
              </a:ext>
            </a:extLst>
          </p:cNvPr>
          <p:cNvSpPr txBox="1"/>
          <p:nvPr/>
        </p:nvSpPr>
        <p:spPr>
          <a:xfrm>
            <a:off x="1060703" y="1770185"/>
            <a:ext cx="686409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Flight 0625 Updates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Day 1 transactions began on 06/09/25 and Flight 0625 is scheduled to conclude on 06/20/25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Began the TMTP review process to review and recommend edits to the Texas Market Test Plan document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Reviewed section 1-3 and 8 for edits/ updates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Added </a:t>
            </a:r>
            <a:r>
              <a:rPr lang="en-US" sz="2400" dirty="0" err="1"/>
              <a:t>swimlane</a:t>
            </a:r>
            <a:r>
              <a:rPr lang="en-US" sz="2400" dirty="0"/>
              <a:t> for MVI on deenergized premise per RMTTF’s request</a:t>
            </a:r>
          </a:p>
        </p:txBody>
      </p:sp>
    </p:spTree>
    <p:extLst>
      <p:ext uri="{BB962C8B-B14F-4D97-AF65-F5344CB8AC3E}">
        <p14:creationId xmlns:p14="http://schemas.microsoft.com/office/powerpoint/2010/main" val="80713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2E03EB-6BF1-B922-A9D4-31ABFCFA253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t="14549" r="1" b="3952"/>
          <a:stretch>
            <a:fillRect/>
          </a:stretch>
        </p:blipFill>
        <p:spPr>
          <a:xfrm>
            <a:off x="231140" y="231648"/>
            <a:ext cx="11732261" cy="63825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EDDB5A-1F85-BC35-E891-804DC8915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85000"/>
              </a:lnSpc>
              <a:spcAft>
                <a:spcPts val="600"/>
              </a:spcAft>
              <a:buClr>
                <a:schemeClr val="accent1"/>
              </a:buClr>
              <a:buSzPct val="80000"/>
            </a:pPr>
            <a:r>
              <a:rPr lang="en-US" sz="6600" b="1" cap="all" dirty="0">
                <a:ln w="6350">
                  <a:solidFill>
                    <a:schemeClr val="accent2">
                      <a:lumMod val="50000"/>
                    </a:schemeClr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glow rad="63500">
                    <a:srgbClr val="002060">
                      <a:alpha val="40000"/>
                    </a:srgbClr>
                  </a:glow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Rockwell Extra Bold" panose="02060903040505020403" pitchFamily="18" charset="0"/>
                <a:cs typeface="72 Black" panose="020B0A04030603020204" pitchFamily="34" charset="0"/>
              </a:rPr>
              <a:t>NEXT MEETING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3437D8-CDCA-F0FF-E48F-BDF250FE6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272" y="1708052"/>
            <a:ext cx="10747248" cy="4038600"/>
          </a:xfrm>
        </p:spPr>
        <p:txBody>
          <a:bodyPr vert="horz" lIns="91440" tIns="45720" rIns="91440" bIns="45720" rtlCol="0">
            <a:normAutofit/>
          </a:bodyPr>
          <a:lstStyle/>
          <a:p>
            <a:pPr marL="1440180">
              <a:buClr>
                <a:schemeClr val="accent2"/>
              </a:buClr>
            </a:pP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</a:rPr>
              <a:t>June 17th</a:t>
            </a:r>
          </a:p>
          <a:p>
            <a:pPr marL="1440180">
              <a:buClr>
                <a:schemeClr val="accent2"/>
              </a:buClr>
            </a:pP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</a:rPr>
              <a:t>In Person at ERCOT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</a:rPr>
              <a:t>MetCenter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</a:rPr>
              <a:t>/Webex</a:t>
            </a:r>
          </a:p>
        </p:txBody>
      </p:sp>
    </p:spTree>
    <p:extLst>
      <p:ext uri="{BB962C8B-B14F-4D97-AF65-F5344CB8AC3E}">
        <p14:creationId xmlns:p14="http://schemas.microsoft.com/office/powerpoint/2010/main" val="3558293514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asis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D9D01AC2-EE7D-4E49-99EE-8E62E4E7E8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f7f7157e-03dd-4df4-a10b-f59d8fe642d0}" enabled="0" method="" siteId="{f7f7157e-03dd-4df4-a10b-f59d8fe642d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25155</TotalTime>
  <Words>77</Words>
  <Application>Microsoft Office PowerPoint</Application>
  <PresentationFormat>Widescreen</PresentationFormat>
  <Paragraphs>14</Paragraphs>
  <Slides>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Corbel</vt:lpstr>
      <vt:lpstr>Rockwell Extra Bold</vt:lpstr>
      <vt:lpstr>Basis</vt:lpstr>
      <vt:lpstr>TEXAS SET UPDATE</vt:lpstr>
      <vt:lpstr>UPDATE</vt:lpstr>
      <vt:lpstr>NEXT MEETING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TEXAS SET UPDATE</dc:title>
  <dc:creator>Patrick, Kyle</dc:creator>
  <cp:lastModifiedBy>Patrick, Kyle</cp:lastModifiedBy>
  <cp:revision>206</cp:revision>
  <dcterms:created xsi:type="dcterms:W3CDTF">2023-01-06T15:32:23Z</dcterms:created>
  <dcterms:modified xsi:type="dcterms:W3CDTF">2025-06-09T14:23:00Z</dcterms:modified>
</cp:coreProperties>
</file>