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6"/>
  </p:notesMasterIdLst>
  <p:handoutMasterIdLst>
    <p:handoutMasterId r:id="rId17"/>
  </p:handoutMasterIdLst>
  <p:sldIdLst>
    <p:sldId id="260" r:id="rId7"/>
    <p:sldId id="258" r:id="rId8"/>
    <p:sldId id="706" r:id="rId9"/>
    <p:sldId id="708" r:id="rId10"/>
    <p:sldId id="294" r:id="rId11"/>
    <p:sldId id="267" r:id="rId12"/>
    <p:sldId id="351" r:id="rId13"/>
    <p:sldId id="709" r:id="rId14"/>
    <p:sldId id="626" r:id="rId15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3EB"/>
    <a:srgbClr val="FFFF99"/>
    <a:srgbClr val="99FF99"/>
    <a:srgbClr val="66FFFF"/>
    <a:srgbClr val="CC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C4D216-D4CA-4C50-A6DE-6276C91CF121}" v="13" dt="2025-06-06T14:10:16.8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02" autoAdjust="0"/>
    <p:restoredTop sz="96721" autoAdjust="0"/>
  </p:normalViewPr>
  <p:slideViewPr>
    <p:cSldViewPr showGuides="1">
      <p:cViewPr varScale="1">
        <p:scale>
          <a:sx n="97" d="100"/>
          <a:sy n="97" d="100"/>
        </p:scale>
        <p:origin x="20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1FC4D216-D4CA-4C50-A6DE-6276C91CF121}"/>
    <pc:docChg chg="undo custSel addSld delSld modSld">
      <pc:chgData name="Anderson, Troy" userId="04de3903-03dd-44db-8353-3f14e4dd6886" providerId="ADAL" clId="{1FC4D216-D4CA-4C50-A6DE-6276C91CF121}" dt="2025-06-06T19:56:44.468" v="1948" actId="20577"/>
      <pc:docMkLst>
        <pc:docMk/>
      </pc:docMkLst>
      <pc:sldChg chg="modSp mod">
        <pc:chgData name="Anderson, Troy" userId="04de3903-03dd-44db-8353-3f14e4dd6886" providerId="ADAL" clId="{1FC4D216-D4CA-4C50-A6DE-6276C91CF121}" dt="2025-06-02T18:21:32.899" v="12" actId="20577"/>
        <pc:sldMkLst>
          <pc:docMk/>
          <pc:sldMk cId="530499478" sldId="258"/>
        </pc:sldMkLst>
        <pc:spChg chg="mod">
          <ac:chgData name="Anderson, Troy" userId="04de3903-03dd-44db-8353-3f14e4dd6886" providerId="ADAL" clId="{1FC4D216-D4CA-4C50-A6DE-6276C91CF121}" dt="2025-06-02T18:21:32.899" v="12" actId="20577"/>
          <ac:spMkLst>
            <pc:docMk/>
            <pc:sldMk cId="530499478" sldId="258"/>
            <ac:spMk id="4" creationId="{00000000-0000-0000-0000-000000000000}"/>
          </ac:spMkLst>
        </pc:spChg>
      </pc:sldChg>
      <pc:sldChg chg="addSp delSp modSp mod">
        <pc:chgData name="Anderson, Troy" userId="04de3903-03dd-44db-8353-3f14e4dd6886" providerId="ADAL" clId="{1FC4D216-D4CA-4C50-A6DE-6276C91CF121}" dt="2025-06-02T18:56:31.268" v="343" actId="1076"/>
        <pc:sldMkLst>
          <pc:docMk/>
          <pc:sldMk cId="3190927396" sldId="267"/>
        </pc:sldMkLst>
        <pc:spChg chg="mod">
          <ac:chgData name="Anderson, Troy" userId="04de3903-03dd-44db-8353-3f14e4dd6886" providerId="ADAL" clId="{1FC4D216-D4CA-4C50-A6DE-6276C91CF121}" dt="2025-06-02T18:55:30.692" v="338" actId="20577"/>
          <ac:spMkLst>
            <pc:docMk/>
            <pc:sldMk cId="3190927396" sldId="267"/>
            <ac:spMk id="6" creationId="{9C7C0899-E457-4E0E-9843-38E0B3739B05}"/>
          </ac:spMkLst>
        </pc:spChg>
        <pc:picChg chg="add mod">
          <ac:chgData name="Anderson, Troy" userId="04de3903-03dd-44db-8353-3f14e4dd6886" providerId="ADAL" clId="{1FC4D216-D4CA-4C50-A6DE-6276C91CF121}" dt="2025-06-02T18:56:31.268" v="343" actId="1076"/>
          <ac:picMkLst>
            <pc:docMk/>
            <pc:sldMk cId="3190927396" sldId="267"/>
            <ac:picMk id="7" creationId="{131209A9-732A-93D0-433B-96BFC8F8E773}"/>
          </ac:picMkLst>
        </pc:picChg>
      </pc:sldChg>
      <pc:sldChg chg="addSp delSp modSp mod">
        <pc:chgData name="Anderson, Troy" userId="04de3903-03dd-44db-8353-3f14e4dd6886" providerId="ADAL" clId="{1FC4D216-D4CA-4C50-A6DE-6276C91CF121}" dt="2025-06-06T19:42:52.431" v="1943" actId="20577"/>
        <pc:sldMkLst>
          <pc:docMk/>
          <pc:sldMk cId="135025254" sldId="294"/>
        </pc:sldMkLst>
        <pc:graphicFrameChg chg="mod modGraphic">
          <ac:chgData name="Anderson, Troy" userId="04de3903-03dd-44db-8353-3f14e4dd6886" providerId="ADAL" clId="{1FC4D216-D4CA-4C50-A6DE-6276C91CF121}" dt="2025-06-06T19:42:52.431" v="1943" actId="20577"/>
          <ac:graphicFrameMkLst>
            <pc:docMk/>
            <pc:sldMk cId="135025254" sldId="294"/>
            <ac:graphicFrameMk id="3" creationId="{00000000-0000-0000-0000-000000000000}"/>
          </ac:graphicFrameMkLst>
        </pc:graphicFrameChg>
      </pc:sldChg>
      <pc:sldChg chg="del">
        <pc:chgData name="Anderson, Troy" userId="04de3903-03dd-44db-8353-3f14e4dd6886" providerId="ADAL" clId="{1FC4D216-D4CA-4C50-A6DE-6276C91CF121}" dt="2025-06-02T18:21:47.729" v="13" actId="47"/>
        <pc:sldMkLst>
          <pc:docMk/>
          <pc:sldMk cId="4064255820" sldId="318"/>
        </pc:sldMkLst>
      </pc:sldChg>
      <pc:sldChg chg="modSp mod">
        <pc:chgData name="Anderson, Troy" userId="04de3903-03dd-44db-8353-3f14e4dd6886" providerId="ADAL" clId="{1FC4D216-D4CA-4C50-A6DE-6276C91CF121}" dt="2025-06-06T13:49:18.935" v="1530" actId="20577"/>
        <pc:sldMkLst>
          <pc:docMk/>
          <pc:sldMk cId="778800923" sldId="351"/>
        </pc:sldMkLst>
        <pc:spChg chg="mod">
          <ac:chgData name="Anderson, Troy" userId="04de3903-03dd-44db-8353-3f14e4dd6886" providerId="ADAL" clId="{1FC4D216-D4CA-4C50-A6DE-6276C91CF121}" dt="2025-06-06T13:49:18.935" v="1530" actId="20577"/>
          <ac:spMkLst>
            <pc:docMk/>
            <pc:sldMk cId="778800923" sldId="351"/>
            <ac:spMk id="5" creationId="{F6E15D7B-B500-432B-996F-7120B3DA706D}"/>
          </ac:spMkLst>
        </pc:spChg>
      </pc:sldChg>
      <pc:sldChg chg="addSp modSp mod">
        <pc:chgData name="Anderson, Troy" userId="04de3903-03dd-44db-8353-3f14e4dd6886" providerId="ADAL" clId="{1FC4D216-D4CA-4C50-A6DE-6276C91CF121}" dt="2025-06-06T19:56:44.468" v="1948" actId="20577"/>
        <pc:sldMkLst>
          <pc:docMk/>
          <pc:sldMk cId="3195340007" sldId="626"/>
        </pc:sldMkLst>
        <pc:spChg chg="add mod">
          <ac:chgData name="Anderson, Troy" userId="04de3903-03dd-44db-8353-3f14e4dd6886" providerId="ADAL" clId="{1FC4D216-D4CA-4C50-A6DE-6276C91CF121}" dt="2025-06-06T19:56:44.468" v="1948" actId="20577"/>
          <ac:spMkLst>
            <pc:docMk/>
            <pc:sldMk cId="3195340007" sldId="626"/>
            <ac:spMk id="3" creationId="{E7F50D0E-11F7-AAFB-450C-F368E02BD97B}"/>
          </ac:spMkLst>
        </pc:spChg>
        <pc:spChg chg="mod">
          <ac:chgData name="Anderson, Troy" userId="04de3903-03dd-44db-8353-3f14e4dd6886" providerId="ADAL" clId="{1FC4D216-D4CA-4C50-A6DE-6276C91CF121}" dt="2025-06-06T14:04:09.353" v="1689" actId="20577"/>
          <ac:spMkLst>
            <pc:docMk/>
            <pc:sldMk cId="3195340007" sldId="626"/>
            <ac:spMk id="8" creationId="{71DF028C-4C37-FFCA-C1B7-BAF688E245CA}"/>
          </ac:spMkLst>
        </pc:spChg>
        <pc:graphicFrameChg chg="modGraphic">
          <ac:chgData name="Anderson, Troy" userId="04de3903-03dd-44db-8353-3f14e4dd6886" providerId="ADAL" clId="{1FC4D216-D4CA-4C50-A6DE-6276C91CF121}" dt="2025-06-06T19:56:38.321" v="1947" actId="20577"/>
          <ac:graphicFrameMkLst>
            <pc:docMk/>
            <pc:sldMk cId="3195340007" sldId="626"/>
            <ac:graphicFrameMk id="5" creationId="{927A835B-ACB1-4E3E-AA09-4133D4F8734C}"/>
          </ac:graphicFrameMkLst>
        </pc:graphicFrameChg>
      </pc:sldChg>
      <pc:sldChg chg="addSp delSp modSp mod">
        <pc:chgData name="Anderson, Troy" userId="04de3903-03dd-44db-8353-3f14e4dd6886" providerId="ADAL" clId="{1FC4D216-D4CA-4C50-A6DE-6276C91CF121}" dt="2025-06-02T19:11:12.175" v="414" actId="1035"/>
        <pc:sldMkLst>
          <pc:docMk/>
          <pc:sldMk cId="4249386037" sldId="706"/>
        </pc:sldMkLst>
        <pc:spChg chg="add mod">
          <ac:chgData name="Anderson, Troy" userId="04de3903-03dd-44db-8353-3f14e4dd6886" providerId="ADAL" clId="{1FC4D216-D4CA-4C50-A6DE-6276C91CF121}" dt="2025-06-02T19:11:12.175" v="414" actId="1035"/>
          <ac:spMkLst>
            <pc:docMk/>
            <pc:sldMk cId="4249386037" sldId="706"/>
            <ac:spMk id="4" creationId="{DF80C333-72D5-C9F8-1134-365429EF765B}"/>
          </ac:spMkLst>
        </pc:spChg>
      </pc:sldChg>
      <pc:sldChg chg="addSp delSp modSp mod">
        <pc:chgData name="Anderson, Troy" userId="04de3903-03dd-44db-8353-3f14e4dd6886" providerId="ADAL" clId="{1FC4D216-D4CA-4C50-A6DE-6276C91CF121}" dt="2025-06-06T12:58:43.191" v="467" actId="1076"/>
        <pc:sldMkLst>
          <pc:docMk/>
          <pc:sldMk cId="715471386" sldId="708"/>
        </pc:sldMkLst>
        <pc:picChg chg="del">
          <ac:chgData name="Anderson, Troy" userId="04de3903-03dd-44db-8353-3f14e4dd6886" providerId="ADAL" clId="{1FC4D216-D4CA-4C50-A6DE-6276C91CF121}" dt="2025-06-06T12:58:11.629" v="464" actId="478"/>
          <ac:picMkLst>
            <pc:docMk/>
            <pc:sldMk cId="715471386" sldId="708"/>
            <ac:picMk id="7" creationId="{E26F5A89-2ED6-9BD7-6FBD-07EE146102E5}"/>
          </ac:picMkLst>
        </pc:picChg>
        <pc:picChg chg="add mod">
          <ac:chgData name="Anderson, Troy" userId="04de3903-03dd-44db-8353-3f14e4dd6886" providerId="ADAL" clId="{1FC4D216-D4CA-4C50-A6DE-6276C91CF121}" dt="2025-06-06T12:58:43.191" v="467" actId="1076"/>
          <ac:picMkLst>
            <pc:docMk/>
            <pc:sldMk cId="715471386" sldId="708"/>
            <ac:picMk id="8" creationId="{391E8068-CE52-EA9A-6395-8415CB9D40DA}"/>
          </ac:picMkLst>
        </pc:picChg>
      </pc:sldChg>
      <pc:sldChg chg="modSp add mod">
        <pc:chgData name="Anderson, Troy" userId="04de3903-03dd-44db-8353-3f14e4dd6886" providerId="ADAL" clId="{1FC4D216-D4CA-4C50-A6DE-6276C91CF121}" dt="2025-06-06T14:19:41.481" v="1910" actId="20577"/>
        <pc:sldMkLst>
          <pc:docMk/>
          <pc:sldMk cId="2238049280" sldId="709"/>
        </pc:sldMkLst>
        <pc:spChg chg="mod">
          <ac:chgData name="Anderson, Troy" userId="04de3903-03dd-44db-8353-3f14e4dd6886" providerId="ADAL" clId="{1FC4D216-D4CA-4C50-A6DE-6276C91CF121}" dt="2025-06-06T13:01:59.650" v="479" actId="14100"/>
          <ac:spMkLst>
            <pc:docMk/>
            <pc:sldMk cId="2238049280" sldId="709"/>
            <ac:spMk id="2" creationId="{BC348A2E-36FF-460F-ED96-743B4B01D44F}"/>
          </ac:spMkLst>
        </pc:spChg>
        <pc:spChg chg="mod">
          <ac:chgData name="Anderson, Troy" userId="04de3903-03dd-44db-8353-3f14e4dd6886" providerId="ADAL" clId="{1FC4D216-D4CA-4C50-A6DE-6276C91CF121}" dt="2025-06-06T14:19:41.481" v="1910" actId="20577"/>
          <ac:spMkLst>
            <pc:docMk/>
            <pc:sldMk cId="2238049280" sldId="709"/>
            <ac:spMk id="5" creationId="{24CCDC04-DDAD-5E3F-3BA4-920932F190F9}"/>
          </ac:spMkLst>
        </pc:spChg>
      </pc:sldChg>
    </pc:docChg>
  </pc:docChgLst>
  <pc:docChgLst>
    <pc:chgData name="Anderson, Troy" userId="04de3903-03dd-44db-8353-3f14e4dd6886" providerId="ADAL" clId="{9899FD26-DAFC-43F1-9FA5-EE4F563ACEE6}"/>
    <pc:docChg chg="undo custSel modSld modMainMaster">
      <pc:chgData name="Anderson, Troy" userId="04de3903-03dd-44db-8353-3f14e4dd6886" providerId="ADAL" clId="{9899FD26-DAFC-43F1-9FA5-EE4F563ACEE6}" dt="2025-05-14T18:04:26.336" v="31" actId="20577"/>
      <pc:docMkLst>
        <pc:docMk/>
      </pc:docMkLst>
      <pc:sldChg chg="modSp mod">
        <pc:chgData name="Anderson, Troy" userId="04de3903-03dd-44db-8353-3f14e4dd6886" providerId="ADAL" clId="{9899FD26-DAFC-43F1-9FA5-EE4F563ACEE6}" dt="2025-05-14T18:03:42.399" v="27" actId="6549"/>
        <pc:sldMkLst>
          <pc:docMk/>
          <pc:sldMk cId="530499478" sldId="258"/>
        </pc:sldMkLst>
        <pc:spChg chg="mod">
          <ac:chgData name="Anderson, Troy" userId="04de3903-03dd-44db-8353-3f14e4dd6886" providerId="ADAL" clId="{9899FD26-DAFC-43F1-9FA5-EE4F563ACEE6}" dt="2025-05-14T18:03:42.399" v="27" actId="6549"/>
          <ac:spMkLst>
            <pc:docMk/>
            <pc:sldMk cId="530499478" sldId="258"/>
            <ac:spMk id="4" creationId="{00000000-0000-0000-0000-000000000000}"/>
          </ac:spMkLst>
        </pc:spChg>
      </pc:sldChg>
      <pc:sldChg chg="modSp mod">
        <pc:chgData name="Anderson, Troy" userId="04de3903-03dd-44db-8353-3f14e4dd6886" providerId="ADAL" clId="{9899FD26-DAFC-43F1-9FA5-EE4F563ACEE6}" dt="2025-05-14T18:02:51.615" v="8" actId="20577"/>
        <pc:sldMkLst>
          <pc:docMk/>
          <pc:sldMk cId="730603795" sldId="260"/>
        </pc:sldMkLst>
        <pc:spChg chg="mod">
          <ac:chgData name="Anderson, Troy" userId="04de3903-03dd-44db-8353-3f14e4dd6886" providerId="ADAL" clId="{9899FD26-DAFC-43F1-9FA5-EE4F563ACEE6}" dt="2025-05-14T18:02:51.615" v="8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Anderson, Troy" userId="04de3903-03dd-44db-8353-3f14e4dd6886" providerId="ADAL" clId="{9899FD26-DAFC-43F1-9FA5-EE4F563ACEE6}" dt="2025-05-14T18:04:26.336" v="31" actId="20577"/>
        <pc:sldMkLst>
          <pc:docMk/>
          <pc:sldMk cId="135025254" sldId="294"/>
        </pc:sldMkLst>
        <pc:spChg chg="mod">
          <ac:chgData name="Anderson, Troy" userId="04de3903-03dd-44db-8353-3f14e4dd6886" providerId="ADAL" clId="{9899FD26-DAFC-43F1-9FA5-EE4F563ACEE6}" dt="2025-05-14T18:04:26.336" v="31" actId="20577"/>
          <ac:spMkLst>
            <pc:docMk/>
            <pc:sldMk cId="135025254" sldId="294"/>
            <ac:spMk id="6" creationId="{00000000-0000-0000-0000-000000000000}"/>
          </ac:spMkLst>
        </pc:spChg>
        <pc:graphicFrameChg chg="modGraphic">
          <ac:chgData name="Anderson, Troy" userId="04de3903-03dd-44db-8353-3f14e4dd6886" providerId="ADAL" clId="{9899FD26-DAFC-43F1-9FA5-EE4F563ACEE6}" dt="2025-05-14T18:04:18.635" v="29" actId="2165"/>
          <ac:graphicFrameMkLst>
            <pc:docMk/>
            <pc:sldMk cId="135025254" sldId="294"/>
            <ac:graphicFrameMk id="3" creationId="{00000000-0000-0000-0000-000000000000}"/>
          </ac:graphicFrameMkLst>
        </pc:graphicFrameChg>
      </pc:sldChg>
      <pc:sldMasterChg chg="modSldLayout">
        <pc:chgData name="Anderson, Troy" userId="04de3903-03dd-44db-8353-3f14e4dd6886" providerId="ADAL" clId="{9899FD26-DAFC-43F1-9FA5-EE4F563ACEE6}" dt="2025-05-14T18:03:09.472" v="12" actId="20577"/>
        <pc:sldMasterMkLst>
          <pc:docMk/>
          <pc:sldMasterMk cId="3058975864" sldId="2147483648"/>
        </pc:sldMasterMkLst>
        <pc:sldLayoutChg chg="modSp mod">
          <pc:chgData name="Anderson, Troy" userId="04de3903-03dd-44db-8353-3f14e4dd6886" providerId="ADAL" clId="{9899FD26-DAFC-43F1-9FA5-EE4F563ACEE6}" dt="2025-05-14T18:03:09.472" v="12" actId="20577"/>
          <pc:sldLayoutMkLst>
            <pc:docMk/>
            <pc:sldMasterMk cId="3058975864" sldId="2147483648"/>
            <pc:sldLayoutMk cId="2790084855" sldId="2147483650"/>
          </pc:sldLayoutMkLst>
          <pc:spChg chg="mod">
            <ac:chgData name="Anderson, Troy" userId="04de3903-03dd-44db-8353-3f14e4dd6886" providerId="ADAL" clId="{9899FD26-DAFC-43F1-9FA5-EE4F563ACEE6}" dt="2025-05-14T18:03:09.472" v="12" actId="20577"/>
            <ac:spMkLst>
              <pc:docMk/>
              <pc:sldMasterMk cId="3058975864" sldId="2147483648"/>
              <pc:sldLayoutMk cId="2790084855" sldId="2147483650"/>
              <ac:spMk id="10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1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1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17" tIns="46958" rIns="93917" bIns="469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17" tIns="46958" rIns="93917" bIns="469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879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261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11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7E5C0-4FD1-342F-5573-04A7FB60E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17CC0E-B458-6386-87CB-01546F6E5E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4EAFA8-6E50-2926-7715-A0B5D27FF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0AD2B9-706B-702B-45C8-F5DCDBFB30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12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9358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June 11, 2025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066800"/>
            <a:ext cx="7848600" cy="4876800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Recent / Upcoming Project Highlights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2025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Major Projects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Recommendations for Revision Requests with Impacts</a:t>
            </a:r>
          </a:p>
          <a:p>
            <a:pPr lvl="2">
              <a:tabLst>
                <a:tab pos="2232025" algn="l"/>
                <a:tab pos="2517775" algn="l"/>
              </a:tabLst>
            </a:pPr>
            <a:r>
              <a:rPr lang="en-US" sz="1600" i="1" dirty="0"/>
              <a:t>NPRR1214 – </a:t>
            </a:r>
            <a:r>
              <a:rPr lang="en-US" sz="1600" i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Reliability Deployment Price Adder Fix to Provide 			Locational Price Signals, Reduce Uplift and Risk</a:t>
            </a:r>
            <a:endParaRPr lang="en-US" sz="1600" i="1" dirty="0"/>
          </a:p>
          <a:p>
            <a:pPr lvl="2">
              <a:tabLst>
                <a:tab pos="2232025" algn="l"/>
                <a:tab pos="2517775" algn="l"/>
              </a:tabLst>
            </a:pPr>
            <a:r>
              <a:rPr lang="en-US" sz="1600" i="1" dirty="0"/>
              <a:t>NPRR1277 – </a:t>
            </a:r>
            <a:r>
              <a:rPr lang="en-US" sz="1600" i="1" dirty="0">
                <a:solidFill>
                  <a:schemeClr val="dk1"/>
                </a:solidFill>
              </a:rPr>
              <a:t>Revisions to EAL Formula</a:t>
            </a:r>
          </a:p>
          <a:p>
            <a:pPr lvl="2">
              <a:tabLst>
                <a:tab pos="2232025" algn="l"/>
                <a:tab pos="2517775" algn="l"/>
              </a:tabLst>
            </a:pPr>
            <a:r>
              <a:rPr lang="en-US" sz="1600" i="1" dirty="0"/>
              <a:t>NPRR1281 – </a:t>
            </a:r>
            <a:r>
              <a:rPr lang="en-US" sz="1600" i="1" dirty="0">
                <a:solidFill>
                  <a:schemeClr val="dk1"/>
                </a:solidFill>
              </a:rPr>
              <a:t>Improvements to Alternate FFSS Resource Designation</a:t>
            </a:r>
          </a:p>
          <a:p>
            <a:pPr lvl="1">
              <a:tabLst>
                <a:tab pos="2232025" algn="l"/>
                <a:tab pos="2517775" algn="l"/>
              </a:tabLst>
            </a:pPr>
            <a:r>
              <a:rPr lang="en-US" sz="1800" dirty="0"/>
              <a:t>Technology Working Group (TWG)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Next meeting is 6/26/2025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Aging Projects Related to Revision Requests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349323"/>
            <a:ext cx="7467600" cy="280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2025 Release Targets – Approved NPRRs / SCRs / xGRRs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3212888" y="6480993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7241417"/>
              </p:ext>
            </p:extLst>
          </p:nvPr>
        </p:nvGraphicFramePr>
        <p:xfrm>
          <a:off x="160280" y="739904"/>
          <a:ext cx="8839200" cy="2450592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4/24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RTC+B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Market Trials Sandbox Deployed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RTC+B Market Trials begin on 5/5/2025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NPRR1253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C9891136-BD87-176C-5143-91FEF1125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4642300"/>
              </p:ext>
            </p:extLst>
          </p:nvPr>
        </p:nvGraphicFramePr>
        <p:xfrm>
          <a:off x="160280" y="3176074"/>
          <a:ext cx="8839200" cy="2304288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1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10/23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12/18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44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RTC+B Stabilization begins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910136E5-EBFA-7A6B-2C0A-EBFE5A4B3914}"/>
              </a:ext>
            </a:extLst>
          </p:cNvPr>
          <p:cNvSpPr/>
          <p:nvPr/>
        </p:nvSpPr>
        <p:spPr>
          <a:xfrm>
            <a:off x="160363" y="318374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22DF4776-98CC-F894-84DE-A452FD405951}"/>
              </a:ext>
            </a:extLst>
          </p:cNvPr>
          <p:cNvSpPr/>
          <p:nvPr/>
        </p:nvSpPr>
        <p:spPr>
          <a:xfrm>
            <a:off x="1599696" y="3191988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B55C91AD-E3F4-0703-F1EA-0E27F21FD4B3}"/>
              </a:ext>
            </a:extLst>
          </p:cNvPr>
          <p:cNvSpPr/>
          <p:nvPr/>
        </p:nvSpPr>
        <p:spPr>
          <a:xfrm>
            <a:off x="4571496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E8ABAEEF-D09F-B2E8-7F78-4763272CC5D3}"/>
              </a:ext>
            </a:extLst>
          </p:cNvPr>
          <p:cNvSpPr/>
          <p:nvPr/>
        </p:nvSpPr>
        <p:spPr>
          <a:xfrm>
            <a:off x="7474542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05F62EFB-D714-1571-D587-DE9AD37940A4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2F974D47-70AE-8B16-8AFF-79EA315C83EA}"/>
              </a:ext>
            </a:extLst>
          </p:cNvPr>
          <p:cNvSpPr/>
          <p:nvPr/>
        </p:nvSpPr>
        <p:spPr>
          <a:xfrm>
            <a:off x="3123696" y="318211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8D714B-568B-7116-7E19-FFA899FE34D1}"/>
              </a:ext>
            </a:extLst>
          </p:cNvPr>
          <p:cNvSpPr txBox="1"/>
          <p:nvPr/>
        </p:nvSpPr>
        <p:spPr>
          <a:xfrm>
            <a:off x="6073697" y="3708745"/>
            <a:ext cx="136101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NPRR1007-1013</a:t>
            </a: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E6E02350-D7E2-A621-1C4A-E23E54FC2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5662461"/>
            <a:ext cx="1516120" cy="2462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Market Trials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5184D5-02EA-FC5F-62ED-AFCBC03B7EAE}"/>
              </a:ext>
            </a:extLst>
          </p:cNvPr>
          <p:cNvSpPr/>
          <p:nvPr/>
        </p:nvSpPr>
        <p:spPr>
          <a:xfrm>
            <a:off x="3139456" y="3962401"/>
            <a:ext cx="2864424" cy="545913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Closed-loop SCED/LFC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6A88F9-126C-4AFF-A9FE-3DEAAFD04664}"/>
              </a:ext>
            </a:extLst>
          </p:cNvPr>
          <p:cNvSpPr/>
          <p:nvPr/>
        </p:nvSpPr>
        <p:spPr>
          <a:xfrm>
            <a:off x="3139456" y="4653616"/>
            <a:ext cx="2864424" cy="545913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Day-Ahead Market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B7D7C9-1D43-4FBD-CC01-0B92F05044CE}"/>
              </a:ext>
            </a:extLst>
          </p:cNvPr>
          <p:cNvSpPr/>
          <p:nvPr/>
        </p:nvSpPr>
        <p:spPr>
          <a:xfrm>
            <a:off x="160280" y="3962400"/>
            <a:ext cx="2963416" cy="551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Open-loop RTC SCED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4298ED-6F96-E8BE-6F2A-6A5286DF5E47}"/>
              </a:ext>
            </a:extLst>
          </p:cNvPr>
          <p:cNvSpPr/>
          <p:nvPr/>
        </p:nvSpPr>
        <p:spPr>
          <a:xfrm>
            <a:off x="144520" y="4653615"/>
            <a:ext cx="2979176" cy="54591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QSE Telemetry Tests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7283F4-E212-A1A9-262F-34411FE2EF9F}"/>
              </a:ext>
            </a:extLst>
          </p:cNvPr>
          <p:cNvSpPr/>
          <p:nvPr/>
        </p:nvSpPr>
        <p:spPr>
          <a:xfrm>
            <a:off x="6172200" y="1282588"/>
            <a:ext cx="2826434" cy="5437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Submission Testing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F34012-CD28-318A-7E53-C6DD49EAC532}"/>
              </a:ext>
            </a:extLst>
          </p:cNvPr>
          <p:cNvSpPr/>
          <p:nvPr/>
        </p:nvSpPr>
        <p:spPr>
          <a:xfrm>
            <a:off x="6172200" y="1902777"/>
            <a:ext cx="2834370" cy="67858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Telemetry Check-out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TextBox 15">
            <a:extLst>
              <a:ext uri="{FF2B5EF4-FFF2-40B4-BE49-F238E27FC236}">
                <a16:creationId xmlns:a16="http://schemas.microsoft.com/office/drawing/2014/main" id="{49811323-921D-3C31-0BF9-B5BAAEAF3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6052673"/>
            <a:ext cx="1516120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8C68C5E7-6110-1043-A807-C185F79C9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637" y="3172306"/>
            <a:ext cx="1435608" cy="49859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RTC+B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12/5</a:t>
            </a: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C0643D-2073-8F79-87D0-82D2BBC2D9EA}"/>
              </a:ext>
            </a:extLst>
          </p:cNvPr>
          <p:cNvSpPr txBox="1"/>
          <p:nvPr/>
        </p:nvSpPr>
        <p:spPr>
          <a:xfrm>
            <a:off x="6034172" y="3931467"/>
            <a:ext cx="768096" cy="13973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NPRR963</a:t>
            </a:r>
            <a:r>
              <a:rPr kumimoji="0" lang="en-US" sz="7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NPRR965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NPRR1000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NPRR1014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NPRR1054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NPRR1058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NPRR1172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NPRR1204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NPRR1216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846DDB-5068-A1A0-9AC3-B8FE9DA5BA9A}"/>
              </a:ext>
            </a:extLst>
          </p:cNvPr>
          <p:cNvSpPr txBox="1"/>
          <p:nvPr/>
        </p:nvSpPr>
        <p:spPr>
          <a:xfrm>
            <a:off x="6773411" y="3984702"/>
            <a:ext cx="681892" cy="12495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NPRR1236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NPRR1245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NOGRR211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OBDRR020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OBDRR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052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PGRR118</a:t>
            </a:r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526C8B-9728-07BC-115D-2FA367AF8530}"/>
              </a:ext>
            </a:extLst>
          </p:cNvPr>
          <p:cNvSpPr txBox="1"/>
          <p:nvPr/>
        </p:nvSpPr>
        <p:spPr>
          <a:xfrm>
            <a:off x="7099288" y="3303452"/>
            <a:ext cx="4169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28" name="TextBox 21">
            <a:extLst>
              <a:ext uri="{FF2B5EF4-FFF2-40B4-BE49-F238E27FC236}">
                <a16:creationId xmlns:a16="http://schemas.microsoft.com/office/drawing/2014/main" id="{D71B230A-1570-ABB5-7E64-53318C74B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0558" y="5634335"/>
            <a:ext cx="1691639" cy="46166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NPRR963(a) – Portion of NPRR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NPRR1253(a) – ICCP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NPRR1253(b) – Public API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1335025-BCF2-72E5-B929-E9862EC89D4F}"/>
              </a:ext>
            </a:extLst>
          </p:cNvPr>
          <p:cNvSpPr txBox="1"/>
          <p:nvPr/>
        </p:nvSpPr>
        <p:spPr>
          <a:xfrm>
            <a:off x="1257653" y="1234728"/>
            <a:ext cx="37054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lang="en-US" sz="1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36" name="TextBox 12">
            <a:extLst>
              <a:ext uri="{FF2B5EF4-FFF2-40B4-BE49-F238E27FC236}">
                <a16:creationId xmlns:a16="http://schemas.microsoft.com/office/drawing/2014/main" id="{6AF2B741-07AA-BAC8-93F9-453058B57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2050120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90ED5A1E-3866-5EE5-43F1-1FEAD803E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158" y="1600200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10B0756-31BE-5966-47A4-55F3ED8C8FA6}"/>
              </a:ext>
            </a:extLst>
          </p:cNvPr>
          <p:cNvSpPr txBox="1"/>
          <p:nvPr/>
        </p:nvSpPr>
        <p:spPr>
          <a:xfrm>
            <a:off x="2795586" y="19050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20788E33-F5D2-FABD-28BF-A39CF5E84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9346" y="2269185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0BD1726-D2EF-8F2B-7412-47CB25B44C33}"/>
              </a:ext>
            </a:extLst>
          </p:cNvPr>
          <p:cNvSpPr txBox="1"/>
          <p:nvPr/>
        </p:nvSpPr>
        <p:spPr>
          <a:xfrm>
            <a:off x="2793522" y="2617011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C544188-76D6-FAC4-4414-66882705D347}"/>
              </a:ext>
            </a:extLst>
          </p:cNvPr>
          <p:cNvSpPr txBox="1"/>
          <p:nvPr/>
        </p:nvSpPr>
        <p:spPr>
          <a:xfrm>
            <a:off x="4225663" y="1254527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80C333-72D5-C9F8-1134-365429EF765B}"/>
              </a:ext>
            </a:extLst>
          </p:cNvPr>
          <p:cNvSpPr txBox="1"/>
          <p:nvPr/>
        </p:nvSpPr>
        <p:spPr>
          <a:xfrm>
            <a:off x="7129925" y="28493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38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44196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Major Projects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A8DA46F-D920-EF31-E17F-D78414C3CDD8}"/>
              </a:ext>
            </a:extLst>
          </p:cNvPr>
          <p:cNvSpPr txBox="1">
            <a:spLocks/>
          </p:cNvSpPr>
          <p:nvPr/>
        </p:nvSpPr>
        <p:spPr>
          <a:xfrm>
            <a:off x="227172" y="3705852"/>
            <a:ext cx="4419600" cy="4352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dirty="0"/>
              <a:t>Other Project Highlights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6F4EC3-604F-F7C0-4C69-C34481C57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81" y="890416"/>
            <a:ext cx="8940048" cy="23933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91E8068-CE52-EA9A-6395-8415CB9D40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81" y="4193141"/>
            <a:ext cx="9024429" cy="145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471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022"/>
            <a:ext cx="8610600" cy="518318"/>
          </a:xfrm>
        </p:spPr>
        <p:txBody>
          <a:bodyPr/>
          <a:lstStyle/>
          <a:p>
            <a:r>
              <a:rPr lang="en-US" sz="2000" dirty="0"/>
              <a:t>Priority / Rank Recommendations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657389"/>
              </p:ext>
            </p:extLst>
          </p:nvPr>
        </p:nvGraphicFramePr>
        <p:xfrm>
          <a:off x="89933" y="877012"/>
          <a:ext cx="8955921" cy="4523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Reliability Deployment Price Adder Fix to Provide Locational Price Signals, Reduce Uplift and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$800k-$1.2M, 12-18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MMS, Settlements, 		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ERCOT requests a continued table at PRS due to RTC+B resource constraints and design concerns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5501353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Revisions to EAL Formula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4570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$90k-$140k, 4-6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CMM,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 RTC+B resource impacts; if approved, potential implementation before summer 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4489386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Improvements to Alternate FFSS Resource Designation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4780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$75k-$100k, 6-8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S&amp;B,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Candidate for priority discussion compared to other Settlements items in the project queue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471508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539676"/>
              </p:ext>
            </p:extLst>
          </p:nvPr>
        </p:nvGraphicFramePr>
        <p:xfrm>
          <a:off x="3581400" y="659446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362200" y="6074082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2025 Rank in Business Strategy 	= 4570	Next 2028 Rank in Business Strategy 	= 5110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4780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4900	Next Rank in Regulatory 	= 400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7056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Technology Working Group (TWG)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7C0899-E457-4E0E-9843-38E0B3739B05}"/>
              </a:ext>
            </a:extLst>
          </p:cNvPr>
          <p:cNvSpPr txBox="1">
            <a:spLocks/>
          </p:cNvSpPr>
          <p:nvPr/>
        </p:nvSpPr>
        <p:spPr>
          <a:xfrm>
            <a:off x="381000" y="990600"/>
            <a:ext cx="7086600" cy="53340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Agenda for TWG meeting held on 5/29/2025: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Next TWG scheduled for 6/26/2025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1209A9-732A-93D0-433B-96BFC8F8E7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593" y="1524000"/>
            <a:ext cx="6979921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7315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Aging</a:t>
            </a:r>
            <a:r>
              <a:rPr lang="en-US" dirty="0"/>
              <a:t> Revision Request Project 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6E15D7B-B500-432B-996F-7120B3DA7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295400"/>
            <a:ext cx="8686801" cy="487680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After the RTC+B project goes live, it will be valuable to have a reprioritized list of pending Revision Request projects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The “Aging Projects Relating to Revision Requests” list used in 2024 has been updated for recent activity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Multi-month review at PRS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strike="sngStrike" dirty="0"/>
              <a:t>May: Review the contents of the posted aging list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>
                <a:solidFill>
                  <a:srgbClr val="00B050"/>
                </a:solidFill>
              </a:rPr>
              <a:t>June: PRS members are asked to be prepared for a priority discussion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July/August: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Coordination with TAC on an Initiative Workshop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Follow-up discussion after ERCOT assesses resources on highest priority items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Legislative priorities will be an important consideration</a:t>
            </a:r>
          </a:p>
        </p:txBody>
      </p:sp>
    </p:spTree>
    <p:extLst>
      <p:ext uri="{BB962C8B-B14F-4D97-AF65-F5344CB8AC3E}">
        <p14:creationId xmlns:p14="http://schemas.microsoft.com/office/powerpoint/2010/main" val="778800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DC8C1-B8B3-B5BF-8FEC-A5ACF157C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48A2E-36FF-460F-ED96-743B4B01D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75438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Aging</a:t>
            </a:r>
            <a:r>
              <a:rPr lang="en-US" sz="2400" dirty="0"/>
              <a:t> Revision Request Project Review Approach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C9A15-FE71-31FC-3A56-B4C1F80D2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4CCDC04-DDAD-5E3F-3BA4-920932F19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066800"/>
            <a:ext cx="8686801" cy="449580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Categorize RRs into “Tiers”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1	Critical	</a:t>
            </a:r>
            <a:r>
              <a:rPr lang="en-US" sz="1400" dirty="0"/>
              <a:t>Must-have items (PUCT/Board directives, etc.)</a:t>
            </a:r>
            <a:endParaRPr lang="en-US" sz="1800" dirty="0"/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2	High Priority	</a:t>
            </a:r>
            <a:r>
              <a:rPr lang="en-US" sz="1400" dirty="0"/>
              <a:t>Highest priority after Tier 1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3	Medium Priority	</a:t>
            </a:r>
            <a:r>
              <a:rPr lang="en-US" sz="1400" dirty="0"/>
              <a:t>Fit in without impacting Tier 1 and 2 projects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4	Candidate for Removal	</a:t>
            </a:r>
            <a:r>
              <a:rPr lang="en-US" sz="1400" dirty="0"/>
              <a:t>May move to another tier after evaluation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endParaRPr lang="en-US" sz="14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Important Point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Some aging RRs are expected to require language changes to bring them up to current market or system constructs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Language updates would be made with a new RR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suggests this analysis be limited to aging items that are prioritized high enough to be queued for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238049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6089-660C-4B78-8CC2-FB08CD543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7315200" cy="518318"/>
          </a:xfrm>
        </p:spPr>
        <p:txBody>
          <a:bodyPr/>
          <a:lstStyle/>
          <a:p>
            <a:r>
              <a:rPr lang="en-US" sz="2400" dirty="0"/>
              <a:t>Aging Revision Request Review at PRS – Stats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F46E8-0C6F-40D6-82AC-E9222DB2EA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7A835B-ACB1-4E3E-AA09-4133D4F873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223086"/>
              </p:ext>
            </p:extLst>
          </p:nvPr>
        </p:nvGraphicFramePr>
        <p:xfrm>
          <a:off x="4038600" y="914400"/>
          <a:ext cx="3581400" cy="4648200"/>
        </p:xfrm>
        <a:graphic>
          <a:graphicData uri="http://schemas.openxmlformats.org/drawingml/2006/table">
            <a:tbl>
              <a:tblPr firstRow="1" bandRow="1"/>
              <a:tblGrid>
                <a:gridCol w="2743200">
                  <a:extLst>
                    <a:ext uri="{9D8B030D-6E8A-4147-A177-3AD203B41FA5}">
                      <a16:colId xmlns:a16="http://schemas.microsoft.com/office/drawing/2014/main" val="25037530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146507040"/>
                    </a:ext>
                  </a:extLst>
                </a:gridCol>
              </a:tblGrid>
              <a:tr h="533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1400" strike="noStrike" dirty="0"/>
                        <a:t>Category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b="1" strike="noStrike" kern="1200" dirty="0">
                          <a:solidFill>
                            <a:schemeClr val="lt1"/>
                          </a:solidFill>
                          <a:latin typeface="Arial" panose="020B0604020202020204"/>
                          <a:ea typeface="+mn-ea"/>
                          <a:cs typeface="+mn-cs"/>
                        </a:rPr>
                        <a:t>June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400" b="1" strike="noStrike" kern="1200" dirty="0">
                          <a:solidFill>
                            <a:schemeClr val="lt1"/>
                          </a:solidFill>
                          <a:latin typeface="Arial" panose="020B0604020202020204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930027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– Critical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19585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– High Priority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179027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– Medium Priority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22208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 – Candidate for Removal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965218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91523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698981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1DF028C-4C37-FFCA-C1B7-BAF688E24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5400"/>
            <a:ext cx="3657600" cy="495300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Posted Excel file details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400" dirty="0"/>
              <a:t>Retained notes from prior year prioritization discussions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400" dirty="0"/>
              <a:t>Updated for latest status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400" dirty="0"/>
              <a:t>Column added to capture “Tier”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During the PRS meeting we will attempt to categorize as many aging RR projects as possible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This will be the first of several iterations</a:t>
            </a:r>
          </a:p>
        </p:txBody>
      </p:sp>
      <p:sp>
        <p:nvSpPr>
          <p:cNvPr id="3" name="TextBox 22">
            <a:extLst>
              <a:ext uri="{FF2B5EF4-FFF2-40B4-BE49-F238E27FC236}">
                <a16:creationId xmlns:a16="http://schemas.microsoft.com/office/drawing/2014/main" id="{E7F50D0E-11F7-AAFB-450C-F368E02BD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971401"/>
            <a:ext cx="6096000" cy="2769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Note: Currently there </a:t>
            </a: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are 24 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Revision Requests in-flight for delivery, including RTC+B</a:t>
            </a:r>
          </a:p>
        </p:txBody>
      </p:sp>
    </p:spTree>
    <p:extLst>
      <p:ext uri="{BB962C8B-B14F-4D97-AF65-F5344CB8AC3E}">
        <p14:creationId xmlns:p14="http://schemas.microsoft.com/office/powerpoint/2010/main" val="319534000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c34af464-7aa1-4edd-9be4-83dffc1cb926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767029</TotalTime>
  <Words>894</Words>
  <Application>Microsoft Office PowerPoint</Application>
  <PresentationFormat>On-screen Show (4:3)</PresentationFormat>
  <Paragraphs>279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2025 Release Targets – Approved NPRRs / SCRs / xGRRs </vt:lpstr>
      <vt:lpstr>Major Projects</vt:lpstr>
      <vt:lpstr>Priority / Rank Recommendations for Revision Requests with Impacts</vt:lpstr>
      <vt:lpstr>Technology Working Group (TWG)</vt:lpstr>
      <vt:lpstr>Aging Revision Request Project Review</vt:lpstr>
      <vt:lpstr>Aging Revision Request Project Review Approach</vt:lpstr>
      <vt:lpstr>Aging Revision Request Review at PRS – Stats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3143</cp:revision>
  <cp:lastPrinted>2024-02-06T15:16:31Z</cp:lastPrinted>
  <dcterms:created xsi:type="dcterms:W3CDTF">2016-01-21T15:20:31Z</dcterms:created>
  <dcterms:modified xsi:type="dcterms:W3CDTF">2025-06-06T19:56:45Z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