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11"/>
  </p:notesMasterIdLst>
  <p:sldIdLst>
    <p:sldId id="256" r:id="rId4"/>
    <p:sldId id="269" r:id="rId5"/>
    <p:sldId id="276" r:id="rId6"/>
    <p:sldId id="274" r:id="rId7"/>
    <p:sldId id="275" r:id="rId8"/>
    <p:sldId id="277"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B7DC2E-9866-43F3-874C-9C07E9344AB0}" v="376" dt="2025-06-05T02:16:28.9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9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6/4/2025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1</a:t>
            </a:fld>
            <a:endParaRPr lang="en-US" dirty="0"/>
          </a:p>
        </p:txBody>
      </p:sp>
    </p:spTree>
    <p:extLst>
      <p:ext uri="{BB962C8B-B14F-4D97-AF65-F5344CB8AC3E}">
        <p14:creationId xmlns:p14="http://schemas.microsoft.com/office/powerpoint/2010/main" val="132509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2</a:t>
            </a:fld>
            <a:endParaRPr lang="en-US" dirty="0"/>
          </a:p>
        </p:txBody>
      </p:sp>
    </p:spTree>
    <p:extLst>
      <p:ext uri="{BB962C8B-B14F-4D97-AF65-F5344CB8AC3E}">
        <p14:creationId xmlns:p14="http://schemas.microsoft.com/office/powerpoint/2010/main" val="13622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3</a:t>
            </a:fld>
            <a:endParaRPr lang="en-US" dirty="0"/>
          </a:p>
        </p:txBody>
      </p:sp>
    </p:spTree>
    <p:extLst>
      <p:ext uri="{BB962C8B-B14F-4D97-AF65-F5344CB8AC3E}">
        <p14:creationId xmlns:p14="http://schemas.microsoft.com/office/powerpoint/2010/main" val="1059159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4</a:t>
            </a:fld>
            <a:endParaRPr lang="en-US" dirty="0"/>
          </a:p>
        </p:txBody>
      </p:sp>
    </p:spTree>
    <p:extLst>
      <p:ext uri="{BB962C8B-B14F-4D97-AF65-F5344CB8AC3E}">
        <p14:creationId xmlns:p14="http://schemas.microsoft.com/office/powerpoint/2010/main" val="180657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5</a:t>
            </a:fld>
            <a:endParaRPr lang="en-US" dirty="0"/>
          </a:p>
        </p:txBody>
      </p:sp>
    </p:spTree>
    <p:extLst>
      <p:ext uri="{BB962C8B-B14F-4D97-AF65-F5344CB8AC3E}">
        <p14:creationId xmlns:p14="http://schemas.microsoft.com/office/powerpoint/2010/main" val="429546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6</a:t>
            </a:fld>
            <a:endParaRPr lang="en-US" dirty="0"/>
          </a:p>
        </p:txBody>
      </p:sp>
    </p:spTree>
    <p:extLst>
      <p:ext uri="{BB962C8B-B14F-4D97-AF65-F5344CB8AC3E}">
        <p14:creationId xmlns:p14="http://schemas.microsoft.com/office/powerpoint/2010/main" val="2300638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7</a:t>
            </a:fld>
            <a:endParaRPr lang="en-US" dirty="0"/>
          </a:p>
        </p:txBody>
      </p:sp>
    </p:spTree>
    <p:extLst>
      <p:ext uri="{BB962C8B-B14F-4D97-AF65-F5344CB8AC3E}">
        <p14:creationId xmlns:p14="http://schemas.microsoft.com/office/powerpoint/2010/main" val="417720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Group Update</a:t>
            </a:r>
          </a:p>
        </p:txBody>
      </p:sp>
      <p:sp>
        <p:nvSpPr>
          <p:cNvPr id="3" name="Subtitle 2"/>
          <p:cNvSpPr>
            <a:spLocks noGrp="1"/>
          </p:cNvSpPr>
          <p:nvPr>
            <p:ph type="subTitle" idx="1"/>
          </p:nvPr>
        </p:nvSpPr>
        <p:spPr>
          <a:xfrm>
            <a:off x="1524000" y="3044392"/>
            <a:ext cx="9144000" cy="2894202"/>
          </a:xfrm>
        </p:spPr>
        <p:txBody>
          <a:bodyPr>
            <a:noAutofit/>
          </a:bodyPr>
          <a:lstStyle/>
          <a:p>
            <a:r>
              <a:rPr lang="en-US" sz="2800" dirty="0"/>
              <a:t>to</a:t>
            </a:r>
          </a:p>
          <a:p>
            <a:pPr>
              <a:spcAft>
                <a:spcPts val="1000"/>
              </a:spcAft>
            </a:pPr>
            <a:r>
              <a:rPr lang="en-US" sz="2800" dirty="0"/>
              <a:t>The Reliability and Operations Subcommittee</a:t>
            </a:r>
          </a:p>
          <a:p>
            <a:r>
              <a:rPr lang="en-US" sz="2800" dirty="0"/>
              <a:t>Mina Turner, PLWG Chair</a:t>
            </a:r>
          </a:p>
          <a:p>
            <a:r>
              <a:rPr lang="en-US" sz="2800" dirty="0"/>
              <a:t>Kristin Cook, PLWG Vice-Chair</a:t>
            </a:r>
          </a:p>
          <a:p>
            <a:r>
              <a:rPr lang="en-US" sz="2800" dirty="0"/>
              <a:t> </a:t>
            </a:r>
            <a:br>
              <a:rPr lang="en-US" sz="2800" dirty="0"/>
            </a:br>
            <a:r>
              <a:rPr lang="en-US" sz="2800" dirty="0"/>
              <a:t>June 5</a:t>
            </a:r>
            <a:r>
              <a:rPr lang="en-US" sz="2800" baseline="30000" dirty="0"/>
              <a:t>th</a:t>
            </a:r>
            <a:r>
              <a:rPr lang="en-US" sz="2800" dirty="0"/>
              <a:t> ,  2025</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8147" y="1037191"/>
            <a:ext cx="11775706" cy="2485328"/>
          </a:xfrm>
        </p:spPr>
        <p:txBody>
          <a:bodyPr>
            <a:normAutofit/>
          </a:bodyPr>
          <a:lstStyle/>
          <a:p>
            <a:pPr marL="0" indent="0">
              <a:spcBef>
                <a:spcPts val="2400"/>
              </a:spcBef>
              <a:spcAft>
                <a:spcPts val="1200"/>
              </a:spcAft>
              <a:buNone/>
            </a:pPr>
            <a:r>
              <a:rPr lang="en-US" sz="2400" b="1" dirty="0">
                <a:cs typeface="Times New Roman" panose="02020603050405020304" pitchFamily="18" charset="0"/>
              </a:rPr>
              <a:t>PGRR 120 -</a:t>
            </a:r>
            <a:r>
              <a:rPr lang="en-US" sz="2400" dirty="0">
                <a:cs typeface="Times New Roman" panose="02020603050405020304" pitchFamily="18" charset="0"/>
              </a:rPr>
              <a:t> </a:t>
            </a:r>
            <a:r>
              <a:rPr lang="en-US" sz="2400" b="1" i="0" dirty="0">
                <a:solidFill>
                  <a:srgbClr val="212529"/>
                </a:solidFill>
                <a:effectLst/>
              </a:rPr>
              <a:t>SSO Prevention for Generator Interconnection</a:t>
            </a:r>
            <a:endParaRPr lang="en-US" sz="2400" b="1" dirty="0">
              <a:cs typeface="Times New Roman" panose="02020603050405020304" pitchFamily="18" charset="0"/>
            </a:endParaRPr>
          </a:p>
          <a:p>
            <a:pPr lvl="1">
              <a:lnSpc>
                <a:spcPct val="12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Discussion at PLWG regarding moving implementation date of the PGRR to April 1</a:t>
            </a:r>
            <a:r>
              <a:rPr lang="en-US" sz="1900" baseline="30000" dirty="0">
                <a:latin typeface="Calibri" panose="020F0502020204030204" pitchFamily="34" charset="0"/>
                <a:ea typeface="Calibri" panose="020F0502020204030204" pitchFamily="34" charset="0"/>
                <a:cs typeface="Calibri" panose="020F0502020204030204" pitchFamily="34" charset="0"/>
              </a:rPr>
              <a:t>st</a:t>
            </a:r>
            <a:r>
              <a:rPr lang="en-US" sz="1900" dirty="0">
                <a:latin typeface="Calibri" panose="020F0502020204030204" pitchFamily="34" charset="0"/>
                <a:ea typeface="Calibri" panose="020F0502020204030204" pitchFamily="34" charset="0"/>
                <a:cs typeface="Calibri" panose="020F0502020204030204" pitchFamily="34" charset="0"/>
              </a:rPr>
              <a:t>, 2026 from the original date of September 1</a:t>
            </a:r>
            <a:r>
              <a:rPr lang="en-US" sz="1900" baseline="30000" dirty="0">
                <a:latin typeface="Calibri" panose="020F0502020204030204" pitchFamily="34" charset="0"/>
                <a:ea typeface="Calibri" panose="020F0502020204030204" pitchFamily="34" charset="0"/>
                <a:cs typeface="Calibri" panose="020F0502020204030204" pitchFamily="34" charset="0"/>
              </a:rPr>
              <a:t>st</a:t>
            </a:r>
            <a:r>
              <a:rPr lang="en-US" sz="1900" dirty="0">
                <a:latin typeface="Calibri" panose="020F0502020204030204" pitchFamily="34" charset="0"/>
                <a:ea typeface="Calibri" panose="020F0502020204030204" pitchFamily="34" charset="0"/>
                <a:cs typeface="Calibri" panose="020F0502020204030204" pitchFamily="34" charset="0"/>
              </a:rPr>
              <a:t>, 2025. Stakeholders and ERCOT agreed to the new date.</a:t>
            </a:r>
          </a:p>
          <a:p>
            <a:pPr lvl="1">
              <a:lnSpc>
                <a:spcPct val="12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PLWG submitted comments to ROS for consideration and vote.</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27705"/>
            <a:ext cx="5837903" cy="1325563"/>
          </a:xfrm>
        </p:spPr>
        <p:txBody>
          <a:bodyPr>
            <a:noAutofit/>
          </a:bodyPr>
          <a:lstStyle/>
          <a:p>
            <a:pPr algn="ctr"/>
            <a:r>
              <a:rPr lang="en-US" b="1" dirty="0"/>
              <a:t>PLWG Update</a:t>
            </a:r>
          </a:p>
        </p:txBody>
      </p:sp>
    </p:spTree>
    <p:extLst>
      <p:ext uri="{BB962C8B-B14F-4D97-AF65-F5344CB8AC3E}">
        <p14:creationId xmlns:p14="http://schemas.microsoft.com/office/powerpoint/2010/main" val="261031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88" y="1078754"/>
            <a:ext cx="11335824" cy="5602601"/>
          </a:xfrm>
        </p:spPr>
        <p:txBody>
          <a:bodyPr>
            <a:normAutofit fontScale="85000" lnSpcReduction="20000"/>
          </a:bodyPr>
          <a:lstStyle/>
          <a:p>
            <a:pPr marL="0" indent="0">
              <a:spcBef>
                <a:spcPts val="2400"/>
              </a:spcBef>
              <a:spcAft>
                <a:spcPts val="1200"/>
              </a:spcAft>
              <a:buNone/>
            </a:pPr>
            <a:r>
              <a:rPr lang="en-US" b="1" dirty="0">
                <a:cs typeface="Times New Roman" panose="02020603050405020304" pitchFamily="18" charset="0"/>
              </a:rPr>
              <a:t>PGRR 122 - Reliability Performance Criteria for Loss of Load</a:t>
            </a: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TIEC highlighted concerns about codifying system limitations without clarity on outcomes if triggered, fearing a moratorium on interconnections. Suggestion for ERCOT to provide modeling parameters to assist developers on compliant designs for facilities and for TSPs to develop potential transmission solutions when load loss limits are exceeded or triggered.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clarified that this is not a moratorium on load interconnections and that operational decisions will determine this.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also discussed the load loss study limits of 2600 MW</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Lot of discussion on load ride through capability, load characteristic differences between oil and gas and data centers. ERCOT mentioned that they tried to propose ride through requirements and that received push back.</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Discussion on load commissioning plan and ERCOT indicated this was in development.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Discussion on shedding load as an operational solution and that represents a significant financial impact. </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would like to see load tripping issues identified in the load studies but currently there is low confidence in the dynamic models provided by the developers and using conservative assumptions especially in operations for voltage sensitive loads.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agreed to table the PGRR 122 one more month at PLWG to allow to review the feedback. </a:t>
            </a:r>
            <a:endParaRPr lang="en-US" b="1" dirty="0">
              <a:cs typeface="Times New Roman" panose="02020603050405020304" pitchFamily="18"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27705"/>
            <a:ext cx="5837903" cy="1325563"/>
          </a:xfrm>
        </p:spPr>
        <p:txBody>
          <a:bodyPr>
            <a:noAutofit/>
          </a:bodyPr>
          <a:lstStyle/>
          <a:p>
            <a:pPr algn="ctr"/>
            <a:r>
              <a:rPr lang="en-US" b="1" dirty="0"/>
              <a:t>PLWG Update</a:t>
            </a:r>
          </a:p>
        </p:txBody>
      </p:sp>
    </p:spTree>
    <p:extLst>
      <p:ext uri="{BB962C8B-B14F-4D97-AF65-F5344CB8AC3E}">
        <p14:creationId xmlns:p14="http://schemas.microsoft.com/office/powerpoint/2010/main" val="2819985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73684-D1C4-F97A-8D9A-68B5DD7C89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C4143-8CE4-521F-FD5B-B9C4BC256DC2}"/>
              </a:ext>
            </a:extLst>
          </p:cNvPr>
          <p:cNvSpPr>
            <a:spLocks noGrp="1"/>
          </p:cNvSpPr>
          <p:nvPr>
            <p:ph type="title"/>
          </p:nvPr>
        </p:nvSpPr>
        <p:spPr>
          <a:xfrm>
            <a:off x="3079481" y="0"/>
            <a:ext cx="5837903" cy="1325563"/>
          </a:xfrm>
        </p:spPr>
        <p:txBody>
          <a:bodyPr>
            <a:noAutofit/>
          </a:bodyPr>
          <a:lstStyle/>
          <a:p>
            <a:pPr algn="ctr"/>
            <a:r>
              <a:rPr lang="en-US" b="1" dirty="0"/>
              <a:t>PLWG Update</a:t>
            </a:r>
          </a:p>
        </p:txBody>
      </p:sp>
      <p:sp>
        <p:nvSpPr>
          <p:cNvPr id="6" name="Content Placeholder 2">
            <a:extLst>
              <a:ext uri="{FF2B5EF4-FFF2-40B4-BE49-F238E27FC236}">
                <a16:creationId xmlns:a16="http://schemas.microsoft.com/office/drawing/2014/main" id="{2DBB9772-6738-3638-C9DE-90EDC556A69D}"/>
              </a:ext>
            </a:extLst>
          </p:cNvPr>
          <p:cNvSpPr txBox="1">
            <a:spLocks/>
          </p:cNvSpPr>
          <p:nvPr/>
        </p:nvSpPr>
        <p:spPr>
          <a:xfrm>
            <a:off x="559463" y="1276887"/>
            <a:ext cx="11407372" cy="483877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400"/>
              </a:spcBef>
              <a:spcAft>
                <a:spcPts val="1200"/>
              </a:spcAft>
              <a:buNone/>
            </a:pPr>
            <a:r>
              <a:rPr lang="en-US" sz="3400" b="1" dirty="0">
                <a:cs typeface="Times New Roman" panose="02020603050405020304" pitchFamily="18" charset="0"/>
              </a:rPr>
              <a:t>NPRR 1272- Voltage Support at Private Use Networks</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No formal comments filed by Occidental. </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Comments submitted to ERCOT and are under review by Market Rules. </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Plan to continue discussion at the June PLWG meeting.</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Question was raised regarding applicability of protocol section to future technologies (SMR etc.) and clarification is needed by the market to better understand the application to future technologies. </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PLWG agreed to table NPRR 1272 for further discussion.</a:t>
            </a:r>
          </a:p>
          <a:p>
            <a:pPr lvl="1">
              <a:lnSpc>
                <a:spcPct val="125000"/>
              </a:lnSpc>
              <a:spcBef>
                <a:spcPts val="0"/>
              </a:spcBef>
            </a:pPr>
            <a:r>
              <a:rPr lang="en-US" sz="2700" i="1" dirty="0">
                <a:latin typeface="Calibri" panose="020F0502020204030204" pitchFamily="34" charset="0"/>
                <a:ea typeface="Calibri" panose="020F0502020204030204" pitchFamily="34" charset="0"/>
                <a:cs typeface="Calibri" panose="020F0502020204030204" pitchFamily="34" charset="0"/>
              </a:rPr>
              <a:t>Note : Occidental submitted formal comments on May 20</a:t>
            </a:r>
            <a:r>
              <a:rPr lang="en-US" sz="2700" i="1" baseline="30000" dirty="0">
                <a:latin typeface="Calibri" panose="020F0502020204030204" pitchFamily="34" charset="0"/>
                <a:ea typeface="Calibri" panose="020F0502020204030204" pitchFamily="34" charset="0"/>
                <a:cs typeface="Calibri" panose="020F0502020204030204" pitchFamily="34" charset="0"/>
              </a:rPr>
              <a:t>th</a:t>
            </a:r>
            <a:r>
              <a:rPr lang="en-US" sz="2700" i="1" dirty="0">
                <a:latin typeface="Calibri" panose="020F0502020204030204" pitchFamily="34" charset="0"/>
                <a:ea typeface="Calibri" panose="020F0502020204030204" pitchFamily="34" charset="0"/>
                <a:cs typeface="Calibri" panose="020F0502020204030204" pitchFamily="34" charset="0"/>
              </a:rPr>
              <a:t>. </a:t>
            </a:r>
          </a:p>
          <a:p>
            <a:pPr marL="0" indent="0">
              <a:spcBef>
                <a:spcPts val="2400"/>
              </a:spcBef>
              <a:spcAft>
                <a:spcPts val="1200"/>
              </a:spcAft>
              <a:buNone/>
            </a:pPr>
            <a:r>
              <a:rPr lang="en-US" sz="3400" b="1" dirty="0">
                <a:cs typeface="Times New Roman" panose="02020603050405020304" pitchFamily="18" charset="0"/>
              </a:rPr>
              <a:t>PGRR 124 - ESR Maintenance Exception to Modification</a:t>
            </a:r>
            <a:endParaRPr lang="en-US" sz="2900" b="1" dirty="0">
              <a:cs typeface="Times New Roman" panose="02020603050405020304" pitchFamily="18" charset="0"/>
            </a:endParaRP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Discussion on PGRR124 regarding ESR Maintenance Exception to Modifications is ongoing.</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Eric Goff, Tesla, mentioned that discussions with ERCOT are happening and a meeting to discuss the item further is in the process of being scheduled. </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PGRR tabled at PLWG till June meeting.</a:t>
            </a:r>
          </a:p>
          <a:p>
            <a:pPr marL="457200" lvl="1" indent="0">
              <a:lnSpc>
                <a:spcPct val="115000"/>
              </a:lnSpc>
              <a:spcBef>
                <a:spcPts val="0"/>
              </a:spcBef>
              <a:buNone/>
            </a:pP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endParaRPr lang="en-US" sz="2700" dirty="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267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5800008"/>
          </a:xfrm>
        </p:spPr>
        <p:txBody>
          <a:bodyPr>
            <a:normAutofit/>
          </a:bodyPr>
          <a:lstStyle/>
          <a:p>
            <a:pPr marL="0" indent="0">
              <a:lnSpc>
                <a:spcPct val="115000"/>
              </a:lnSpc>
              <a:spcBef>
                <a:spcPts val="0"/>
              </a:spcBef>
              <a:buFont typeface="Arial" panose="020B0604020202020204" pitchFamily="34" charset="0"/>
              <a:buNone/>
            </a:pPr>
            <a:r>
              <a:rPr lang="en-US" sz="2400" b="1" dirty="0">
                <a:cs typeface="Times New Roman" panose="02020603050405020304" pitchFamily="18" charset="0"/>
              </a:rPr>
              <a:t>NPRR 1274- RPG Estimated Capital Cost Thresholds of Proposed Transmission Project</a:t>
            </a:r>
          </a:p>
          <a:p>
            <a:pPr marL="0" indent="0">
              <a:lnSpc>
                <a:spcPct val="115000"/>
              </a:lnSpc>
              <a:spcBef>
                <a:spcPts val="0"/>
              </a:spcBef>
              <a:buFont typeface="Arial" panose="020B0604020202020204" pitchFamily="34" charset="0"/>
              <a:buNone/>
            </a:pPr>
            <a:endParaRPr lang="en-US" sz="2400" b="1" dirty="0">
              <a:cs typeface="Times New Roman" panose="02020603050405020304" pitchFamily="18" charset="0"/>
            </a:endParaRP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ERCOT presented the proposed change of limits based on Consumer Price Index (CPI), an increase of 35-40 %.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Discussion at PLWG that Transmission projects don’t necessarily follow the typical commodities that are in the CPI. Oncor suggests doubling the existing tier threshold considering significant cost increases in recent years. Oncor also suggested increasing the frequency of review by ERCOT given the cost changes.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Joint TSP’s including CenterPoint, TNMP and AEP support Oncor’s view and submitted additional analysis support the doubling proposal.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ERCOT plans to review comments provided by the TSP’s and intends to reach out to the commentors for more specific project related information before filing additional comments. </a:t>
            </a:r>
          </a:p>
          <a:p>
            <a:pPr lvl="1">
              <a:lnSpc>
                <a:spcPct val="105000"/>
              </a:lnSpc>
              <a:spcBef>
                <a:spcPts val="0"/>
              </a:spcBef>
            </a:pPr>
            <a:r>
              <a:rPr lang="en-US" sz="1900" dirty="0">
                <a:latin typeface="Calibri" panose="020F0502020204030204" pitchFamily="34" charset="0"/>
                <a:ea typeface="Calibri" panose="020F0502020204030204" pitchFamily="34" charset="0"/>
                <a:cs typeface="Calibri" panose="020F0502020204030204" pitchFamily="34" charset="0"/>
              </a:rPr>
              <a:t>PLWG agreed to table NPRR 1274 to June PLWG meeting.</a:t>
            </a:r>
          </a:p>
          <a:p>
            <a:pPr marL="0" indent="0">
              <a:lnSpc>
                <a:spcPct val="115000"/>
              </a:lnSpc>
              <a:spcBef>
                <a:spcPts val="0"/>
              </a:spcBef>
              <a:buNone/>
            </a:pPr>
            <a:endParaRPr lang="en-US" sz="2900" b="1" dirty="0">
              <a:cs typeface="Times New Roman" panose="02020603050405020304" pitchFamily="18" charset="0"/>
            </a:endParaRPr>
          </a:p>
          <a:p>
            <a:pPr marL="0" indent="0">
              <a:lnSpc>
                <a:spcPct val="115000"/>
              </a:lnSpc>
              <a:spcBef>
                <a:spcPts val="0"/>
              </a:spcBef>
              <a:buNone/>
            </a:pPr>
            <a:endParaRPr lang="en-US" sz="29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1533239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403123" y="1057992"/>
            <a:ext cx="10950677" cy="5800008"/>
          </a:xfrm>
        </p:spPr>
        <p:txBody>
          <a:bodyPr>
            <a:normAutofit fontScale="55000" lnSpcReduction="20000"/>
          </a:bodyPr>
          <a:lstStyle/>
          <a:p>
            <a:pPr marL="0" indent="0">
              <a:spcBef>
                <a:spcPts val="2400"/>
              </a:spcBef>
              <a:spcAft>
                <a:spcPts val="1200"/>
              </a:spcAft>
              <a:buNone/>
            </a:pPr>
            <a:r>
              <a:rPr lang="en-US" sz="4400" b="1" dirty="0">
                <a:cs typeface="Times New Roman" panose="02020603050405020304" pitchFamily="18" charset="0"/>
              </a:rPr>
              <a:t>Update FAC-002 qualified definition for end-user Facilities</a:t>
            </a:r>
          </a:p>
          <a:p>
            <a:pPr lvl="1">
              <a:lnSpc>
                <a:spcPct val="125000"/>
              </a:lnSpc>
              <a:spcBef>
                <a:spcPts val="0"/>
              </a:spcBef>
            </a:pPr>
            <a:r>
              <a:rPr lang="en-US" sz="3000" dirty="0">
                <a:latin typeface="Calibri" panose="020F0502020204030204" pitchFamily="34" charset="0"/>
                <a:ea typeface="Calibri" panose="020F0502020204030204" pitchFamily="34" charset="0"/>
                <a:cs typeface="Calibri" panose="020F0502020204030204" pitchFamily="34" charset="0"/>
              </a:rPr>
              <a:t>ERCOT provided an update on the definition of qualified changes required by the new standard FAC-002-4, effective from January 1, 2024. Aim is to align qualified changes with existing ERCOT processes to avoid increasing stakeholder burdens.</a:t>
            </a:r>
          </a:p>
          <a:p>
            <a:pPr lvl="1">
              <a:lnSpc>
                <a:spcPct val="125000"/>
              </a:lnSpc>
              <a:spcBef>
                <a:spcPts val="0"/>
              </a:spcBef>
            </a:pPr>
            <a:r>
              <a:rPr lang="en-US" sz="3000" dirty="0">
                <a:latin typeface="Calibri" panose="020F0502020204030204" pitchFamily="34" charset="0"/>
                <a:ea typeface="Calibri" panose="020F0502020204030204" pitchFamily="34" charset="0"/>
                <a:cs typeface="Calibri" panose="020F0502020204030204" pitchFamily="34" charset="0"/>
              </a:rPr>
              <a:t>Formal processes for generation and transmission already exist; end-user facility changes were based on interim large load interconnection processes. With the approval of PGRR115 by the PUC, ERCOT plans to update its qualified change definition for end-user facilities.</a:t>
            </a:r>
          </a:p>
          <a:p>
            <a:pPr lvl="1">
              <a:lnSpc>
                <a:spcPct val="125000"/>
              </a:lnSpc>
              <a:spcBef>
                <a:spcPts val="0"/>
              </a:spcBef>
            </a:pPr>
            <a:r>
              <a:rPr lang="en-US" sz="3000" dirty="0">
                <a:latin typeface="Calibri" panose="020F0502020204030204" pitchFamily="34" charset="0"/>
                <a:ea typeface="Calibri" panose="020F0502020204030204" pitchFamily="34" charset="0"/>
                <a:cs typeface="Calibri" panose="020F0502020204030204" pitchFamily="34" charset="0"/>
              </a:rPr>
              <a:t>PGRR115 will become effective on July 1, with Agee Springer's team sending out market notices before implementation.</a:t>
            </a:r>
          </a:p>
          <a:p>
            <a:pPr lvl="1">
              <a:lnSpc>
                <a:spcPct val="125000"/>
              </a:lnSpc>
              <a:spcBef>
                <a:spcPts val="0"/>
              </a:spcBef>
            </a:pPr>
            <a:r>
              <a:rPr lang="en-US" sz="3000" dirty="0">
                <a:latin typeface="Calibri" panose="020F0502020204030204" pitchFamily="34" charset="0"/>
                <a:ea typeface="Calibri" panose="020F0502020204030204" pitchFamily="34" charset="0"/>
                <a:cs typeface="Calibri" panose="020F0502020204030204" pitchFamily="34" charset="0"/>
              </a:rPr>
              <a:t>The goal is to align the effective date of qualified changes for end-user facilities with the PGRR115 requirements.</a:t>
            </a:r>
          </a:p>
          <a:p>
            <a:pPr lvl="1">
              <a:lnSpc>
                <a:spcPct val="125000"/>
              </a:lnSpc>
              <a:spcBef>
                <a:spcPts val="0"/>
              </a:spcBef>
            </a:pPr>
            <a:r>
              <a:rPr lang="en-US" sz="3000" dirty="0">
                <a:latin typeface="Calibri" panose="020F0502020204030204" pitchFamily="34" charset="0"/>
                <a:ea typeface="Calibri" panose="020F0502020204030204" pitchFamily="34" charset="0"/>
                <a:cs typeface="Calibri" panose="020F0502020204030204" pitchFamily="34" charset="0"/>
              </a:rPr>
              <a:t>Updates to the current qualified change definition involved replacing interim process language with new language in planning guide section 9.2.1, paragraphs b and c.</a:t>
            </a:r>
          </a:p>
          <a:p>
            <a:pPr marL="0" indent="0">
              <a:spcBef>
                <a:spcPts val="2400"/>
              </a:spcBef>
              <a:spcAft>
                <a:spcPts val="1200"/>
              </a:spcAft>
              <a:buNone/>
            </a:pPr>
            <a:r>
              <a:rPr lang="en-US" sz="4400" b="1" dirty="0">
                <a:cs typeface="Times New Roman" panose="02020603050405020304" pitchFamily="18" charset="0"/>
              </a:rPr>
              <a:t>PGRR 115 update</a:t>
            </a:r>
          </a:p>
          <a:p>
            <a:pPr lvl="1">
              <a:lnSpc>
                <a:spcPct val="125000"/>
              </a:lnSpc>
              <a:spcBef>
                <a:spcPts val="0"/>
              </a:spcBef>
            </a:pPr>
            <a:r>
              <a:rPr lang="en-US" sz="3100" dirty="0">
                <a:latin typeface="Calibri" panose="020F0502020204030204" pitchFamily="34" charset="0"/>
                <a:ea typeface="Calibri" panose="020F0502020204030204" pitchFamily="34" charset="0"/>
                <a:cs typeface="Calibri" panose="020F0502020204030204" pitchFamily="34" charset="0"/>
              </a:rPr>
              <a:t>There was a discussion on the implementation schedule for PGRR115, with further details to be unboxed by June 1 and fully effective by July 1.</a:t>
            </a:r>
          </a:p>
          <a:p>
            <a:pPr lvl="1">
              <a:lnSpc>
                <a:spcPct val="125000"/>
              </a:lnSpc>
              <a:spcBef>
                <a:spcPts val="0"/>
              </a:spcBef>
            </a:pPr>
            <a:r>
              <a:rPr lang="en-US" sz="3100" dirty="0" err="1">
                <a:latin typeface="Calibri" panose="020F0502020204030204" pitchFamily="34" charset="0"/>
                <a:ea typeface="Calibri" panose="020F0502020204030204" pitchFamily="34" charset="0"/>
                <a:cs typeface="Calibri" panose="020F0502020204030204" pitchFamily="34" charset="0"/>
              </a:rPr>
              <a:t>Vistra</a:t>
            </a:r>
            <a:r>
              <a:rPr lang="en-US" sz="3100" dirty="0">
                <a:latin typeface="Calibri" panose="020F0502020204030204" pitchFamily="34" charset="0"/>
                <a:ea typeface="Calibri" panose="020F0502020204030204" pitchFamily="34" charset="0"/>
                <a:cs typeface="Calibri" panose="020F0502020204030204" pitchFamily="34" charset="0"/>
              </a:rPr>
              <a:t> raised questions about defining 'material change,' which ERCOT agreed to consider within the context of developing a large load interconnection handbook.</a:t>
            </a:r>
          </a:p>
          <a:p>
            <a:pPr lvl="1">
              <a:lnSpc>
                <a:spcPct val="125000"/>
              </a:lnSpc>
              <a:spcBef>
                <a:spcPts val="0"/>
              </a:spcBef>
            </a:pPr>
            <a:r>
              <a:rPr lang="en-US" sz="3100" dirty="0">
                <a:latin typeface="Calibri" panose="020F0502020204030204" pitchFamily="34" charset="0"/>
                <a:ea typeface="Calibri" panose="020F0502020204030204" pitchFamily="34" charset="0"/>
                <a:cs typeface="Calibri" panose="020F0502020204030204" pitchFamily="34" charset="0"/>
              </a:rPr>
              <a:t>A market notice related to these changes is expected to be released soon, by June 1.</a:t>
            </a:r>
          </a:p>
          <a:p>
            <a:pPr algn="l">
              <a:buFont typeface="Arial" panose="020B0604020202020204" pitchFamily="34" charset="0"/>
              <a:buChar char="•"/>
            </a:pPr>
            <a:endParaRPr lang="en-US" b="0" i="0" dirty="0">
              <a:solidFill>
                <a:srgbClr val="333333"/>
              </a:solidFill>
              <a:effectLst/>
              <a:latin typeface="Roboto" panose="02000000000000000000" pitchFamily="2" charset="0"/>
            </a:endParaRPr>
          </a:p>
          <a:p>
            <a:endParaRPr lang="en-US" dirty="0"/>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74320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1MTE8L1VzZXJOYW1lPjxEYXRlVGltZT4yLzI0LzIwMjUgMTE6MjU6MTIgUE08L0RhdGVUaW1lPjxMYWJlbFN0cmluZz5BRVAgUHVibGljPC9MYWJlbFN0cmluZz48L2l0ZW0+PC9sYWJlbEhpc3Rvcnk+</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D12B5FCC-BE30-47DD-8A79-37ADC0D957A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8770958-E937-4D11-961B-ACA87F3696B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4875</TotalTime>
  <Words>819</Words>
  <Application>Microsoft Office PowerPoint</Application>
  <PresentationFormat>Widescreen</PresentationFormat>
  <Paragraphs>61</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Roboto</vt:lpstr>
      <vt:lpstr>Symbol</vt:lpstr>
      <vt:lpstr>Times New Roman</vt:lpstr>
      <vt:lpstr>Office Theme</vt:lpstr>
      <vt:lpstr>Planning Working Group Update</vt:lpstr>
      <vt:lpstr>PLWG Update</vt:lpstr>
      <vt:lpstr>PLWG Update</vt:lpstr>
      <vt:lpstr>PLWG Update</vt:lpstr>
      <vt:lpstr>PLWG Update</vt:lpstr>
      <vt:lpstr>PLWG Update</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Mina Y Turner</cp:lastModifiedBy>
  <cp:revision>197</cp:revision>
  <dcterms:created xsi:type="dcterms:W3CDTF">2021-03-22T15:18:30Z</dcterms:created>
  <dcterms:modified xsi:type="dcterms:W3CDTF">2025-06-05T02:16:28Z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y fmtid="{D5CDD505-2E9C-101B-9397-08002B2CF9AE}" pid="9" name="docIndexRef">
    <vt:lpwstr>b4b40986-629b-4073-a396-7ed73dc0b875</vt:lpwstr>
  </property>
  <property fmtid="{D5CDD505-2E9C-101B-9397-08002B2CF9AE}" pid="10" name="bjClsUserRVM">
    <vt:lpwstr>[]</vt:lpwstr>
  </property>
  <property fmtid="{D5CDD505-2E9C-101B-9397-08002B2CF9AE}" pid="11" name="bjSaver">
    <vt:lpwstr>2w2F1N9Rl7KSs0CB9VD/aPeTHBiaPasl</vt:lpwstr>
  </property>
  <property fmtid="{D5CDD505-2E9C-101B-9397-08002B2CF9AE}" pid="12" name="MSIP_Label_5c34e43d-0b77-4b2c-b224-1b46981ccfdb_Enabled">
    <vt:lpwstr>true</vt:lpwstr>
  </property>
  <property fmtid="{D5CDD505-2E9C-101B-9397-08002B2CF9AE}" pid="13" name="MSIP_Label_5c34e43d-0b77-4b2c-b224-1b46981ccfdb_SetDate">
    <vt:lpwstr>2025-02-24T23:25:06Z</vt:lpwstr>
  </property>
  <property fmtid="{D5CDD505-2E9C-101B-9397-08002B2CF9AE}" pid="14" name="MSIP_Label_5c34e43d-0b77-4b2c-b224-1b46981ccfdb_Method">
    <vt:lpwstr>Privileged</vt:lpwstr>
  </property>
  <property fmtid="{D5CDD505-2E9C-101B-9397-08002B2CF9AE}" pid="15" name="MSIP_Label_5c34e43d-0b77-4b2c-b224-1b46981ccfdb_Name">
    <vt:lpwstr>AEP Public</vt:lpwstr>
  </property>
  <property fmtid="{D5CDD505-2E9C-101B-9397-08002B2CF9AE}" pid="16" name="MSIP_Label_5c34e43d-0b77-4b2c-b224-1b46981ccfdb_SiteId">
    <vt:lpwstr>15f3c881-6b03-4ff6-8559-77bf5177818f</vt:lpwstr>
  </property>
  <property fmtid="{D5CDD505-2E9C-101B-9397-08002B2CF9AE}" pid="17" name="MSIP_Label_5c34e43d-0b77-4b2c-b224-1b46981ccfdb_ActionId">
    <vt:lpwstr>6e89cede-d892-4643-a823-e309a08d4d5b</vt:lpwstr>
  </property>
  <property fmtid="{D5CDD505-2E9C-101B-9397-08002B2CF9AE}" pid="18" name="MSIP_Label_5c34e43d-0b77-4b2c-b224-1b46981ccfdb_ContentBits">
    <vt:lpwstr>0</vt:lpwstr>
  </property>
  <property fmtid="{D5CDD505-2E9C-101B-9397-08002B2CF9AE}" pid="19"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20" name="bjDocumentLabelXML-0">
    <vt:lpwstr>ames.com/2008/01/sie/internal/label"&gt;&lt;element uid="c5f8eb12-5b27-439d-aaa6-3402af626fa3" value="" /&gt;&lt;element uid="d14f5c36-f44a-4315-b438-005cfe8f069f" value="" /&gt;&lt;/sisl&gt;</vt:lpwstr>
  </property>
  <property fmtid="{D5CDD505-2E9C-101B-9397-08002B2CF9AE}" pid="21" name="bjDocumentSecurityLabel">
    <vt:lpwstr>AEP Public</vt:lpwstr>
  </property>
  <property fmtid="{D5CDD505-2E9C-101B-9397-08002B2CF9AE}" pid="22" name="bjLabelHistoryID">
    <vt:lpwstr>{D12B5FCC-BE30-47DD-8A79-37ADC0D957A3}</vt:lpwstr>
  </property>
  <property fmtid="{D5CDD505-2E9C-101B-9397-08002B2CF9AE}" pid="23" name="MSIP_Label_ed3826ce-7c18-471d-9596-93de5bae332e_Enabled">
    <vt:lpwstr>true</vt:lpwstr>
  </property>
  <property fmtid="{D5CDD505-2E9C-101B-9397-08002B2CF9AE}" pid="24" name="MSIP_Label_ed3826ce-7c18-471d-9596-93de5bae332e_SetDate">
    <vt:lpwstr>2025-02-26T17:52:25Z</vt:lpwstr>
  </property>
  <property fmtid="{D5CDD505-2E9C-101B-9397-08002B2CF9AE}" pid="25" name="MSIP_Label_ed3826ce-7c18-471d-9596-93de5bae332e_Method">
    <vt:lpwstr>Standard</vt:lpwstr>
  </property>
  <property fmtid="{D5CDD505-2E9C-101B-9397-08002B2CF9AE}" pid="26" name="MSIP_Label_ed3826ce-7c18-471d-9596-93de5bae332e_Name">
    <vt:lpwstr>Internal</vt:lpwstr>
  </property>
  <property fmtid="{D5CDD505-2E9C-101B-9397-08002B2CF9AE}" pid="27" name="MSIP_Label_ed3826ce-7c18-471d-9596-93de5bae332e_SiteId">
    <vt:lpwstr>c0a02e2d-1186-410a-8895-0a4a252ebf17</vt:lpwstr>
  </property>
  <property fmtid="{D5CDD505-2E9C-101B-9397-08002B2CF9AE}" pid="28" name="MSIP_Label_ed3826ce-7c18-471d-9596-93de5bae332e_ActionId">
    <vt:lpwstr>80d512a1-401f-4344-bc5b-e083d5b3afb7</vt:lpwstr>
  </property>
  <property fmtid="{D5CDD505-2E9C-101B-9397-08002B2CF9AE}" pid="29" name="MSIP_Label_ed3826ce-7c18-471d-9596-93de5bae332e_ContentBits">
    <vt:lpwstr>0</vt:lpwstr>
  </property>
</Properties>
</file>