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81" r:id="rId7"/>
    <p:sldId id="279" r:id="rId8"/>
    <p:sldId id="331" r:id="rId9"/>
    <p:sldId id="332" r:id="rId10"/>
    <p:sldId id="28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5" d="100"/>
          <a:sy n="105" d="100"/>
        </p:scale>
        <p:origin x="1794" y="96"/>
      </p:cViewPr>
      <p:guideLst>
        <p:guide orient="horz" pos="2160"/>
        <p:guide pos="2880"/>
      </p:guideLst>
    </p:cSldViewPr>
  </p:slideViewPr>
  <p:notesTextViewPr>
    <p:cViewPr>
      <p:scale>
        <a:sx n="3" d="2"/>
        <a:sy n="3" d="2"/>
      </p:scale>
      <p:origin x="0" y="0"/>
    </p:cViewPr>
  </p:notesTextViewPr>
  <p:notesViewPr>
    <p:cSldViewPr showGuides="1">
      <p:cViewPr varScale="1">
        <p:scale>
          <a:sx n="88" d="100"/>
          <a:sy n="88" d="100"/>
        </p:scale>
        <p:origin x="368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6/3/2025</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6/3/2025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8336388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895294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a:solidFill>
                  <a:schemeClr val="tx2"/>
                </a:solidFill>
              </a:rPr>
              <a:t>PUBLIC – 3/19/25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ercot.com/calendar/03192025-MWG-Meeting-_-Webe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a:solidFill>
                  <a:schemeClr val="tx2"/>
                </a:solidFill>
                <a:latin typeface="TradeGothic LT" panose="020B0506030503020504" pitchFamily="34" charset="0"/>
                <a:ea typeface="TradeGothic LT" panose="020B0506030503020504" pitchFamily="34" charset="0"/>
              </a:rPr>
              <a:t>Metering Working Group</a:t>
            </a:r>
          </a:p>
          <a:p>
            <a:endParaRPr lang="en-US" dirty="0">
              <a:solidFill>
                <a:schemeClr val="tx2"/>
              </a:solidFill>
            </a:endParaRPr>
          </a:p>
          <a:p>
            <a:endParaRPr lang="en-US" dirty="0">
              <a:solidFill>
                <a:schemeClr val="tx2"/>
              </a:solidFill>
            </a:endParaRPr>
          </a:p>
          <a:p>
            <a:r>
              <a:rPr lang="en-US" dirty="0">
                <a:solidFill>
                  <a:schemeClr val="tx2"/>
                </a:solidFill>
                <a:latin typeface="TradeGothic LT" panose="020B0506030503020504" pitchFamily="34" charset="0"/>
                <a:ea typeface="TradeGothic LT" panose="020B0506030503020504" pitchFamily="34" charset="0"/>
              </a:rPr>
              <a:t>June 11, 2025</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Anti-Trust Admonition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7620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a:solidFill>
                  <a:srgbClr val="000000"/>
                </a:solidFill>
                <a:latin typeface="TradeGothic LT" panose="020B0506030503020504" pitchFamily="34" charset="0"/>
                <a:ea typeface="TradeGothic LT" panose="020B0506030503020504" pitchFamily="34" charset="0"/>
              </a:rPr>
              <a:t>To 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http://www.ercot.com/about/governance/index.html</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a:solidFill>
                  <a:srgbClr val="000000"/>
                </a:solidFill>
                <a:latin typeface="TradeGothic LT" panose="020B0506030503020504" pitchFamily="34" charset="0"/>
                <a:ea typeface="TradeGothic LT" panose="020B0506030503020504" pitchFamily="34" charset="0"/>
              </a:rPr>
              <a:t>Disclaimer</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Notes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Rectangle 2">
            <a:extLst>
              <a:ext uri="{FF2B5EF4-FFF2-40B4-BE49-F238E27FC236}">
                <a16:creationId xmlns:a16="http://schemas.microsoft.com/office/drawing/2014/main" id="{F270C4B4-208C-CB37-B799-D47385D43FBE}"/>
              </a:ext>
            </a:extLst>
          </p:cNvPr>
          <p:cNvSpPr/>
          <p:nvPr/>
        </p:nvSpPr>
        <p:spPr>
          <a:xfrm>
            <a:off x="381000" y="762000"/>
            <a:ext cx="8305800" cy="2677656"/>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 of previous 04/09/25 MWG meeting notes </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latin typeface="TradeGothic LT" panose="020B0506030503020504" pitchFamily="34" charset="0"/>
                <a:ea typeface="TradeGothic LT" panose="020B0506030503020504" pitchFamily="34" charset="0"/>
              </a:rPr>
              <a:t>NPRR1263</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762000"/>
            <a:ext cx="8305800" cy="6001643"/>
          </a:xfrm>
          <a:prstGeom prst="rect">
            <a:avLst/>
          </a:prstGeom>
        </p:spPr>
        <p:txBody>
          <a:bodyPr wrap="square">
            <a:spAutoFit/>
          </a:bodyPr>
          <a:lstStyle/>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Follow up review of previous MWG meeting Notes on CCVT’s</a:t>
            </a:r>
          </a:p>
          <a:p>
            <a:pPr marL="0" lvl="1"/>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Review of Key documents</a:t>
            </a:r>
          </a:p>
          <a:p>
            <a:pPr marL="0" lvl="1"/>
            <a:endParaRPr lang="en-US" altLang="en-US" sz="2400" kern="0" dirty="0">
              <a:solidFill>
                <a:srgbClr val="000000"/>
              </a:solidFill>
              <a:latin typeface="TradeGothic LT" panose="020B0506030503020504" pitchFamily="34" charset="0"/>
              <a:ea typeface="TradeGothic LT" panose="020B0506030503020504" pitchFamily="34" charset="0"/>
            </a:endParaRPr>
          </a:p>
          <a:p>
            <a:pPr marL="0" lvl="1"/>
            <a:r>
              <a:rPr lang="en-US" altLang="en-US" sz="2400" kern="0" dirty="0">
                <a:solidFill>
                  <a:srgbClr val="000000"/>
                </a:solidFill>
                <a:latin typeface="TradeGothic LT" panose="020B0506030503020504" pitchFamily="34" charset="0"/>
                <a:ea typeface="TradeGothic LT" panose="020B0506030503020504" pitchFamily="34" charset="0"/>
              </a:rPr>
              <a:t>	a.) 10.6.1.2 Wording for Field Testing</a:t>
            </a:r>
          </a:p>
          <a:p>
            <a:pPr marL="0" lvl="1"/>
            <a:endParaRPr lang="en-US" altLang="en-US" sz="2400" kern="0" dirty="0">
              <a:solidFill>
                <a:srgbClr val="000000"/>
              </a:solidFill>
              <a:latin typeface="TradeGothic LT" panose="020B0506030503020504" pitchFamily="34" charset="0"/>
              <a:ea typeface="TradeGothic LT" panose="020B0506030503020504" pitchFamily="34" charset="0"/>
            </a:endParaRPr>
          </a:p>
          <a:p>
            <a:pPr marL="0" lvl="1"/>
            <a:r>
              <a:rPr lang="en-US" altLang="en-US" sz="2400" kern="0" dirty="0">
                <a:solidFill>
                  <a:srgbClr val="000000"/>
                </a:solidFill>
                <a:latin typeface="TradeGothic LT" panose="020B0506030503020504" pitchFamily="34" charset="0"/>
                <a:ea typeface="TradeGothic LT" panose="020B0506030503020504" pitchFamily="34" charset="0"/>
              </a:rPr>
              <a:t>	b.) Guidance for field testing of CVTs</a:t>
            </a:r>
          </a:p>
          <a:p>
            <a:pPr marL="0" lvl="1"/>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400" kern="0" dirty="0">
                <a:solidFill>
                  <a:srgbClr val="000000"/>
                </a:solidFill>
                <a:latin typeface="TradeGothic LT" panose="020B0506030503020504" pitchFamily="34" charset="0"/>
                <a:ea typeface="TradeGothic LT" panose="020B0506030503020504" pitchFamily="34" charset="0"/>
              </a:rPr>
              <a:t>Discussion</a:t>
            </a:r>
          </a:p>
          <a:p>
            <a:pPr marL="285750" lvl="1" indent="-285750">
              <a:buFont typeface="Arial" panose="020B0604020202020204" pitchFamily="34" charset="0"/>
              <a:buChar char="•"/>
            </a:pPr>
            <a:endParaRPr lang="en-US" altLang="en-US" sz="24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45377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New or Other Business Items</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81000" y="914400"/>
            <a:ext cx="83058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279999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a:solidFill>
                  <a:schemeClr val="accent1"/>
                </a:solidFill>
                <a:latin typeface="TradeGothic LT" panose="020B0506030503020504" pitchFamily="34" charset="0"/>
                <a:ea typeface="TradeGothic LT" panose="020B0506030503020504" pitchFamily="34" charset="0"/>
              </a:rPr>
              <a:t>Meeting Summary and Closing Remarks</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3" name="Rectangle 2"/>
          <p:cNvSpPr/>
          <p:nvPr/>
        </p:nvSpPr>
        <p:spPr>
          <a:xfrm>
            <a:off x="381000" y="914400"/>
            <a:ext cx="8001000" cy="1938992"/>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https://www.ercot.com/calendar/03192025-MWG-Meeting-_-Webex</a:t>
            </a:r>
            <a:endParaRPr lang="en-US" sz="2000" dirty="0"/>
          </a:p>
        </p:txBody>
      </p:sp>
    </p:spTree>
    <p:extLst>
      <p:ext uri="{BB962C8B-B14F-4D97-AF65-F5344CB8AC3E}">
        <p14:creationId xmlns:p14="http://schemas.microsoft.com/office/powerpoint/2010/main" val="203671360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c34af464-7aa1-4edd-9be4-83dffc1cb92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12936</TotalTime>
  <Words>246</Words>
  <Application>Microsoft Office PowerPoint</Application>
  <PresentationFormat>On-screen Show (4:3)</PresentationFormat>
  <Paragraphs>54</Paragraphs>
  <Slides>6</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TradeGothic LT</vt:lpstr>
      <vt:lpstr>1_Custom Design</vt:lpstr>
      <vt:lpstr>Office Theme</vt:lpstr>
      <vt:lpstr>PowerPoint Presentation</vt:lpstr>
      <vt:lpstr>Anti-Trust Admonition</vt:lpstr>
      <vt:lpstr>Meeting Notes</vt:lpstr>
      <vt:lpstr>NPRR1263</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Ellis, Ryan</cp:lastModifiedBy>
  <cp:revision>357</cp:revision>
  <cp:lastPrinted>2016-01-21T20:53:15Z</cp:lastPrinted>
  <dcterms:created xsi:type="dcterms:W3CDTF">2016-01-21T15:20:31Z</dcterms:created>
  <dcterms:modified xsi:type="dcterms:W3CDTF">2025-06-03T14:33:20Z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2023-10-19T12:53:30Z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9cb86894-6c01-44dd-96c7-ac59748ed38e</vt:lpwstr>
  </property>
  <property fmtid="{D5CDD505-2E9C-101B-9397-08002B2CF9AE}" pid="9" name="MSIP_Label_7084cbda-52b8-46fb-a7b7-cb5bd465ed85_ContentBits">
    <vt:lpwstr>0</vt:lpwstr>
  </property>
</Properties>
</file>