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4618" autoAdjust="0"/>
  </p:normalViewPr>
  <p:slideViewPr>
    <p:cSldViewPr snapToGrid="0" snapToObjects="1">
      <p:cViewPr varScale="1">
        <p:scale>
          <a:sx n="62" d="100"/>
          <a:sy n="62" d="100"/>
        </p:scale>
        <p:origin x="1116" y="6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3211" y="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33.01% </a:t>
            </a:r>
            <a:r>
              <a:rPr lang="en-US" sz="9600" dirty="0"/>
              <a:t>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5,274,477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MWh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14.25%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April 2025 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131, 659</a:t>
            </a:r>
            <a:r>
              <a:rPr lang="en-US" sz="3600" dirty="0"/>
              <a:t> 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April 12</a:t>
            </a:r>
            <a:r>
              <a:rPr lang="en-US" sz="24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400" strike="noStrike" dirty="0">
                <a:solidFill>
                  <a:schemeClr val="accent2"/>
                </a:solidFill>
              </a:rPr>
              <a:t>  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600" strike="noStrike" baseline="0" dirty="0"/>
            </a:br>
            <a:r>
              <a:rPr lang="en-US" sz="1600" strike="noStrike" baseline="0" dirty="0"/>
              <a:t>April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180,981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232,434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April 25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131, 659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April 12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None/>
            </a:pPr>
            <a:endParaRPr lang="en-US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15.15</a:t>
            </a:r>
            <a:r>
              <a:rPr lang="en-US" sz="1800" dirty="0"/>
              <a:t> </a:t>
            </a:r>
            <a:r>
              <a:rPr lang="en-US" sz="1800" dirty="0" err="1"/>
              <a:t>mHz</a:t>
            </a:r>
            <a:r>
              <a:rPr lang="en-US" sz="1800" dirty="0"/>
              <a:t> on avg for April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37,021,744</a:t>
            </a:r>
            <a:r>
              <a:rPr lang="en-US" sz="1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b="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12,222,012</a:t>
            </a:r>
            <a:r>
              <a:rPr lang="en-US" sz="1800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06/05/25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Chad Mulholland, NRG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N/A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June 5</a:t>
              </a:r>
              <a:r>
                <a:rPr lang="en-US" baseline="30000" dirty="0"/>
                <a:t>th</a:t>
              </a:r>
              <a:r>
                <a:rPr lang="en-US" dirty="0"/>
                <a:t>, 2025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87CC4-8E58-0F2F-915F-A57C10485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7" y="837975"/>
            <a:ext cx="845588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FC4A8-3E29-812F-A83D-E565594E9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7" y="837975"/>
            <a:ext cx="845588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2F8F7C-33C0-DE10-5356-44DA1EC0F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7" y="798348"/>
            <a:ext cx="8455885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E6D15-98CB-D2EE-5C8C-91248429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7" y="877603"/>
            <a:ext cx="8455885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D50FE-90FD-CF73-65DD-B32559B9D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37975"/>
            <a:ext cx="838272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ADBA-996E-4538-AF86-34F707983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37975"/>
            <a:ext cx="838272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3FB05-C741-B070-AAF8-AB69D3A98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37975"/>
            <a:ext cx="838272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/>
              <a:t>ERCOT Inertia Trend</a:t>
            </a: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7AFE6-642B-2ACF-969F-AEB7D6FA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5" y="1093267"/>
            <a:ext cx="7254869" cy="46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  <a:endParaRPr lang="en-US" sz="1600" kern="0" dirty="0"/>
          </a:p>
          <a:p>
            <a:pPr lvl="2"/>
            <a:r>
              <a:rPr lang="en-US" sz="1600" kern="0" dirty="0"/>
              <a:t>RTCB Telemetry for Resources with Power Augmentation Capacity</a:t>
            </a:r>
          </a:p>
          <a:p>
            <a:pPr lvl="2"/>
            <a:r>
              <a:rPr lang="en-US" sz="1600" kern="0" dirty="0"/>
              <a:t>NPRR1278 - Establishing Advanced Grid Support Service as an Ancillary Service	</a:t>
            </a:r>
            <a:endParaRPr lang="en-US" sz="1200" b="0" dirty="0">
              <a:solidFill>
                <a:srgbClr val="2D3338"/>
              </a:solidFill>
              <a:effectLst/>
              <a:latin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sz="1200" b="0" kern="0" dirty="0">
              <a:solidFill>
                <a:srgbClr val="2D3338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April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FME was on 4/24, @ 01:03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197 units were evaluated for frequency response, and 173 of those evaluated posted passing scores (87.8% passing)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Most of the units that did not pass were ESRs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186" y="5986823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455 MW/0.1 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1FEA1-2491-CA87-E63B-86C0399AE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720762"/>
            <a:ext cx="8669263" cy="5174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6577983" y="428771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1638.33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2526C-2A3A-136D-D5D4-4C995715A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9" y="773962"/>
            <a:ext cx="8461981" cy="5310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1BA052-F83F-B258-72D3-F58515B0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560" y="773962"/>
            <a:ext cx="357256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1DB59-48F9-E2AC-8B20-9EFF3B8F9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0" y="761769"/>
            <a:ext cx="8535140" cy="51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0BF8F-A673-E329-15E0-E59C2B8F2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7" y="801397"/>
            <a:ext cx="8455885" cy="51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20139</TotalTime>
  <Words>402</Words>
  <Application>Microsoft Office PowerPoint</Application>
  <PresentationFormat>On-screen Show (4:3)</PresentationFormat>
  <Paragraphs>72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Roboto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921</cp:revision>
  <cp:lastPrinted>2021-08-03T14:43:19Z</cp:lastPrinted>
  <dcterms:created xsi:type="dcterms:W3CDTF">2010-04-12T23:12:02Z</dcterms:created>
  <dcterms:modified xsi:type="dcterms:W3CDTF">2025-06-04T13:23:40Z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