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4"/>
  </p:sldMasterIdLst>
  <p:notesMasterIdLst>
    <p:notesMasterId r:id="rId10"/>
  </p:notesMasterIdLst>
  <p:sldIdLst>
    <p:sldId id="256" r:id="rId5"/>
    <p:sldId id="285" r:id="rId6"/>
    <p:sldId id="286" r:id="rId7"/>
    <p:sldId id="287" r:id="rId8"/>
    <p:sldId id="289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7" autoAdjust="0"/>
    <p:restoredTop sz="87310" autoAdjust="0"/>
  </p:normalViewPr>
  <p:slideViewPr>
    <p:cSldViewPr snapToGrid="0">
      <p:cViewPr varScale="1">
        <p:scale>
          <a:sx n="73" d="100"/>
          <a:sy n="73" d="100"/>
        </p:scale>
        <p:origin x="667" y="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uo, Chenyan" userId="c92a7c72-a4d5-4d57-9ea3-e882fbd95b04" providerId="ADAL" clId="{4EC2F94B-9FC7-4EAC-8868-9C1DCE5DB70E}"/>
    <pc:docChg chg="undo custSel modSld sldOrd">
      <pc:chgData name="Guo, Chenyan" userId="c92a7c72-a4d5-4d57-9ea3-e882fbd95b04" providerId="ADAL" clId="{4EC2F94B-9FC7-4EAC-8868-9C1DCE5DB70E}" dt="2025-06-03T22:45:04.275" v="3693" actId="20577"/>
      <pc:docMkLst>
        <pc:docMk/>
      </pc:docMkLst>
      <pc:sldChg chg="modSp mod">
        <pc:chgData name="Guo, Chenyan" userId="c92a7c72-a4d5-4d57-9ea3-e882fbd95b04" providerId="ADAL" clId="{4EC2F94B-9FC7-4EAC-8868-9C1DCE5DB70E}" dt="2025-06-01T15:17:53.082" v="20" actId="20577"/>
        <pc:sldMkLst>
          <pc:docMk/>
          <pc:sldMk cId="161441392" sldId="256"/>
        </pc:sldMkLst>
        <pc:spChg chg="mod">
          <ac:chgData name="Guo, Chenyan" userId="c92a7c72-a4d5-4d57-9ea3-e882fbd95b04" providerId="ADAL" clId="{4EC2F94B-9FC7-4EAC-8868-9C1DCE5DB70E}" dt="2025-06-01T15:17:53.082" v="20" actId="20577"/>
          <ac:spMkLst>
            <pc:docMk/>
            <pc:sldMk cId="161441392" sldId="256"/>
            <ac:spMk id="2" creationId="{0E780425-BFA3-4F76-A3D7-DC99BE53D0EC}"/>
          </ac:spMkLst>
        </pc:spChg>
        <pc:spChg chg="mod">
          <ac:chgData name="Guo, Chenyan" userId="c92a7c72-a4d5-4d57-9ea3-e882fbd95b04" providerId="ADAL" clId="{4EC2F94B-9FC7-4EAC-8868-9C1DCE5DB70E}" dt="2025-06-01T15:17:48.108" v="16" actId="20577"/>
          <ac:spMkLst>
            <pc:docMk/>
            <pc:sldMk cId="161441392" sldId="256"/>
            <ac:spMk id="3" creationId="{A4E42BE5-C11C-48C6-B3FE-69A55D3E592E}"/>
          </ac:spMkLst>
        </pc:spChg>
      </pc:sldChg>
      <pc:sldChg chg="modSp mod">
        <pc:chgData name="Guo, Chenyan" userId="c92a7c72-a4d5-4d57-9ea3-e882fbd95b04" providerId="ADAL" clId="{4EC2F94B-9FC7-4EAC-8868-9C1DCE5DB70E}" dt="2025-06-03T22:45:04.275" v="3693" actId="20577"/>
        <pc:sldMkLst>
          <pc:docMk/>
          <pc:sldMk cId="2525307828" sldId="285"/>
        </pc:sldMkLst>
        <pc:spChg chg="mod">
          <ac:chgData name="Guo, Chenyan" userId="c92a7c72-a4d5-4d57-9ea3-e882fbd95b04" providerId="ADAL" clId="{4EC2F94B-9FC7-4EAC-8868-9C1DCE5DB70E}" dt="2025-06-01T17:27:00.975" v="3566" actId="20577"/>
          <ac:spMkLst>
            <pc:docMk/>
            <pc:sldMk cId="2525307828" sldId="285"/>
            <ac:spMk id="2" creationId="{8249CD09-6333-0053-523C-A8DAF6DA5F08}"/>
          </ac:spMkLst>
        </pc:spChg>
        <pc:spChg chg="mod">
          <ac:chgData name="Guo, Chenyan" userId="c92a7c72-a4d5-4d57-9ea3-e882fbd95b04" providerId="ADAL" clId="{4EC2F94B-9FC7-4EAC-8868-9C1DCE5DB70E}" dt="2025-06-03T22:45:04.275" v="3693" actId="20577"/>
          <ac:spMkLst>
            <pc:docMk/>
            <pc:sldMk cId="2525307828" sldId="285"/>
            <ac:spMk id="3" creationId="{8A7312A9-53C1-D5A9-F554-1DB3ACAC44B7}"/>
          </ac:spMkLst>
        </pc:spChg>
      </pc:sldChg>
      <pc:sldChg chg="modSp mod ord">
        <pc:chgData name="Guo, Chenyan" userId="c92a7c72-a4d5-4d57-9ea3-e882fbd95b04" providerId="ADAL" clId="{4EC2F94B-9FC7-4EAC-8868-9C1DCE5DB70E}" dt="2025-06-01T17:25:59.216" v="3560" actId="20577"/>
        <pc:sldMkLst>
          <pc:docMk/>
          <pc:sldMk cId="827254274" sldId="286"/>
        </pc:sldMkLst>
        <pc:spChg chg="mod">
          <ac:chgData name="Guo, Chenyan" userId="c92a7c72-a4d5-4d57-9ea3-e882fbd95b04" providerId="ADAL" clId="{4EC2F94B-9FC7-4EAC-8868-9C1DCE5DB70E}" dt="2025-06-01T16:01:03.926" v="1401" actId="20577"/>
          <ac:spMkLst>
            <pc:docMk/>
            <pc:sldMk cId="827254274" sldId="286"/>
            <ac:spMk id="2" creationId="{8249CD09-6333-0053-523C-A8DAF6DA5F08}"/>
          </ac:spMkLst>
        </pc:spChg>
        <pc:spChg chg="mod">
          <ac:chgData name="Guo, Chenyan" userId="c92a7c72-a4d5-4d57-9ea3-e882fbd95b04" providerId="ADAL" clId="{4EC2F94B-9FC7-4EAC-8868-9C1DCE5DB70E}" dt="2025-06-01T17:25:59.216" v="3560" actId="20577"/>
          <ac:spMkLst>
            <pc:docMk/>
            <pc:sldMk cId="827254274" sldId="286"/>
            <ac:spMk id="3" creationId="{8A7312A9-53C1-D5A9-F554-1DB3ACAC44B7}"/>
          </ac:spMkLst>
        </pc:spChg>
      </pc:sldChg>
      <pc:sldChg chg="modSp mod ord">
        <pc:chgData name="Guo, Chenyan" userId="c92a7c72-a4d5-4d57-9ea3-e882fbd95b04" providerId="ADAL" clId="{4EC2F94B-9FC7-4EAC-8868-9C1DCE5DB70E}" dt="2025-06-01T17:33:18.004" v="3631" actId="20577"/>
        <pc:sldMkLst>
          <pc:docMk/>
          <pc:sldMk cId="904701614" sldId="287"/>
        </pc:sldMkLst>
        <pc:spChg chg="mod">
          <ac:chgData name="Guo, Chenyan" userId="c92a7c72-a4d5-4d57-9ea3-e882fbd95b04" providerId="ADAL" clId="{4EC2F94B-9FC7-4EAC-8868-9C1DCE5DB70E}" dt="2025-06-01T17:33:18.004" v="3631" actId="20577"/>
          <ac:spMkLst>
            <pc:docMk/>
            <pc:sldMk cId="904701614" sldId="287"/>
            <ac:spMk id="3" creationId="{8A7312A9-53C1-D5A9-F554-1DB3ACAC44B7}"/>
          </ac:spMkLst>
        </pc:spChg>
      </pc:sldChg>
      <pc:sldChg chg="modSp mod">
        <pc:chgData name="Guo, Chenyan" userId="c92a7c72-a4d5-4d57-9ea3-e882fbd95b04" providerId="ADAL" clId="{4EC2F94B-9FC7-4EAC-8868-9C1DCE5DB70E}" dt="2025-06-01T17:36:54.537" v="3692" actId="20577"/>
        <pc:sldMkLst>
          <pc:docMk/>
          <pc:sldMk cId="1498397314" sldId="289"/>
        </pc:sldMkLst>
        <pc:spChg chg="mod">
          <ac:chgData name="Guo, Chenyan" userId="c92a7c72-a4d5-4d57-9ea3-e882fbd95b04" providerId="ADAL" clId="{4EC2F94B-9FC7-4EAC-8868-9C1DCE5DB70E}" dt="2025-06-01T16:51:57.712" v="1468" actId="20577"/>
          <ac:spMkLst>
            <pc:docMk/>
            <pc:sldMk cId="1498397314" sldId="289"/>
            <ac:spMk id="2" creationId="{8249CD09-6333-0053-523C-A8DAF6DA5F08}"/>
          </ac:spMkLst>
        </pc:spChg>
        <pc:spChg chg="mod">
          <ac:chgData name="Guo, Chenyan" userId="c92a7c72-a4d5-4d57-9ea3-e882fbd95b04" providerId="ADAL" clId="{4EC2F94B-9FC7-4EAC-8868-9C1DCE5DB70E}" dt="2025-06-01T17:36:54.537" v="3692" actId="20577"/>
          <ac:spMkLst>
            <pc:docMk/>
            <pc:sldMk cId="1498397314" sldId="289"/>
            <ac:spMk id="3" creationId="{8A7312A9-53C1-D5A9-F554-1DB3ACAC44B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5EFAFA-34C6-4193-8439-F5DD41942FAD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74CDBA-CD6A-4A0A-8B97-F97DD661C2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82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74CDBA-CD6A-4A0A-8B97-F97DD661C29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2249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74CDBA-CD6A-4A0A-8B97-F97DD661C29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1706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74CDBA-CD6A-4A0A-8B97-F97DD661C29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3514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8786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664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7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477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4293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55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463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868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055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063E7EB-62E5-4854-A58A-BCE516D80C67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044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276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063E7EB-62E5-4854-A58A-BCE516D80C67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2599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80425-BFA3-4F76-A3D7-DC99BE53D0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232280"/>
          </a:xfrm>
        </p:spPr>
        <p:txBody>
          <a:bodyPr>
            <a:normAutofit fontScale="90000"/>
          </a:bodyPr>
          <a:lstStyle/>
          <a:p>
            <a:r>
              <a:rPr lang="en-US" dirty="0"/>
              <a:t>Congestion Management Working Group -</a:t>
            </a:r>
            <a:br>
              <a:rPr lang="en-US" sz="7200" dirty="0"/>
            </a:br>
            <a:r>
              <a:rPr lang="en-US" sz="6700" dirty="0"/>
              <a:t>05/19/2025 Meeting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E42BE5-C11C-48C6-B3FE-69A55D3E592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June 4, 2025</a:t>
            </a:r>
          </a:p>
          <a:p>
            <a:endParaRPr lang="en-US" dirty="0"/>
          </a:p>
          <a:p>
            <a:r>
              <a:rPr lang="en-US" dirty="0"/>
              <a:t>Chenyan Guo, chair</a:t>
            </a:r>
          </a:p>
        </p:txBody>
      </p:sp>
    </p:spTree>
    <p:extLst>
      <p:ext uri="{BB962C8B-B14F-4D97-AF65-F5344CB8AC3E}">
        <p14:creationId xmlns:p14="http://schemas.microsoft.com/office/powerpoint/2010/main" val="161441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9CD09-6333-0053-523C-A8DAF6DA5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CRR Long Term Auction Solution Time and Transaction Limits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7312A9-53C1-D5A9-F554-1DB3ACAC4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70400"/>
          </a:xfrm>
        </p:spPr>
        <p:txBody>
          <a:bodyPr>
            <a:normAutofit/>
          </a:bodyPr>
          <a:lstStyle/>
          <a:p>
            <a:pPr marL="234950" indent="-234950">
              <a:buFont typeface="Courier New" panose="02070309020205020404" pitchFamily="49" charset="0"/>
              <a:buChar char="o"/>
            </a:pPr>
            <a:r>
              <a:rPr lang="en-US" sz="2200" dirty="0"/>
              <a:t>ERCOT staff spoke to chart of historical and current metrics that included total transactions, PWD transactions and runtime hours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Peak weekday case in last month took 117 hours to solve</a:t>
            </a:r>
          </a:p>
          <a:p>
            <a:pPr marL="201168" lvl="1" indent="0">
              <a:buNone/>
            </a:pPr>
            <a:endParaRPr lang="en-US" sz="2000" dirty="0"/>
          </a:p>
          <a:p>
            <a:pPr marL="234950" indent="-234950">
              <a:buFont typeface="Courier New" panose="02070309020205020404" pitchFamily="49" charset="0"/>
              <a:buChar char="o"/>
            </a:pPr>
            <a:r>
              <a:rPr lang="en-US" sz="2200" i="1" dirty="0"/>
              <a:t>ERCOT implemented NPRR1261 Operational Flexibility for CRR Auction Transaction Limits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2025.2nd6.AnnualAuction.Seq1 was the first LTAS to use the transaction limit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LTAS Pre-CRRAH limits will likely need to be reduced further due to continuing large increases in submitted transactions and submitting CRRAHs </a:t>
            </a:r>
          </a:p>
        </p:txBody>
      </p:sp>
    </p:spTree>
    <p:extLst>
      <p:ext uri="{BB962C8B-B14F-4D97-AF65-F5344CB8AC3E}">
        <p14:creationId xmlns:p14="http://schemas.microsoft.com/office/powerpoint/2010/main" val="25253078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9CD09-6333-0053-523C-A8DAF6DA5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Discussions On the Mitigation of Energy Storage Resources (ESRs)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7312A9-53C1-D5A9-F554-1DB3ACAC4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70400"/>
          </a:xfrm>
        </p:spPr>
        <p:txBody>
          <a:bodyPr>
            <a:normAutofit lnSpcReduction="1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2200" dirty="0"/>
              <a:t>ERCOT presented a review of </a:t>
            </a:r>
            <a:r>
              <a:rPr lang="en-US" sz="2200" i="1" dirty="0"/>
              <a:t>NPRR 1255 Introduction of Mitigation of ESRs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Will be implemented post-Real Time Co-optimization + Batteries (RTC+B)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Applies a Mitigated Offer Curve (MOC) below the System Wide Offer Cap (SWCAP) for ESRs to be determined to be exploited market power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Also includes a provision to exempt ESRs from the mitigation if the available stored energy for the upcoming hour drops below 25%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/>
              <a:t>Active discussion around this exemption and other aspects of NRPP 1255 during stakeholder discussion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ESR representative presented some ideas on reducing the financial exposure of ESRs to the effects of NPRR 1255 Mitigation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ERCOT suggests these changes would not fall under NPRR1255 and will likely need to be brought to CMWG or other forum as a separate proposal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/>
              <a:t>No changes to the current NPRR 1255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27254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9CD09-6333-0053-523C-A8DAF6DA5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Day Ahead Market PTP Activity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7312A9-53C1-D5A9-F554-1DB3ACAC4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70400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2200" dirty="0"/>
              <a:t>ERCOT presented an update on DAM PTP Obligation and PTP Obligation with Links to an Option (PTPLO) bid submission activity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High volumes of PTP and PTPLO submissions over the study period of 2021 to 2025 are linked to increased optimization engine execution time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600" dirty="0"/>
              <a:t>The majority of PTP submissions are received by a small minority of market participants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No clear upper limit or boundary on this growth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ERCOT has proposed some form of submission fee for PTPs (excluding PTPLOs)to address this concern, but was deprioritized due to Winter Storm Uri impacts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/>
              <a:t>ERCOT will continue to evaluate correlation of unawarded PTPs vs. execution time and analyze submission activity to make informed suggestion of a fee structure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04701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9CD09-6333-0053-523C-A8DAF6DA5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Rowland Solar (Cutlass)– Curtailment and Line Outages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7312A9-53C1-D5A9-F554-1DB3ACAC4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70400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sz="2200" dirty="0" err="1"/>
              <a:t>Sabanci</a:t>
            </a:r>
            <a:r>
              <a:rPr lang="en-US" sz="2200" dirty="0"/>
              <a:t> Renewables presented an overview of recent curtailments at their Rowland Solar site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Seven transmission lines heavily influence congestions between southwestern Houston (Rowland Solar is located) and Northern Houston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600" dirty="0"/>
              <a:t>Double number of outages in the first five months of 2025 compared than there were in all of  2023 or 2024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 err="1"/>
              <a:t>Sabanci</a:t>
            </a:r>
            <a:r>
              <a:rPr lang="en-US" sz="2000" dirty="0"/>
              <a:t> Renewables has lost $600,000 in revenue due to curtailment triggered by outages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ERCOT has not given adequate notice of start dates or changes in end dates for the planed outages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 err="1"/>
              <a:t>Sabanci</a:t>
            </a:r>
            <a:r>
              <a:rPr lang="en-US" sz="2000" dirty="0"/>
              <a:t> Renewables solicited ideas to help the situation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/>
              <a:t>ERCOT suggests </a:t>
            </a:r>
            <a:r>
              <a:rPr lang="en-US" sz="2200" dirty="0" err="1"/>
              <a:t>Sabanci</a:t>
            </a:r>
            <a:r>
              <a:rPr lang="en-US" sz="2200" dirty="0"/>
              <a:t> Renewables to address this issues on a working group more focus on operation, since congestion is a secondary effect from the outages</a:t>
            </a:r>
            <a:endParaRPr lang="en-US" sz="2000" dirty="0"/>
          </a:p>
          <a:p>
            <a:pPr marL="201168" lvl="1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9839731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6BF004497F87479DAD31F00AF725C6" ma:contentTypeVersion="11" ma:contentTypeDescription="Create a new document." ma:contentTypeScope="" ma:versionID="3ab0190e023d7e5aafc33e46ba37906b">
  <xsd:schema xmlns:xsd="http://www.w3.org/2001/XMLSchema" xmlns:xs="http://www.w3.org/2001/XMLSchema" xmlns:p="http://schemas.microsoft.com/office/2006/metadata/properties" xmlns:ns3="4345d1df-5d12-4f7e-b776-008b25f27986" xmlns:ns4="74773060-95be-4758-a20e-6e2cb91bc751" targetNamespace="http://schemas.microsoft.com/office/2006/metadata/properties" ma:root="true" ma:fieldsID="666fe65660b28134fc1fceb1ad30ea0e" ns3:_="" ns4:_="">
    <xsd:import namespace="4345d1df-5d12-4f7e-b776-008b25f27986"/>
    <xsd:import namespace="74773060-95be-4758-a20e-6e2cb91bc75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45d1df-5d12-4f7e-b776-008b25f2798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773060-95be-4758-a20e-6e2cb91bc75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938B4D0-C359-4FA3-8BF1-2E9184C77F7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38DB13F-86D2-4716-9AB2-253CE0661DC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4B11B8E-E5F0-4984-885F-01D3E6F11B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345d1df-5d12-4f7e-b776-008b25f27986"/>
    <ds:schemaRef ds:uri="74773060-95be-4758-a20e-6e2cb91bc75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a1681294-4857-4624-8d04-edaddb44ee26}" enabled="0" method="" siteId="{a1681294-4857-4624-8d04-edaddb44ee26}" removed="1"/>
  <clbl:label id="{de49536e-9021-4e8b-a813-eda5cb0caf1c}" enabled="1" method="Privileged" siteId="{db1e96a8-a3da-442a-930b-235cac24cd5c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27811</TotalTime>
  <Words>510</Words>
  <Application>Microsoft Office PowerPoint</Application>
  <PresentationFormat>Widescreen</PresentationFormat>
  <Paragraphs>38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Courier New</vt:lpstr>
      <vt:lpstr>Retrospect</vt:lpstr>
      <vt:lpstr>Congestion Management Working Group - 05/19/2025 Meeting Update</vt:lpstr>
      <vt:lpstr>CRR Long Term Auction Solution Time and Transaction Limits</vt:lpstr>
      <vt:lpstr>Discussions On the Mitigation of Energy Storage Resources (ESRs)</vt:lpstr>
      <vt:lpstr>Day Ahead Market PTP Activity Update</vt:lpstr>
      <vt:lpstr>Rowland Solar (Cutlass)– Curtailment and Line Outages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Congestion Management Working Group</dc:title>
  <dc:creator>Morris, Sandra</dc:creator>
  <cp:lastModifiedBy>Guo, Chenyan</cp:lastModifiedBy>
  <cp:revision>68</cp:revision>
  <dcterms:created xsi:type="dcterms:W3CDTF">2019-09-10T19:44:15Z</dcterms:created>
  <dcterms:modified xsi:type="dcterms:W3CDTF">2025-06-03T22:45:08Z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0x010100816BF004497F87479DAD31F00AF725C6</vt:lpwstr>
  </property>
  <property fmtid="{D5CDD505-2E9C-101B-9397-08002B2CF9AE}" pid="3" name="MSIP_Label_dfe1a8d7-e404-4561-a6ce-09441972395c_Enabled">
    <vt:lpwstr>true</vt:lpwstr>
  </property>
  <property fmtid="{D5CDD505-2E9C-101B-9397-08002B2CF9AE}" pid="4" name="MSIP_Label_dfe1a8d7-e404-4561-a6ce-09441972395c_SetDate">
    <vt:lpwstr>2023-11-13T15:48:02Z</vt:lpwstr>
  </property>
  <property fmtid="{D5CDD505-2E9C-101B-9397-08002B2CF9AE}" pid="5" name="MSIP_Label_dfe1a8d7-e404-4561-a6ce-09441972395c_Method">
    <vt:lpwstr>Standard</vt:lpwstr>
  </property>
  <property fmtid="{D5CDD505-2E9C-101B-9397-08002B2CF9AE}" pid="6" name="MSIP_Label_dfe1a8d7-e404-4561-a6ce-09441972395c_Name">
    <vt:lpwstr>Company Confidential Information</vt:lpwstr>
  </property>
  <property fmtid="{D5CDD505-2E9C-101B-9397-08002B2CF9AE}" pid="7" name="MSIP_Label_dfe1a8d7-e404-4561-a6ce-09441972395c_SiteId">
    <vt:lpwstr>d8fb9c07-c19e-4e8c-a1cb-717cd3cf8ffe</vt:lpwstr>
  </property>
  <property fmtid="{D5CDD505-2E9C-101B-9397-08002B2CF9AE}" pid="8" name="MSIP_Label_dfe1a8d7-e404-4561-a6ce-09441972395c_ActionId">
    <vt:lpwstr>adbf3881-2480-45db-b801-1987df6fe63f</vt:lpwstr>
  </property>
  <property fmtid="{D5CDD505-2E9C-101B-9397-08002B2CF9AE}" pid="9" name="MSIP_Label_dfe1a8d7-e404-4561-a6ce-09441972395c_ContentBits">
    <vt:lpwstr>0</vt:lpwstr>
  </property>
  <property fmtid="{D5CDD505-2E9C-101B-9397-08002B2CF9AE}" pid="10" name="MSIP_Label_00b5fe95-8f20-4bf1-a4bc-7cba4c4dcd39_Enabled">
    <vt:lpwstr>true</vt:lpwstr>
  </property>
  <property fmtid="{D5CDD505-2E9C-101B-9397-08002B2CF9AE}" pid="11" name="MSIP_Label_00b5fe95-8f20-4bf1-a4bc-7cba4c4dcd39_SetDate">
    <vt:lpwstr>2024-02-29T18:06:38Z</vt:lpwstr>
  </property>
  <property fmtid="{D5CDD505-2E9C-101B-9397-08002B2CF9AE}" pid="12" name="MSIP_Label_00b5fe95-8f20-4bf1-a4bc-7cba4c4dcd39_Method">
    <vt:lpwstr>Standard</vt:lpwstr>
  </property>
  <property fmtid="{D5CDD505-2E9C-101B-9397-08002B2CF9AE}" pid="13" name="MSIP_Label_00b5fe95-8f20-4bf1-a4bc-7cba4c4dcd39_Name">
    <vt:lpwstr>Internal access</vt:lpwstr>
  </property>
  <property fmtid="{D5CDD505-2E9C-101B-9397-08002B2CF9AE}" pid="14" name="MSIP_Label_00b5fe95-8f20-4bf1-a4bc-7cba4c4dcd39_SiteId">
    <vt:lpwstr>34c5e68e-b374-47fe-91da-0e3d638792fb</vt:lpwstr>
  </property>
  <property fmtid="{D5CDD505-2E9C-101B-9397-08002B2CF9AE}" pid="15" name="MSIP_Label_00b5fe95-8f20-4bf1-a4bc-7cba4c4dcd39_ActionId">
    <vt:lpwstr>a8cc2449-53cf-4d23-a1e2-531234fd10b6</vt:lpwstr>
  </property>
  <property fmtid="{D5CDD505-2E9C-101B-9397-08002B2CF9AE}" pid="16" name="MSIP_Label_00b5fe95-8f20-4bf1-a4bc-7cba4c4dcd39_ContentBits">
    <vt:lpwstr>0</vt:lpwstr>
  </property>
</Properties>
</file>