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85" r:id="rId6"/>
    <p:sldId id="286" r:id="rId7"/>
    <p:sldId id="287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310" autoAdjust="0"/>
  </p:normalViewPr>
  <p:slideViewPr>
    <p:cSldViewPr snapToGrid="0">
      <p:cViewPr varScale="1">
        <p:scale>
          <a:sx n="73" d="100"/>
          <a:sy n="73" d="100"/>
        </p:scale>
        <p:origin x="66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o, Chenyan" userId="c92a7c72-a4d5-4d57-9ea3-e882fbd95b04" providerId="ADAL" clId="{4EC2F94B-9FC7-4EAC-8868-9C1DCE5DB70E}"/>
    <pc:docChg chg="undo custSel modSld sldOrd">
      <pc:chgData name="Guo, Chenyan" userId="c92a7c72-a4d5-4d57-9ea3-e882fbd95b04" providerId="ADAL" clId="{4EC2F94B-9FC7-4EAC-8868-9C1DCE5DB70E}" dt="2025-06-03T22:45:04.275" v="3693" actId="20577"/>
      <pc:docMkLst>
        <pc:docMk/>
      </pc:docMkLst>
      <pc:sldChg chg="modSp mod">
        <pc:chgData name="Guo, Chenyan" userId="c92a7c72-a4d5-4d57-9ea3-e882fbd95b04" providerId="ADAL" clId="{4EC2F94B-9FC7-4EAC-8868-9C1DCE5DB70E}" dt="2025-06-01T15:17:53.082" v="20" actId="20577"/>
        <pc:sldMkLst>
          <pc:docMk/>
          <pc:sldMk cId="161441392" sldId="256"/>
        </pc:sldMkLst>
        <pc:spChg chg="mod">
          <ac:chgData name="Guo, Chenyan" userId="c92a7c72-a4d5-4d57-9ea3-e882fbd95b04" providerId="ADAL" clId="{4EC2F94B-9FC7-4EAC-8868-9C1DCE5DB70E}" dt="2025-06-01T15:17:53.082" v="20" actId="20577"/>
          <ac:spMkLst>
            <pc:docMk/>
            <pc:sldMk cId="161441392" sldId="256"/>
            <ac:spMk id="2" creationId="{0E780425-BFA3-4F76-A3D7-DC99BE53D0EC}"/>
          </ac:spMkLst>
        </pc:spChg>
        <pc:spChg chg="mod">
          <ac:chgData name="Guo, Chenyan" userId="c92a7c72-a4d5-4d57-9ea3-e882fbd95b04" providerId="ADAL" clId="{4EC2F94B-9FC7-4EAC-8868-9C1DCE5DB70E}" dt="2025-06-01T15:17:48.108" v="16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Guo, Chenyan" userId="c92a7c72-a4d5-4d57-9ea3-e882fbd95b04" providerId="ADAL" clId="{4EC2F94B-9FC7-4EAC-8868-9C1DCE5DB70E}" dt="2025-06-03T22:45:04.275" v="3693" actId="20577"/>
        <pc:sldMkLst>
          <pc:docMk/>
          <pc:sldMk cId="2525307828" sldId="285"/>
        </pc:sldMkLst>
        <pc:spChg chg="mod">
          <ac:chgData name="Guo, Chenyan" userId="c92a7c72-a4d5-4d57-9ea3-e882fbd95b04" providerId="ADAL" clId="{4EC2F94B-9FC7-4EAC-8868-9C1DCE5DB70E}" dt="2025-06-01T17:27:00.975" v="3566" actId="20577"/>
          <ac:spMkLst>
            <pc:docMk/>
            <pc:sldMk cId="2525307828" sldId="285"/>
            <ac:spMk id="2" creationId="{8249CD09-6333-0053-523C-A8DAF6DA5F08}"/>
          </ac:spMkLst>
        </pc:spChg>
        <pc:spChg chg="mod">
          <ac:chgData name="Guo, Chenyan" userId="c92a7c72-a4d5-4d57-9ea3-e882fbd95b04" providerId="ADAL" clId="{4EC2F94B-9FC7-4EAC-8868-9C1DCE5DB70E}" dt="2025-06-03T22:45:04.275" v="3693" actId="20577"/>
          <ac:spMkLst>
            <pc:docMk/>
            <pc:sldMk cId="2525307828" sldId="285"/>
            <ac:spMk id="3" creationId="{8A7312A9-53C1-D5A9-F554-1DB3ACAC44B7}"/>
          </ac:spMkLst>
        </pc:spChg>
      </pc:sldChg>
      <pc:sldChg chg="modSp mod ord">
        <pc:chgData name="Guo, Chenyan" userId="c92a7c72-a4d5-4d57-9ea3-e882fbd95b04" providerId="ADAL" clId="{4EC2F94B-9FC7-4EAC-8868-9C1DCE5DB70E}" dt="2025-06-01T17:25:59.216" v="3560" actId="20577"/>
        <pc:sldMkLst>
          <pc:docMk/>
          <pc:sldMk cId="827254274" sldId="286"/>
        </pc:sldMkLst>
        <pc:spChg chg="mod">
          <ac:chgData name="Guo, Chenyan" userId="c92a7c72-a4d5-4d57-9ea3-e882fbd95b04" providerId="ADAL" clId="{4EC2F94B-9FC7-4EAC-8868-9C1DCE5DB70E}" dt="2025-06-01T16:01:03.926" v="1401" actId="20577"/>
          <ac:spMkLst>
            <pc:docMk/>
            <pc:sldMk cId="827254274" sldId="286"/>
            <ac:spMk id="2" creationId="{8249CD09-6333-0053-523C-A8DAF6DA5F08}"/>
          </ac:spMkLst>
        </pc:spChg>
        <pc:spChg chg="mod">
          <ac:chgData name="Guo, Chenyan" userId="c92a7c72-a4d5-4d57-9ea3-e882fbd95b04" providerId="ADAL" clId="{4EC2F94B-9FC7-4EAC-8868-9C1DCE5DB70E}" dt="2025-06-01T17:25:59.216" v="3560" actId="20577"/>
          <ac:spMkLst>
            <pc:docMk/>
            <pc:sldMk cId="827254274" sldId="286"/>
            <ac:spMk id="3" creationId="{8A7312A9-53C1-D5A9-F554-1DB3ACAC44B7}"/>
          </ac:spMkLst>
        </pc:spChg>
      </pc:sldChg>
      <pc:sldChg chg="modSp mod ord">
        <pc:chgData name="Guo, Chenyan" userId="c92a7c72-a4d5-4d57-9ea3-e882fbd95b04" providerId="ADAL" clId="{4EC2F94B-9FC7-4EAC-8868-9C1DCE5DB70E}" dt="2025-06-01T17:33:18.004" v="3631" actId="20577"/>
        <pc:sldMkLst>
          <pc:docMk/>
          <pc:sldMk cId="904701614" sldId="287"/>
        </pc:sldMkLst>
        <pc:spChg chg="mod">
          <ac:chgData name="Guo, Chenyan" userId="c92a7c72-a4d5-4d57-9ea3-e882fbd95b04" providerId="ADAL" clId="{4EC2F94B-9FC7-4EAC-8868-9C1DCE5DB70E}" dt="2025-06-01T17:33:18.004" v="3631" actId="20577"/>
          <ac:spMkLst>
            <pc:docMk/>
            <pc:sldMk cId="904701614" sldId="287"/>
            <ac:spMk id="3" creationId="{8A7312A9-53C1-D5A9-F554-1DB3ACAC44B7}"/>
          </ac:spMkLst>
        </pc:spChg>
      </pc:sldChg>
      <pc:sldChg chg="modSp mod">
        <pc:chgData name="Guo, Chenyan" userId="c92a7c72-a4d5-4d57-9ea3-e882fbd95b04" providerId="ADAL" clId="{4EC2F94B-9FC7-4EAC-8868-9C1DCE5DB70E}" dt="2025-06-01T17:36:54.537" v="3692" actId="20577"/>
        <pc:sldMkLst>
          <pc:docMk/>
          <pc:sldMk cId="1498397314" sldId="289"/>
        </pc:sldMkLst>
        <pc:spChg chg="mod">
          <ac:chgData name="Guo, Chenyan" userId="c92a7c72-a4d5-4d57-9ea3-e882fbd95b04" providerId="ADAL" clId="{4EC2F94B-9FC7-4EAC-8868-9C1DCE5DB70E}" dt="2025-06-01T16:51:57.712" v="1468" actId="20577"/>
          <ac:spMkLst>
            <pc:docMk/>
            <pc:sldMk cId="1498397314" sldId="289"/>
            <ac:spMk id="2" creationId="{8249CD09-6333-0053-523C-A8DAF6DA5F08}"/>
          </ac:spMkLst>
        </pc:spChg>
        <pc:spChg chg="mod">
          <ac:chgData name="Guo, Chenyan" userId="c92a7c72-a4d5-4d57-9ea3-e882fbd95b04" providerId="ADAL" clId="{4EC2F94B-9FC7-4EAC-8868-9C1DCE5DB70E}" dt="2025-06-01T17:36:54.537" v="3692" actId="20577"/>
          <ac:spMkLst>
            <pc:docMk/>
            <pc:sldMk cId="1498397314" sldId="289"/>
            <ac:spMk id="3" creationId="{8A7312A9-53C1-D5A9-F554-1DB3ACAC44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05/19/2025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June 4, 2025</a:t>
            </a:r>
          </a:p>
          <a:p>
            <a:endParaRPr lang="en-US" dirty="0"/>
          </a:p>
          <a:p>
            <a:r>
              <a:rPr lang="en-US" dirty="0"/>
              <a:t>Chenyan Guo,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 and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dirty="0"/>
              <a:t>ERCOT staff spoke to chart of historical and current metrics that included total transactions, PWD transactions and runtime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Peak weekday case in last month took 117 hours to solve</a:t>
            </a:r>
          </a:p>
          <a:p>
            <a:pPr marL="201168" lvl="1" indent="0">
              <a:buNone/>
            </a:pPr>
            <a:endParaRPr lang="en-US" sz="2000" dirty="0"/>
          </a:p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i="1" dirty="0"/>
              <a:t>ERCOT implemented NPRR1261 Operational Flexibility for CRR Auction Transaction Limits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2025.2nd6.AnnualAuction.Seq1 was the first LTAS to use the transaction limit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LTAS Pre-CRRAH limits will likely need to be reduced further due to continuing large increases in submitted transactions and submitting CRRAHs 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Discussions On the Mitigation of Energy Storage Resources (ESRs)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presented a review of </a:t>
            </a:r>
            <a:r>
              <a:rPr lang="en-US" sz="2200" i="1" dirty="0"/>
              <a:t>NPRR 1255 Introduction of Mitigation of ESRs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Will be implemented post-Real Time Co-optimization + Batteries (RTC+B)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Applies a Mitigated Offer Curve (MOC) below the System Wide Offer Cap (SWCAP) for ESRs to be determined to be exploited market power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Also includes a provision to exempt ESRs from the mitigation if the available stored energy for the upcoming hour drops below 25%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Active discussion around this exemption and other aspects of NRPP 1255 during stakeholder discussion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ESR representative presented some ideas on reducing the financial exposure of ESRs to the effects of NPRR 1255 Mitigation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suggests these changes would not fall under NPRR1255 and will likely need to be brought to CMWG or other forum as a separate proposal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No changes to the current NPRR 1255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72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Ahead Market PTP Activity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presented an update on DAM PTP Obligation and PTP Obligation with Links to an Option (PTPLO) bid submission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High volumes of PTP and PTPLO submissions over the study period of 2021 to 2025 are linked to increased optimization engine execution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The majority of PTP submissions are received by a small minority of market participants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No clear upper limit or boundary on this growth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has proposed some form of submission fee for PTPs (excluding PTPLOs)to address this concern, but was deprioritized due to Winter Storm Uri impacts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will continue to evaluate correlation of unawarded PTPs vs. execution time and analyze submission activity to make informed suggestion of a fee structure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70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Rowland Solar (Cutlass)– Curtailment and Line Outages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 err="1"/>
              <a:t>Sabanci</a:t>
            </a:r>
            <a:r>
              <a:rPr lang="en-US" sz="2200" dirty="0"/>
              <a:t> Renewables presented an overview of recent curtailments at their Rowland Solar site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Seven transmission lines heavily influence congestions between southwestern Houston (Rowland Solar is located) and Northern Houston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Double number of outages in the first five months of 2025 compared than there were in all of  2023 or 2024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err="1"/>
              <a:t>Sabanci</a:t>
            </a:r>
            <a:r>
              <a:rPr lang="en-US" sz="2000" dirty="0"/>
              <a:t> Renewables has lost $600,000 in revenue due to curtailment triggered by outages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has not given adequate notice of start dates or changes in end dates for the planed outages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err="1"/>
              <a:t>Sabanci</a:t>
            </a:r>
            <a:r>
              <a:rPr lang="en-US" sz="2000" dirty="0"/>
              <a:t> Renewables solicited ideas to help the situation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suggests </a:t>
            </a:r>
            <a:r>
              <a:rPr lang="en-US" sz="2200" dirty="0" err="1"/>
              <a:t>Sabanci</a:t>
            </a:r>
            <a:r>
              <a:rPr lang="en-US" sz="2200" dirty="0"/>
              <a:t> Renewables to address this issues on a working group more focus on operation, since congestion is a secondary effect from the outages</a:t>
            </a: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3973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1681294-4857-4624-8d04-edaddb44ee26}" enabled="0" method="" siteId="{a1681294-4857-4624-8d04-edaddb44ee26}" removed="1"/>
  <clbl:label id="{de49536e-9021-4e8b-a813-eda5cb0caf1c}" enabled="1" method="Privileged" siteId="{db1e96a8-a3da-442a-930b-235cac24cd5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27811</TotalTime>
  <Words>510</Words>
  <Application>Microsoft Office PowerPoint</Application>
  <PresentationFormat>Widescreen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 - 05/19/2025 Meeting Update</vt:lpstr>
      <vt:lpstr>CRR Long Term Auction Solution Time and Transaction Limits</vt:lpstr>
      <vt:lpstr>Discussions On the Mitigation of Energy Storage Resources (ESRs)</vt:lpstr>
      <vt:lpstr>Day Ahead Market PTP Activity Update</vt:lpstr>
      <vt:lpstr>Rowland Solar (Cutlass)– Curtailment and Line Outages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Guo, Chenyan</cp:lastModifiedBy>
  <cp:revision>68</cp:revision>
  <dcterms:created xsi:type="dcterms:W3CDTF">2019-09-10T19:44:15Z</dcterms:created>
  <dcterms:modified xsi:type="dcterms:W3CDTF">2025-06-03T22:45:08Z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