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51" d="100"/>
          <a:sy n="51" d="100"/>
        </p:scale>
        <p:origin x="88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5C489E5-34A6-495A-B6DA-E252B4742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2050" y="1152525"/>
            <a:ext cx="9839325" cy="4953000"/>
          </a:xfrm>
        </p:spPr>
        <p:txBody>
          <a:bodyPr>
            <a:norm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800" dirty="0"/>
              <a:t>Maintain rules that support Retail Market processes to ensure their consistency with PURA, PUCT rules and ERCOT Protocols.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800" dirty="0"/>
              <a:t>Collaborate in Market Forums to assist in maintaining and developing processes that support the    incorporation of demand response and load participation in ERCOT’s annual demand response survey.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800" dirty="0"/>
              <a:t>Support ERCOT’s initiatives and develop retail processes that allows for open access into the ERCOT retail market.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800" dirty="0"/>
              <a:t>Work with ERCOT and Market Participants to develop retail process improvements, </a:t>
            </a:r>
            <a:r>
              <a:rPr lang="en-US" sz="1800" dirty="0">
                <a:solidFill>
                  <a:schemeClr val="tx1"/>
                </a:solidFill>
              </a:rPr>
              <a:t>support timely/accurate data transparency and availability</a:t>
            </a:r>
            <a:r>
              <a:rPr lang="en-US" sz="1800" dirty="0"/>
              <a:t>, and training documentation/instructions that may include online/instructor-led curriculums.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800" dirty="0"/>
              <a:t>Monitor Load Profiling Annual Validation, Market Data Transparency, Retail and Listserv IT Services Service Level Agreements (SLAs) to promote market efficiencies where applicable.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800" dirty="0"/>
              <a:t>Facilitate Summer and Winter preparedness efforts, which may include assessments, workshops and recommend modifications to the appropriate body, as well as facilitate a Mass Transition drill if warranted.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2B5D8A-2036-4ECB-BB55-9740B0A7E4DA}"/>
              </a:ext>
            </a:extLst>
          </p:cNvPr>
          <p:cNvSpPr txBox="1"/>
          <p:nvPr/>
        </p:nvSpPr>
        <p:spPr>
          <a:xfrm>
            <a:off x="4017364" y="752475"/>
            <a:ext cx="76602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2025 RMS Strategic Objectives – 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TAC Approved </a:t>
            </a:r>
            <a:r>
              <a:rPr lang="en-US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May </a:t>
            </a:r>
            <a:r>
              <a:rPr lang="en-US" sz="2000">
                <a:ea typeface="Calibri" panose="020F0502020204030204" pitchFamily="34" charset="0"/>
                <a:cs typeface="Times New Roman" panose="02020603050405020304" pitchFamily="18" charset="0"/>
              </a:rPr>
              <a:t>28</a:t>
            </a:r>
            <a:r>
              <a:rPr lang="en-US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2025</a:t>
            </a:r>
          </a:p>
          <a:p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248925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{94B6329E-15E1-4F24-AA5B-489FD4F9D64D}tf10001105</Template>
  <TotalTime>73</TotalTime>
  <Words>172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Franklin Gothic Book</vt:lpstr>
      <vt:lpstr>Crop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Mckeever, Deborah</dc:creator>
  <cp:lastModifiedBy>Gonzales, Nathan</cp:lastModifiedBy>
  <cp:revision>15</cp:revision>
  <dcterms:created xsi:type="dcterms:W3CDTF">2025-04-29T11:49:59Z</dcterms:created>
  <dcterms:modified xsi:type="dcterms:W3CDTF">2025-06-02T15:34:13Z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2025-05-20T13:52:15Z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c28d03e4-3875-465d-be3d-d191fd517993</vt:lpwstr>
  </property>
  <property fmtid="{D5CDD505-2E9C-101B-9397-08002B2CF9AE}" pid="8" name="MSIP_Label_7084cbda-52b8-46fb-a7b7-cb5bd465ed85_ContentBits">
    <vt:lpwstr>0</vt:lpwstr>
  </property>
  <property fmtid="{D5CDD505-2E9C-101B-9397-08002B2CF9AE}" pid="9" name="MSIP_Label_7084cbda-52b8-46fb-a7b7-cb5bd465ed85_Tag">
    <vt:lpwstr>10, 3, 0, 1</vt:lpwstr>
  </property>
</Properties>
</file>