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8"/>
  </p:notesMasterIdLst>
  <p:sldIdLst>
    <p:sldId id="256" r:id="rId4"/>
    <p:sldId id="276" r:id="rId5"/>
    <p:sldId id="282" r:id="rId6"/>
    <p:sldId id="281" r:id="rId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13" autoAdjust="0"/>
  </p:normalViewPr>
  <p:slideViewPr>
    <p:cSldViewPr snapToGrid="0">
      <p:cViewPr varScale="1">
        <p:scale>
          <a:sx n="147" d="100"/>
          <a:sy n="147" d="100"/>
        </p:scale>
        <p:origin x="792" y="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30D1443C-CE44-4172-AB8B-E82421BDF7A4}" type="datetimeFigureOut">
              <a:rPr lang="en-US" smtClean="0"/>
              <a:t>5/28/2025</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95C0B8DF-3FAF-497E-9097-12EEE8788EF7}" type="slidenum">
              <a:rPr lang="en-US" smtClean="0"/>
              <a:t>‹#›</a:t>
            </a:fld>
            <a:endParaRPr lang="en-US" dirty="0"/>
          </a:p>
        </p:txBody>
      </p:sp>
    </p:spTree>
    <p:extLst>
      <p:ext uri="{BB962C8B-B14F-4D97-AF65-F5344CB8AC3E}">
        <p14:creationId xmlns:p14="http://schemas.microsoft.com/office/powerpoint/2010/main" val="172324732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a:t>
            </a:fld>
            <a:endParaRPr lang="en-US" dirty="0"/>
          </a:p>
        </p:txBody>
      </p:sp>
    </p:spTree>
    <p:extLst>
      <p:ext uri="{BB962C8B-B14F-4D97-AF65-F5344CB8AC3E}">
        <p14:creationId xmlns:p14="http://schemas.microsoft.com/office/powerpoint/2010/main" val="225313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2</a:t>
            </a:fld>
            <a:endParaRPr lang="en-US" dirty="0"/>
          </a:p>
        </p:txBody>
      </p:sp>
    </p:spTree>
    <p:extLst>
      <p:ext uri="{BB962C8B-B14F-4D97-AF65-F5344CB8AC3E}">
        <p14:creationId xmlns:p14="http://schemas.microsoft.com/office/powerpoint/2010/main" val="2759793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3</a:t>
            </a:fld>
            <a:endParaRPr lang="en-US" dirty="0"/>
          </a:p>
        </p:txBody>
      </p:sp>
    </p:spTree>
    <p:extLst>
      <p:ext uri="{BB962C8B-B14F-4D97-AF65-F5344CB8AC3E}">
        <p14:creationId xmlns:p14="http://schemas.microsoft.com/office/powerpoint/2010/main" val="2461116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4</a:t>
            </a:fld>
            <a:endParaRPr lang="en-US" dirty="0"/>
          </a:p>
        </p:txBody>
      </p:sp>
    </p:spTree>
    <p:extLst>
      <p:ext uri="{BB962C8B-B14F-4D97-AF65-F5344CB8AC3E}">
        <p14:creationId xmlns:p14="http://schemas.microsoft.com/office/powerpoint/2010/main" val="4132385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5/28/2025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5/28/2025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normAutofit/>
          </a:bodyPr>
          <a:lstStyle/>
          <a:p>
            <a:r>
              <a:rPr lang="en-US" dirty="0"/>
              <a:t>Chair- Rickey Floyd</a:t>
            </a:r>
          </a:p>
          <a:p>
            <a:r>
              <a:rPr lang="en-US" dirty="0"/>
              <a:t>Vice-Chair- Tyler Springer</a:t>
            </a:r>
          </a:p>
          <a:p>
            <a:r>
              <a:rPr lang="en-US"/>
              <a:t>06/05/2025</a:t>
            </a:r>
            <a:endParaRPr lang="en-US" dirty="0"/>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1070 - </a:t>
            </a:r>
            <a:r>
              <a:rPr lang="en-US" sz="4400" dirty="0">
                <a:effectLst/>
              </a:rPr>
              <a:t>Planning Criteria for GTC Exit Solutions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a:xfrm>
            <a:off x="838200" y="1690688"/>
            <a:ext cx="10515600" cy="4351338"/>
          </a:xfrm>
        </p:spPr>
        <p:txBody>
          <a:bodyPr/>
          <a:lstStyle/>
          <a:p>
            <a:r>
              <a:rPr lang="en-US" dirty="0"/>
              <a:t>Remains tabled.  </a:t>
            </a:r>
          </a:p>
          <a:p>
            <a:r>
              <a:rPr lang="en-US" dirty="0"/>
              <a:t>No updates today, should be completed  by next meeting. </a:t>
            </a:r>
          </a:p>
        </p:txBody>
      </p:sp>
    </p:spTree>
    <p:extLst>
      <p:ext uri="{BB962C8B-B14F-4D97-AF65-F5344CB8AC3E}">
        <p14:creationId xmlns:p14="http://schemas.microsoft.com/office/powerpoint/2010/main" val="735206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noAutofit/>
          </a:bodyPr>
          <a:lstStyle/>
          <a:p>
            <a:r>
              <a:rPr lang="en-US" dirty="0"/>
              <a:t>NPRR 1278 – Establishing Advanced Grid Support Service as Ancillary Service</a:t>
            </a:r>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a:xfrm>
            <a:off x="838200" y="2228849"/>
            <a:ext cx="10515600" cy="3948113"/>
          </a:xfrm>
        </p:spPr>
        <p:txBody>
          <a:bodyPr>
            <a:normAutofit fontScale="85000" lnSpcReduction="20000"/>
          </a:bodyPr>
          <a:lstStyle/>
          <a:p>
            <a:r>
              <a:rPr lang="en-US" dirty="0"/>
              <a:t>Look at this as a living ancillary service, at any given time during any given year ERCOT can make adjustments necessary. IBR owners can purchase if they wish. </a:t>
            </a:r>
          </a:p>
          <a:p>
            <a:r>
              <a:rPr lang="en-US" dirty="0"/>
              <a:t>Discussed a PDCWG yesterday, NPRR has no risk and should move through the stakeholder process.  Goes to PRS tomorrow to be officially remanded to ROS.</a:t>
            </a:r>
          </a:p>
          <a:p>
            <a:r>
              <a:rPr lang="en-US" dirty="0"/>
              <a:t>Gives ERCOT the same as the NOGRR, this just adjusts how the service is procured.  It also opens the service up to more units.  The NOGRR is only required for new generation coming online.  The NPRR open the service up to all available. </a:t>
            </a:r>
          </a:p>
          <a:p>
            <a:r>
              <a:rPr lang="en-US" dirty="0"/>
              <a:t>There is a cost associated with this service, we don’t yet know the cost yet.  </a:t>
            </a:r>
          </a:p>
          <a:p>
            <a:r>
              <a:rPr lang="en-US" dirty="0"/>
              <a:t>We look at this NPRR to put a framework in place for stability type ancillary service.</a:t>
            </a:r>
          </a:p>
          <a:p>
            <a:r>
              <a:rPr lang="en-US" dirty="0"/>
              <a:t>Still needs more review by OWG, recommend keeping tabled at OWG for another month for continued review.  </a:t>
            </a:r>
          </a:p>
        </p:txBody>
      </p:sp>
    </p:spTree>
    <p:extLst>
      <p:ext uri="{BB962C8B-B14F-4D97-AF65-F5344CB8AC3E}">
        <p14:creationId xmlns:p14="http://schemas.microsoft.com/office/powerpoint/2010/main" val="4244061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9C5C1-2A89-4FE3-A92B-7FF929157CBE}"/>
              </a:ext>
            </a:extLst>
          </p:cNvPr>
          <p:cNvSpPr>
            <a:spLocks noGrp="1"/>
          </p:cNvSpPr>
          <p:nvPr>
            <p:ph type="title"/>
          </p:nvPr>
        </p:nvSpPr>
        <p:spPr/>
        <p:txBody>
          <a:bodyPr/>
          <a:lstStyle/>
          <a:p>
            <a:r>
              <a:rPr lang="en-US" dirty="0"/>
              <a:t>Other Business</a:t>
            </a:r>
          </a:p>
        </p:txBody>
      </p:sp>
      <p:sp>
        <p:nvSpPr>
          <p:cNvPr id="3" name="Content Placeholder 2">
            <a:extLst>
              <a:ext uri="{FF2B5EF4-FFF2-40B4-BE49-F238E27FC236}">
                <a16:creationId xmlns:a16="http://schemas.microsoft.com/office/drawing/2014/main" id="{3787ABA1-C071-446A-9B9B-3404EFFD80C3}"/>
              </a:ext>
            </a:extLst>
          </p:cNvPr>
          <p:cNvSpPr>
            <a:spLocks noGrp="1"/>
          </p:cNvSpPr>
          <p:nvPr>
            <p:ph idx="1"/>
          </p:nvPr>
        </p:nvSpPr>
        <p:spPr/>
        <p:txBody>
          <a:bodyPr>
            <a:normAutofit/>
          </a:bodyPr>
          <a:lstStyle/>
          <a:p>
            <a:r>
              <a:rPr lang="en-US" sz="3600" dirty="0"/>
              <a:t>None. </a:t>
            </a:r>
          </a:p>
        </p:txBody>
      </p:sp>
    </p:spTree>
    <p:extLst>
      <p:ext uri="{BB962C8B-B14F-4D97-AF65-F5344CB8AC3E}">
        <p14:creationId xmlns:p14="http://schemas.microsoft.com/office/powerpoint/2010/main" val="1538338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MTU5ODU8L1VzZXJOYW1lPjxEYXRlVGltZT4zLzEzLzIwMjQgNDo0MTowOSBQTTwvRGF0ZVRpbWU+PExhYmVsU3RyaW5nPkFFUCBQdWJsaWM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Props1.xml><?xml version="1.0" encoding="utf-8"?>
<ds:datastoreItem xmlns:ds="http://schemas.openxmlformats.org/officeDocument/2006/customXml" ds:itemID="{646B5928-8F0E-4F6E-B076-5F58C8BAAEA7}">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7D0E9768-4E07-4096-8BF0-02E6CC063129}">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28630</TotalTime>
  <Words>213</Words>
  <Application>Microsoft Office PowerPoint</Application>
  <PresentationFormat>Widescreen</PresentationFormat>
  <Paragraphs>20</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Operations Working Group  </vt:lpstr>
      <vt:lpstr>NPRR 1070 - Planning Criteria for GTC Exit Solutions</vt:lpstr>
      <vt:lpstr>NPRR 1278 – Establishing Advanced Grid Support Service as Ancillary Service</vt:lpstr>
      <vt:lpstr>Other Business</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Floyd</dc:creator>
  <cp:lastModifiedBy>Floyd, Rickey</cp:lastModifiedBy>
  <cp:revision>140</cp:revision>
  <cp:lastPrinted>2025-04-29T11:46:45Z</cp:lastPrinted>
  <dcterms:created xsi:type="dcterms:W3CDTF">2017-05-03T20:12:06Z</dcterms:created>
  <dcterms:modified xsi:type="dcterms:W3CDTF">2025-05-28T20:23:14Z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y fmtid="{D5CDD505-2E9C-101B-9397-08002B2CF9AE}" pid="4" name="docIndexRef">
    <vt:lpwstr>b8ce9577-bfda-4247-b1c0-df27a771fd16</vt:lpwstr>
  </property>
  <property fmtid="{D5CDD505-2E9C-101B-9397-08002B2CF9AE}" pid="5" name="bjClsUserRVM">
    <vt:lpwstr>[]</vt:lpwstr>
  </property>
  <property fmtid="{D5CDD505-2E9C-101B-9397-08002B2CF9AE}" pid="6" name="bjSaver">
    <vt:lpwstr>eKjbB4XF/I3lnhLAvyEhKj6Lb8jcG+mE</vt:lpwstr>
  </property>
  <property fmtid="{D5CDD505-2E9C-101B-9397-08002B2CF9AE}" pid="7"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8" name="bjDocumentLabelXML-0">
    <vt:lpwstr>ames.com/2008/01/sie/internal/label"&gt;&lt;element uid="c5f8eb12-5b27-439d-aaa6-3402af626fa3" value="" /&gt;&lt;element uid="d14f5c36-f44a-4315-b438-005cfe8f069f" value="" /&gt;&lt;/sisl&gt;</vt:lpwstr>
  </property>
  <property fmtid="{D5CDD505-2E9C-101B-9397-08002B2CF9AE}" pid="9" name="bjDocumentSecurityLabel">
    <vt:lpwstr>AEP Public</vt:lpwstr>
  </property>
  <property fmtid="{D5CDD505-2E9C-101B-9397-08002B2CF9AE}" pid="10" name="MSIP_Label_5c34e43d-0b77-4b2c-b224-1b46981ccfdb_SiteId">
    <vt:lpwstr>15f3c881-6b03-4ff6-8559-77bf5177818f</vt:lpwstr>
  </property>
  <property fmtid="{D5CDD505-2E9C-101B-9397-08002B2CF9AE}" pid="11" name="MSIP_Label_5c34e43d-0b77-4b2c-b224-1b46981ccfdb_Name">
    <vt:lpwstr>AEP Public</vt:lpwstr>
  </property>
  <property fmtid="{D5CDD505-2E9C-101B-9397-08002B2CF9AE}" pid="12" name="MSIP_Label_5c34e43d-0b77-4b2c-b224-1b46981ccfdb_Enabled">
    <vt:lpwstr>true</vt:lpwstr>
  </property>
  <property fmtid="{D5CDD505-2E9C-101B-9397-08002B2CF9AE}" pid="13" name="bjLabelHistoryID">
    <vt:lpwstr>{646B5928-8F0E-4F6E-B076-5F58C8BAAEA7}</vt:lpwstr>
  </property>
</Properties>
</file>