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25"/>
  </p:notesMasterIdLst>
  <p:handoutMasterIdLst>
    <p:handoutMasterId r:id="rId26"/>
  </p:handoutMasterIdLst>
  <p:sldIdLst>
    <p:sldId id="542" r:id="rId6"/>
    <p:sldId id="592" r:id="rId7"/>
    <p:sldId id="593" r:id="rId8"/>
    <p:sldId id="594" r:id="rId9"/>
    <p:sldId id="595" r:id="rId10"/>
    <p:sldId id="606" r:id="rId11"/>
    <p:sldId id="563" r:id="rId12"/>
    <p:sldId id="580" r:id="rId13"/>
    <p:sldId id="596" r:id="rId14"/>
    <p:sldId id="597" r:id="rId15"/>
    <p:sldId id="591" r:id="rId16"/>
    <p:sldId id="598" r:id="rId17"/>
    <p:sldId id="599" r:id="rId18"/>
    <p:sldId id="600" r:id="rId19"/>
    <p:sldId id="607" r:id="rId20"/>
    <p:sldId id="608" r:id="rId21"/>
    <p:sldId id="609" r:id="rId22"/>
    <p:sldId id="604" r:id="rId23"/>
    <p:sldId id="584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committees/tac/rtcbt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5212025-RTCBTF-Meeting" TargetMode="External"/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ommittees/tac/rtcbtf" TargetMode="External"/><Relationship Id="rId2" Type="http://schemas.openxmlformats.org/officeDocument/2006/relationships/hyperlink" Target="https://www.ercot.com/files/docs/2025/02/26/RTCB_Market_Trials_Plan_TAC_Approved_10302024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753464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&amp; Market Trials</a:t>
            </a:r>
            <a:r>
              <a:rPr lang="en-US" sz="2400" b="1" dirty="0"/>
              <a:t> Update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TWG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May 29,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97587-7DDC-197A-148B-FBDE63299B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9A28-D94A-F887-2928-D5D1F2158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192CBD-41C4-C54E-66EC-C449CEDE6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19433"/>
            <a:ext cx="8534400" cy="5281367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>
                <a:solidFill>
                  <a:schemeClr val="tx2"/>
                </a:solidFill>
              </a:rPr>
              <a:t>Detailed discussions with TWG have provided technical content details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Digital Certificate details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Connectivity/URL details to User Interfaces and APIs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Reminder of how to submit new ICCP requests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RTC and Production Telemetry connectivity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2"/>
                </a:solidFill>
              </a:rPr>
              <a:t>	Network Model Load Schedule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2"/>
              </a:rPr>
              <a:t>RTCBTF Homepage 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under Technical Details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76DFEF-B1DC-B994-835B-EAEF36439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0412" y="3529013"/>
            <a:ext cx="5482319" cy="237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27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02B-5C7F-08EE-0F03-8050233C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/>
              <a:t>RTC+B FAQ has been updated to 5/22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EBA4D-D3A7-2E7B-EE72-FE194A129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D5CDA0-F36E-518B-7F3C-7A7DDD841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712925"/>
            <a:ext cx="7439025" cy="3128499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C2D484-F222-334C-7725-B0B32225C964}"/>
              </a:ext>
            </a:extLst>
          </p:cNvPr>
          <p:cNvCxnSpPr>
            <a:cxnSpLocks/>
          </p:cNvCxnSpPr>
          <p:nvPr/>
        </p:nvCxnSpPr>
        <p:spPr>
          <a:xfrm flipH="1" flipV="1">
            <a:off x="1137557" y="4807406"/>
            <a:ext cx="228600" cy="458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484CBD4-C681-CDC8-AE82-F8453E9EA987}"/>
              </a:ext>
            </a:extLst>
          </p:cNvPr>
          <p:cNvSpPr txBox="1"/>
          <p:nvPr/>
        </p:nvSpPr>
        <p:spPr>
          <a:xfrm>
            <a:off x="382756" y="5276272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Worksheets for categories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697E01-354D-C4ED-F21D-B160AF013CC8}"/>
              </a:ext>
            </a:extLst>
          </p:cNvPr>
          <p:cNvSpPr/>
          <p:nvPr/>
        </p:nvSpPr>
        <p:spPr>
          <a:xfrm>
            <a:off x="55789" y="3739028"/>
            <a:ext cx="765674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5C08B6-565E-FD74-550F-8639462800E9}"/>
              </a:ext>
            </a:extLst>
          </p:cNvPr>
          <p:cNvSpPr txBox="1"/>
          <p:nvPr/>
        </p:nvSpPr>
        <p:spPr>
          <a:xfrm>
            <a:off x="228600" y="838200"/>
            <a:ext cx="81534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Posted on RTCBTF Home Page under Key Documents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Common questions/responses in Excel Workbook (target weekly updates)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Search workbook for Key Words </a:t>
            </a:r>
          </a:p>
        </p:txBody>
      </p:sp>
    </p:spTree>
    <p:extLst>
      <p:ext uri="{BB962C8B-B14F-4D97-AF65-F5344CB8AC3E}">
        <p14:creationId xmlns:p14="http://schemas.microsoft.com/office/powerpoint/2010/main" val="7188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AC0E199-58B0-B9FB-AA61-E57BDACE1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46" y="1600200"/>
            <a:ext cx="4247801" cy="27890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595C25-2D6A-49CC-A814-9C9C31B899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841" y="3950834"/>
            <a:ext cx="5482319" cy="2378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3D9465-E850-845B-40BF-CF5A4309C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Resources for May-June Market Trials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6DA71-09C2-A087-7B9A-6392C24E2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14167"/>
            <a:ext cx="8534400" cy="50056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Everything needed for current market trials is on </a:t>
            </a:r>
            <a:r>
              <a:rPr lang="en-US" sz="2000" dirty="0">
                <a:solidFill>
                  <a:schemeClr val="tx2"/>
                </a:solidFill>
                <a:hlinkClick r:id="rId4"/>
              </a:rPr>
              <a:t>RTCBTF home page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B08F32-3CD7-7DFF-94D8-3219C080A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1C190E-F50D-4B35-6ADB-8B171C48670B}"/>
              </a:ext>
            </a:extLst>
          </p:cNvPr>
          <p:cNvSpPr/>
          <p:nvPr/>
        </p:nvSpPr>
        <p:spPr>
          <a:xfrm>
            <a:off x="216346" y="2514600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32CFB3-9971-6744-C658-ABD23DF35866}"/>
              </a:ext>
            </a:extLst>
          </p:cNvPr>
          <p:cNvSpPr/>
          <p:nvPr/>
        </p:nvSpPr>
        <p:spPr>
          <a:xfrm>
            <a:off x="2971800" y="4922678"/>
            <a:ext cx="4463509" cy="57095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1884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0F18E5-5555-7235-B729-A359A2DF6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74035-4D00-153F-495B-353675A5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Market Trial activities for this week and following weeks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EB523-5ABE-B789-ED30-4EF9FEAFA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700833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QSE connectivity and market submissions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Submit to Market Management System and Outage Scheduler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Goal to submit at least one successful transaction for each requested transaction type per QSE once during the 8-week period</a:t>
            </a: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QSE telemetry set-up and check-out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Submit all ICCP requests to ERCOT to add telemetry points</a:t>
            </a:r>
          </a:p>
          <a:p>
            <a:pPr lvl="2">
              <a:buFontTx/>
              <a:buChar char="-"/>
            </a:pPr>
            <a:r>
              <a:rPr lang="en-US" sz="1600" dirty="0">
                <a:solidFill>
                  <a:schemeClr val="tx2"/>
                </a:solidFill>
                <a:cs typeface="Arial"/>
              </a:rPr>
              <a:t>Lead time to get modeled after requests submitted: ~ 3 weeks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Check-out will be for a sampling of resources within the QSE portfolio to ensure data flowing between ERCOT/QSE</a:t>
            </a:r>
          </a:p>
          <a:p>
            <a:pPr lvl="1"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chemeClr val="tx2"/>
                </a:solidFill>
              </a:rPr>
              <a:t>Scoring continues</a:t>
            </a: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736FB-EBA7-8509-CE63-D809A04EF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041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42B8-6B34-67AF-036F-01C0CAE72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Scorecards for this Market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FF713-1654-58FF-F8A7-17ED29C96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22020"/>
            <a:ext cx="8686800" cy="5402580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Handbook Book 1: ERCOT will publish 3 scores, one for each type of Resource: Generation, Load Resources, ESR 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all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some submissions types completed at least once during the trial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submissions received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Handbook 2: ERCOT will publish 2 scorecards: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Complete all telemetry additions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all new telemetry added (100%)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some telemetry added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new telemetry added</a:t>
            </a:r>
          </a:p>
          <a:p>
            <a:pPr lvl="1"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Check-out complete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Green: Check-out successfully completed (for sample of Resources) 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Yellow: Check-out scheduled, but not yet complete</a:t>
            </a:r>
          </a:p>
          <a:p>
            <a:pPr lvl="2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Red: No check-out activity</a:t>
            </a:r>
          </a:p>
          <a:p>
            <a:pPr lvl="1"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DE53B-3F65-3103-7482-F443C50A1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528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82" y="243681"/>
            <a:ext cx="8458200" cy="1155293"/>
          </a:xfrm>
        </p:spPr>
        <p:txBody>
          <a:bodyPr lIns="91440" tIns="45720" rIns="91440" bIns="45720" anchor="t"/>
          <a:lstStyle/>
          <a:p>
            <a:r>
              <a:rPr lang="en-US" sz="2000" dirty="0"/>
              <a:t>Detailed Scorecard </a:t>
            </a:r>
            <a:br>
              <a:rPr lang="en-US" sz="2000" dirty="0"/>
            </a:br>
            <a:r>
              <a:rPr lang="en-US" sz="2000" dirty="0"/>
              <a:t>for Handbook 1</a:t>
            </a:r>
            <a:br>
              <a:rPr lang="en-US" sz="2000" dirty="0"/>
            </a:br>
            <a:r>
              <a:rPr lang="en-US" sz="2000" dirty="0"/>
              <a:t>Market submissions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282889" y="1453277"/>
            <a:ext cx="2734652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5/27 Scores for QSEs with Resources – successful submissions for resource types specified in Handbook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D0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D0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Scoring: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10E433E-D90D-3EF8-BCF6-5BEC632F6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889" y="4114800"/>
            <a:ext cx="2531692" cy="96445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EB3DABB-ECE1-B6EE-FC38-B614C9A3D4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3854" y="246288"/>
            <a:ext cx="3009901" cy="56714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B3A233-C067-F79B-C153-AEB29BF3A9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265" y="243567"/>
            <a:ext cx="2948668" cy="567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88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Scorecard 2A for </a:t>
            </a:r>
            <a:br>
              <a:rPr lang="en-US" sz="1800" dirty="0"/>
            </a:br>
            <a:r>
              <a:rPr lang="en-US" sz="1800" dirty="0"/>
              <a:t>Handbook 2- </a:t>
            </a:r>
            <a:br>
              <a:rPr lang="en-US" sz="1800" dirty="0"/>
            </a:br>
            <a:r>
              <a:rPr lang="en-US" sz="1800" dirty="0">
                <a:solidFill>
                  <a:srgbClr val="C00000"/>
                </a:solidFill>
              </a:rPr>
              <a:t>100% of ICCP Telemetry 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points added by QSE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81000" y="1564481"/>
            <a:ext cx="2666999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5/27 Scores for QSE with Resources - ICCP Telemetry points added in current model.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Scoring: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D0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CC0760-19EB-B1BC-867D-0C4CF8DBA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12" y="3559254"/>
            <a:ext cx="3019425" cy="11811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A3C41D8-6ECB-935E-244F-607106D8F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2716" y="0"/>
            <a:ext cx="2799035" cy="63240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FEDA17-54C8-9BBC-E542-02F432C70F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7517" y="0"/>
            <a:ext cx="2817804" cy="63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91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Scorecard 2B for</a:t>
            </a:r>
            <a:br>
              <a:rPr lang="en-US" sz="2000" dirty="0"/>
            </a:br>
            <a:r>
              <a:rPr lang="en-US" sz="2000" dirty="0"/>
              <a:t>Handbook 2-</a:t>
            </a:r>
            <a:br>
              <a:rPr lang="en-US" sz="2000" dirty="0"/>
            </a:br>
            <a:r>
              <a:rPr lang="en-US" sz="2000" dirty="0">
                <a:solidFill>
                  <a:srgbClr val="C00000"/>
                </a:solidFill>
              </a:rPr>
              <a:t>Telemetry checkout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meetings completed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with ERCOT staff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for sample of live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data transfer 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capability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50543" y="2880479"/>
            <a:ext cx="3078457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5/27 Scores for QSEs with Resources – Scheduling Check-out and Check-out complete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6D07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Scoring: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F7AE73-7F13-26DF-A6EC-510BBAAAD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06" y="4887686"/>
            <a:ext cx="2600325" cy="6749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7837665-C965-C27B-EAA8-091995C48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280" y="0"/>
            <a:ext cx="2663477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ABCB5F-360C-5C78-8BD4-9A9175B04B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3839" y="0"/>
            <a:ext cx="2485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924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E14902-58A6-F32B-2045-3952E82060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3AA3F-C7A4-AFFC-0DBD-441A412B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ERCOT Issues Impacting Trial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9675-8CE0-605E-FB3F-3264FCF03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604" y="899432"/>
            <a:ext cx="8534400" cy="5177082"/>
          </a:xfrm>
        </p:spPr>
        <p:txBody>
          <a:bodyPr lIns="91440" tIns="45720" rIns="91440" bIns="45720" anchor="t"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Defects to be resolved in next release (May 28):</a:t>
            </a:r>
            <a:endParaRPr lang="en-US" sz="2000" dirty="0">
              <a:solidFill>
                <a:schemeClr val="tx2"/>
              </a:solidFill>
              <a:cs typeface="Arial"/>
            </a:endParaRPr>
          </a:p>
          <a:p>
            <a:pPr lvl="1">
              <a:buFont typeface="Arial"/>
              <a:buChar char="-"/>
            </a:pPr>
            <a:r>
              <a:rPr lang="en-US" sz="1800" dirty="0">
                <a:solidFill>
                  <a:schemeClr val="tx2"/>
                </a:solidFill>
                <a:cs typeface="Arial"/>
              </a:rPr>
              <a:t>Some user access issues reported (data set-up issue in environment)</a:t>
            </a:r>
          </a:p>
          <a:p>
            <a:pPr lvl="2">
              <a:buFont typeface="Arial"/>
              <a:buChar char="-"/>
            </a:pPr>
            <a:r>
              <a:rPr lang="en-US" sz="1600" dirty="0">
                <a:solidFill>
                  <a:schemeClr val="tx2"/>
                </a:solidFill>
                <a:cs typeface="Arial"/>
              </a:rPr>
              <a:t>  QSE can request assistance for ERCOT to resolve </a:t>
            </a:r>
            <a:r>
              <a:rPr lang="en-US" sz="1600" dirty="0">
                <a:solidFill>
                  <a:srgbClr val="2D3338"/>
                </a:solidFill>
                <a:cs typeface="Arial"/>
                <a:hlinkClick r:id="rId2"/>
              </a:rPr>
              <a:t>RTCB@ercot.com</a:t>
            </a:r>
            <a:endParaRPr lang="en-US" sz="1600"/>
          </a:p>
          <a:p>
            <a:pPr lvl="1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Load Resources submitting ECRS in COP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cs typeface="Arial"/>
              </a:rPr>
              <a:t>Submit COP with 0 MW for ECRS</a:t>
            </a:r>
          </a:p>
          <a:p>
            <a:pPr lvl="1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AS Only Offer Submission response is missing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cs typeface="Arial"/>
              </a:rPr>
              <a:t>No workaround needed</a:t>
            </a:r>
          </a:p>
          <a:p>
            <a:pPr lvl="1"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ESR Energy Bid/Offer Curve rejected if last quantity below 1MW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r>
              <a:rPr lang="en-US" sz="1400" dirty="0">
                <a:solidFill>
                  <a:schemeClr val="tx2"/>
                </a:solidFill>
                <a:cs typeface="Arial"/>
              </a:rPr>
              <a:t>Submit EB/OC with last quantity value at or above 1MW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lvl="2">
              <a:buFontTx/>
              <a:buChar char="-"/>
            </a:pPr>
            <a:endParaRPr lang="en-US" sz="1400" dirty="0">
              <a:solidFill>
                <a:schemeClr val="tx2"/>
              </a:solidFill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  <a:cs typeface="Arial"/>
              </a:rPr>
              <a:t>May 28 - Short</a:t>
            </a:r>
            <a:r>
              <a:rPr lang="en-US" sz="2000" dirty="0">
                <a:solidFill>
                  <a:schemeClr val="tx2"/>
                </a:solidFill>
              </a:rPr>
              <a:t> outage around 4PM CDT to fix the above issues</a:t>
            </a:r>
            <a:endParaRPr lang="en-US" sz="2000">
              <a:solidFill>
                <a:schemeClr val="tx2"/>
              </a:solidFill>
              <a:cs typeface="Arial"/>
            </a:endParaRPr>
          </a:p>
          <a:p>
            <a:pPr>
              <a:buFont typeface="Calibri"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>
              <a:buFont typeface="Calibri"/>
              <a:buChar char="-"/>
            </a:pPr>
            <a:r>
              <a:rPr lang="en-US" sz="2000" dirty="0">
                <a:solidFill>
                  <a:schemeClr val="tx2"/>
                </a:solidFill>
              </a:rPr>
              <a:t>Ongoing issue:</a:t>
            </a:r>
            <a:endParaRPr lang="en-US" sz="2000" dirty="0">
              <a:solidFill>
                <a:schemeClr val="tx2"/>
              </a:solidFill>
              <a:cs typeface="Arial"/>
            </a:endParaRPr>
          </a:p>
          <a:p>
            <a:pPr lvl="1">
              <a:buFont typeface="Calibri"/>
              <a:buChar char="-"/>
            </a:pPr>
            <a:r>
              <a:rPr lang="en-US" sz="1800" dirty="0">
                <a:solidFill>
                  <a:schemeClr val="tx2"/>
                </a:solidFill>
              </a:rPr>
              <a:t>COP</a:t>
            </a:r>
            <a:r>
              <a:rPr lang="en-US" sz="1800" dirty="0">
                <a:solidFill>
                  <a:schemeClr val="tx2"/>
                </a:solidFill>
                <a:cs typeface="Arial"/>
              </a:rPr>
              <a:t> </a:t>
            </a:r>
            <a:r>
              <a:rPr lang="en-US" sz="1800" err="1">
                <a:solidFill>
                  <a:schemeClr val="tx2"/>
                </a:solidFill>
                <a:cs typeface="Arial"/>
              </a:rPr>
              <a:t>MaxSOC</a:t>
            </a:r>
            <a:r>
              <a:rPr lang="en-US" sz="1800" dirty="0">
                <a:solidFill>
                  <a:schemeClr val="tx2"/>
                </a:solidFill>
                <a:cs typeface="Arial"/>
              </a:rPr>
              <a:t> value with 2 decimal places rejected</a:t>
            </a:r>
            <a:endParaRPr lang="en-US" sz="1800">
              <a:solidFill>
                <a:schemeClr val="tx2"/>
              </a:solidFill>
              <a:cs typeface="Arial"/>
            </a:endParaRPr>
          </a:p>
          <a:p>
            <a:pPr lvl="2">
              <a:buFont typeface="Arial"/>
              <a:buChar char="-"/>
            </a:pPr>
            <a:r>
              <a:rPr lang="en-US" sz="1600" dirty="0">
                <a:solidFill>
                  <a:schemeClr val="tx2"/>
                </a:solidFill>
                <a:cs typeface="Arial"/>
              </a:rPr>
              <a:t>Submit COP </a:t>
            </a:r>
            <a:r>
              <a:rPr lang="en-US" sz="1600" err="1">
                <a:solidFill>
                  <a:schemeClr val="tx2"/>
                </a:solidFill>
                <a:cs typeface="Arial"/>
              </a:rPr>
              <a:t>MaxSOC</a:t>
            </a:r>
            <a:r>
              <a:rPr lang="en-US" sz="1600" dirty="0">
                <a:solidFill>
                  <a:schemeClr val="tx2"/>
                </a:solidFill>
                <a:cs typeface="Arial"/>
              </a:rPr>
              <a:t> with only 1 decimal place until fix implemented</a:t>
            </a:r>
            <a:endParaRPr lang="en-US" sz="1600">
              <a:solidFill>
                <a:schemeClr val="tx2"/>
              </a:solidFill>
              <a:cs typeface="Arial"/>
            </a:endParaRPr>
          </a:p>
          <a:p>
            <a:pPr lvl="1">
              <a:buFontTx/>
              <a:buChar char="-"/>
            </a:pPr>
            <a:endParaRPr lang="en-US" sz="1800" dirty="0">
              <a:solidFill>
                <a:schemeClr val="tx2"/>
              </a:solidFill>
              <a:cs typeface="Arial"/>
            </a:endParaRP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7DD92-77EB-6699-04B8-0CC8B5731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512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 and 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5257800"/>
          </a:xfrm>
        </p:spPr>
        <p:txBody>
          <a:bodyPr/>
          <a:lstStyle/>
          <a:p>
            <a:pPr marL="0" indent="0">
              <a:buNone/>
            </a:pPr>
            <a:endParaRPr lang="en-US" sz="16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Remainder of meeting time to take questions each week-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First round of questions specifically about this Market Trial period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Second round of questions for more general RTC+B as time allows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Can always email the RTC+B Program mailbox: </a:t>
            </a:r>
            <a:r>
              <a:rPr lang="en-US" sz="2000" dirty="0">
                <a:solidFill>
                  <a:schemeClr val="tx2"/>
                </a:solidFill>
                <a:hlinkClick r:id="rId2"/>
              </a:rPr>
              <a:t>RTCB@ercot.com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FAQ is also a resource for questions that other have asked.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Thanks for your support!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Update on RTCBTF Issues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chemeClr val="tx2"/>
                </a:solidFill>
              </a:rPr>
              <a:t>Market Trials Update (began 5/5/25)</a:t>
            </a:r>
          </a:p>
          <a:p>
            <a:pPr>
              <a:buFontTx/>
              <a:buChar char="-"/>
            </a:pPr>
            <a:endParaRPr lang="en-US" sz="20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266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670A4-1DCC-F1CF-7130-C12475C149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6" y="1756163"/>
            <a:ext cx="8686800" cy="455022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9254"/>
            <a:ext cx="8763000" cy="769897"/>
          </a:xfrm>
        </p:spPr>
        <p:txBody>
          <a:bodyPr/>
          <a:lstStyle/>
          <a:p>
            <a:r>
              <a:rPr lang="en-US" sz="1400" dirty="0"/>
              <a:t>NPRR1268, 1269, 1270 approved at PUCT (thank you!)</a:t>
            </a:r>
          </a:p>
          <a:p>
            <a:r>
              <a:rPr lang="en-US" sz="1400" dirty="0"/>
              <a:t>State of Charge and AS Duration (NPRR1282/NOGRR277 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324600" y="1389103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40640" y="3352800"/>
            <a:ext cx="788416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6324601" y="2616106"/>
            <a:ext cx="2407756" cy="736694"/>
          </a:xfrm>
          <a:prstGeom prst="rect">
            <a:avLst/>
          </a:prstGeom>
          <a:solidFill>
            <a:schemeClr val="tx1">
              <a:lumMod val="25000"/>
              <a:lumOff val="75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Trials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40640" y="2402082"/>
            <a:ext cx="750316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A84ECF-CE76-5663-1C9A-38E39D02257A}"/>
              </a:ext>
            </a:extLst>
          </p:cNvPr>
          <p:cNvSpPr/>
          <p:nvPr/>
        </p:nvSpPr>
        <p:spPr>
          <a:xfrm>
            <a:off x="6324600" y="3657600"/>
            <a:ext cx="2407756" cy="990600"/>
          </a:xfrm>
          <a:prstGeom prst="rect">
            <a:avLst/>
          </a:prstGeom>
          <a:solidFill>
            <a:schemeClr val="tx2">
              <a:lumMod val="40000"/>
              <a:lumOff val="6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Trials</a:t>
            </a:r>
          </a:p>
        </p:txBody>
      </p:sp>
    </p:spTree>
    <p:extLst>
      <p:ext uri="{BB962C8B-B14F-4D97-AF65-F5344CB8AC3E}">
        <p14:creationId xmlns:p14="http://schemas.microsoft.com/office/powerpoint/2010/main" val="175801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00B050"/>
                </a:solidFill>
              </a:rPr>
              <a:t>NPRRs approved at PUCT May 15 Open Meeting</a:t>
            </a:r>
          </a:p>
          <a:p>
            <a:pPr lvl="1">
              <a:defRPr/>
            </a:pPr>
            <a:r>
              <a:rPr lang="en-US" sz="1400" dirty="0">
                <a:solidFill>
                  <a:srgbClr val="00B050"/>
                </a:solidFill>
              </a:rPr>
              <a:t>NPRR1268 for ASDC Modifications (IMM sponsor)</a:t>
            </a:r>
          </a:p>
          <a:p>
            <a:pPr lvl="1">
              <a:defRPr/>
            </a:pPr>
            <a:r>
              <a:rPr lang="en-US" sz="1400" dirty="0">
                <a:solidFill>
                  <a:srgbClr val="00B050"/>
                </a:solidFill>
                <a:latin typeface="Arial"/>
              </a:rPr>
              <a:t>NPRR1269 for 3 Parameter/Policy Changes (ERCOT sponsor)</a:t>
            </a:r>
          </a:p>
          <a:p>
            <a:pPr lvl="1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 Duration / State of Charge (NPRR1282 / NOGRR277)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Began discussion </a:t>
            </a:r>
            <a:r>
              <a:rPr lang="en-US" sz="1400" dirty="0">
                <a:solidFill>
                  <a:srgbClr val="2D3338"/>
                </a:solidFill>
                <a:latin typeface="Arial"/>
              </a:rPr>
              <a:t>March 25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targeting June Board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NPRR1282 PRS approved   /   NOGRR277 ROS email approval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Final Clarifying NPRR – Began discussion </a:t>
            </a:r>
            <a:r>
              <a:rPr kumimoji="0" lang="en-US" sz="1800" b="0" i="0" u="none" strike="sng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 18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May 21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(Sept Board)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Will be filed and can be tabled at PRS while more discussion at RTCBTF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10 areas of clarification with minimal to no system changes such as:</a:t>
            </a:r>
          </a:p>
          <a:p>
            <a:pPr lvl="2" indent="-342900"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Settlement changes (corrections)</a:t>
            </a:r>
          </a:p>
          <a:p>
            <a:pPr lvl="2" indent="-342900"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Retain current NFRC telemetry point (do not retire)</a:t>
            </a:r>
          </a:p>
          <a:p>
            <a:pPr lvl="2" indent="-342900"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Offer/Bid structure clean-up (inconsistent protocols)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1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Stakeholder path to Board Meetings before Go-Live: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May 14 &gt; TAC May 28 &gt; Board June 24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C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Aug 13 &gt; TAC Aug 28 &gt; Board Sep 23 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51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RTCBTF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57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Readiness engagement update: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00B050"/>
                </a:solidFill>
              </a:rPr>
              <a:t>Developed new folders on RTCBTF home page (done)</a:t>
            </a:r>
          </a:p>
          <a:p>
            <a:pPr lvl="2">
              <a:buFontTx/>
              <a:buChar char="-"/>
            </a:pPr>
            <a:r>
              <a:rPr lang="en-US" sz="1100" u="sng" dirty="0">
                <a:solidFill>
                  <a:srgbClr val="00B050"/>
                </a:solidFill>
              </a:rPr>
              <a:t>Market Trials folder</a:t>
            </a:r>
            <a:r>
              <a:rPr lang="en-US" sz="1100" dirty="0">
                <a:solidFill>
                  <a:srgbClr val="00B050"/>
                </a:solidFill>
              </a:rPr>
              <a:t>: Handbooks and supporting materials</a:t>
            </a:r>
          </a:p>
          <a:p>
            <a:pPr lvl="2">
              <a:buFontTx/>
              <a:buChar char="-"/>
            </a:pPr>
            <a:r>
              <a:rPr lang="en-US" sz="1100" u="sng" dirty="0">
                <a:solidFill>
                  <a:srgbClr val="00B050"/>
                </a:solidFill>
              </a:rPr>
              <a:t>Technical Support folder</a:t>
            </a:r>
            <a:r>
              <a:rPr lang="en-US" sz="1100" dirty="0">
                <a:solidFill>
                  <a:srgbClr val="00B050"/>
                </a:solidFill>
              </a:rPr>
              <a:t>: Key TWG technical materials</a:t>
            </a:r>
          </a:p>
          <a:p>
            <a:pPr lvl="1">
              <a:buFontTx/>
              <a:buChar char="-"/>
            </a:pPr>
            <a:r>
              <a:rPr lang="en-US" sz="1400" dirty="0">
                <a:hlinkClick r:id="rId2"/>
              </a:rPr>
              <a:t>RTCB@ercot.com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00B050"/>
                </a:solidFill>
              </a:rPr>
              <a:t>mailbox for support of stakeholder implementation questions</a:t>
            </a:r>
            <a:endParaRPr lang="en-US" sz="1400" dirty="0">
              <a:solidFill>
                <a:srgbClr val="00B050"/>
              </a:solidFill>
              <a:highlight>
                <a:srgbClr val="FFFF00"/>
              </a:highlight>
            </a:endParaRP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Established FAQ document and posted on RTCBTF home page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FF0000"/>
                </a:solidFill>
              </a:rPr>
              <a:t>Target to add more training videos in next 30 days (in process)</a:t>
            </a:r>
          </a:p>
          <a:p>
            <a:pPr lvl="2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Operations                  /      Load Resources     /      RTC Worksheet Solver Walkthrough</a:t>
            </a:r>
          </a:p>
          <a:p>
            <a:pPr lvl="2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Day-Ahead Market      /      Battery 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00B050"/>
                </a:solidFill>
              </a:rPr>
              <a:t>Following guidance from RTCBTF to engage DSWG separately (done 4/17/25)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00B050"/>
                </a:solidFill>
              </a:rPr>
              <a:t>Outreach to Operator Training Seminar and Spring GCPA (complete)</a:t>
            </a:r>
          </a:p>
          <a:p>
            <a:pPr lvl="1">
              <a:buFontTx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FFFF00"/>
                </a:highlight>
              </a:rPr>
              <a:t>ERCOT posted sample Settlement Statements/Extracts at </a:t>
            </a:r>
            <a:r>
              <a:rPr lang="en-US" sz="14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May 21 RTCBTF</a:t>
            </a:r>
            <a:endParaRPr lang="en-US" sz="14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>
              <a:buFontTx/>
              <a:buChar char="-"/>
            </a:pPr>
            <a:r>
              <a:rPr lang="en-US" sz="1400" dirty="0"/>
              <a:t>Next TWG meeting is May 29</a:t>
            </a:r>
          </a:p>
          <a:p>
            <a:pPr lvl="2">
              <a:buFontTx/>
              <a:buChar char="-"/>
            </a:pPr>
            <a:r>
              <a:rPr lang="en-US" sz="1100" dirty="0"/>
              <a:t>ERCOT will continue to support detailed technical conversations such as adding telemetry points to network model, digital certificates, accessing ERCOT systems in March/April timeframe</a:t>
            </a:r>
          </a:p>
          <a:p>
            <a:pPr>
              <a:buFontTx/>
              <a:buChar char="-"/>
            </a:pPr>
            <a:r>
              <a:rPr lang="en-US" sz="1800" dirty="0"/>
              <a:t>Formal Market Trials began May 5, 2025 (more on next slide)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FF0000"/>
                </a:solidFill>
              </a:rPr>
              <a:t>Closed-Loop LFC Handbook review (critical for market feedback)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FF0000"/>
                </a:solidFill>
              </a:rPr>
              <a:t>Starting internal work on Transition/Cutover Plan  (moving earlier in review)</a:t>
            </a:r>
          </a:p>
          <a:p>
            <a:pPr>
              <a:buFontTx/>
              <a:buChar char="-"/>
            </a:pPr>
            <a:r>
              <a:rPr lang="en-US" sz="1800" dirty="0">
                <a:solidFill>
                  <a:srgbClr val="FF0000"/>
                </a:solidFill>
              </a:rPr>
              <a:t>Shams proposal of removing system lambda capping logic deferred until an NPRR is potentially filed (out of scope for RTCBTF)</a:t>
            </a:r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2D3338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2D3338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74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Weekly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RTC+B Market Trials Update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Staff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 27, 2025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36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Antitrust Admonition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Reminder of Key Document Postings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Expectations of QSEs for the Week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Provide Update of Cumulative QSE Scorecards 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Communicate any known Issues within On-going Trial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chemeClr val="tx2"/>
                </a:solidFill>
              </a:rPr>
              <a:t>Support any Technical and/or Business Questions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lvl="1">
              <a:buFontTx/>
              <a:buChar char="-"/>
            </a:pPr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713556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766211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602142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782732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782732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Sequence and Dates for Market Trials to Go-Live 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440574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#1 RTC QSE Submission Testing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(Submit COP, RT AS Offers,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440574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#3 Open-loop RTC SCED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440574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#5 Ongoing Open-Loop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&amp; Periodic Closed-loop SCED/LFC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508864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#2 RTC QSE Telemetry Checkout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433765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#6 Day-Ahead Market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437333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Transition to Go-Live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2231056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2231056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507110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#4 QSE Telemetry Tests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612056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581545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30-day Market Notice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Start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766211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Go-Live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642587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Go-Live date reflects 12/5/2025 as first Operating Day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791752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March/April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895007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QSE/Vendor Submission Sandbox and Telemetry Points added Prod EMS model.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AFC5-4E29-3D2C-7301-4F57A049C413}"/>
              </a:ext>
            </a:extLst>
          </p:cNvPr>
          <p:cNvSpPr txBox="1"/>
          <p:nvPr/>
        </p:nvSpPr>
        <p:spPr>
          <a:xfrm>
            <a:off x="395202" y="766526"/>
            <a:ext cx="862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Market trials are a progression of activities to mitigate the risk for Go-Live on new systems and processes for both the Market Participants &amp; ERCOT.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5C666-F753-C7E5-AD94-9E592D070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B883F-FC95-D946-3723-8BFD684F4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Trials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B1A8F7C-24EE-05DC-4578-C18EB6403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3300167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TAC Approved the </a:t>
            </a:r>
            <a:r>
              <a:rPr lang="en-US" sz="1600" u="sng" dirty="0">
                <a:solidFill>
                  <a:schemeClr val="tx2"/>
                </a:solidFill>
                <a:hlinkClick r:id="rId2"/>
              </a:rPr>
              <a:t>Market Trials Plan</a:t>
            </a:r>
            <a:r>
              <a:rPr lang="en-US" sz="1600" dirty="0">
                <a:solidFill>
                  <a:schemeClr val="tx2"/>
                </a:solidFill>
              </a:rPr>
              <a:t> in October 2024</a:t>
            </a:r>
          </a:p>
          <a:p>
            <a:pPr marL="0" indent="0">
              <a:buNone/>
            </a:pPr>
            <a:endParaRPr lang="en-US" sz="16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Discussions with RTC+B Task Force have shaped the Handbooks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#1- QSE Submission Testing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#2- QSE Telemetry Tests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#3- Open Loop SCED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#4- QSE Telemetry Tests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#5- Close-Loop LFC Tests (draft)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Handbook #6- Day-Ahead Market Tests (draft)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All are posted on the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hlinkClick r:id="rId3"/>
              </a:rPr>
              <a:t>RTCBTF Homepage 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under Market Trials banner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98A1A-9210-2F40-B9E5-D6EF8FDDE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3657600"/>
            <a:ext cx="4247801" cy="278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5653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23178</TotalTime>
  <Words>1441</Words>
  <Application>Microsoft Office PowerPoint</Application>
  <PresentationFormat>On-screen Show (4:3)</PresentationFormat>
  <Paragraphs>261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Aptos</vt:lpstr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Summary and Timeline of NPRRs</vt:lpstr>
      <vt:lpstr>Other RTCBTF Updates </vt:lpstr>
      <vt:lpstr>PowerPoint Presentation</vt:lpstr>
      <vt:lpstr>Outline</vt:lpstr>
      <vt:lpstr>PowerPoint Presentation</vt:lpstr>
      <vt:lpstr>Market Trials </vt:lpstr>
      <vt:lpstr>Market Trials </vt:lpstr>
      <vt:lpstr>RTC+B FAQ has been updated to 5/22</vt:lpstr>
      <vt:lpstr>Resources for May-June Market Trials</vt:lpstr>
      <vt:lpstr>Summary of Market Trial activities for this week and following weeks</vt:lpstr>
      <vt:lpstr>Scorecards for this Market Trials</vt:lpstr>
      <vt:lpstr>Detailed Scorecard  for Handbook 1 Market submissions: </vt:lpstr>
      <vt:lpstr>Scorecard 2A for  Handbook 2-  100% of ICCP Telemetry  points added by QSE </vt:lpstr>
      <vt:lpstr>Scorecard 2B for Handbook 2- Telemetry checkout  meetings completed  with ERCOT staff  for sample of live  data transfer  capability </vt:lpstr>
      <vt:lpstr>Current ERCOT Issues Impacting Trial sequence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633</cp:revision>
  <cp:lastPrinted>2017-10-10T21:31:05Z</cp:lastPrinted>
  <dcterms:created xsi:type="dcterms:W3CDTF">2016-01-21T15:20:31Z</dcterms:created>
  <dcterms:modified xsi:type="dcterms:W3CDTF">2025-05-28T19:31:03Z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