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6" r:id="rId10"/>
    <p:sldId id="708" r:id="rId11"/>
    <p:sldId id="294" r:id="rId12"/>
    <p:sldId id="267" r:id="rId13"/>
    <p:sldId id="351" r:id="rId14"/>
    <p:sldId id="626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040CDB-D012-4258-AB65-19779E7349CA}" v="24" dt="2025-05-12T13:23:18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2" autoAdjust="0"/>
    <p:restoredTop sz="96721" autoAdjust="0"/>
  </p:normalViewPr>
  <p:slideViewPr>
    <p:cSldViewPr showGuides="1">
      <p:cViewPr varScale="1">
        <p:scale>
          <a:sx n="90" d="100"/>
          <a:sy n="90" d="100"/>
        </p:scale>
        <p:origin x="77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A040CDB-D012-4258-AB65-19779E7349CA}"/>
    <pc:docChg chg="undo custSel addSld delSld modSld sldOrd modMainMaster">
      <pc:chgData name="Anderson, Troy" userId="04de3903-03dd-44db-8353-3f14e4dd6886" providerId="ADAL" clId="{5A040CDB-D012-4258-AB65-19779E7349CA}" dt="2025-05-14T17:41:44.587" v="2016" actId="20577"/>
      <pc:docMkLst>
        <pc:docMk/>
      </pc:docMkLst>
      <pc:sldChg chg="modSp mod">
        <pc:chgData name="Anderson, Troy" userId="04de3903-03dd-44db-8353-3f14e4dd6886" providerId="ADAL" clId="{5A040CDB-D012-4258-AB65-19779E7349CA}" dt="2025-05-11T14:34:13.176" v="291" actId="108"/>
        <pc:sldMkLst>
          <pc:docMk/>
          <pc:sldMk cId="530499478" sldId="258"/>
        </pc:sldMkLst>
        <pc:spChg chg="mod">
          <ac:chgData name="Anderson, Troy" userId="04de3903-03dd-44db-8353-3f14e4dd6886" providerId="ADAL" clId="{5A040CDB-D012-4258-AB65-19779E7349CA}" dt="2025-05-11T14:34:13.176" v="291" actId="108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5A040CDB-D012-4258-AB65-19779E7349CA}" dt="2025-04-09T16:24:27.498" v="21" actId="6549"/>
        <pc:sldMkLst>
          <pc:docMk/>
          <pc:sldMk cId="730603795" sldId="260"/>
        </pc:sldMkLst>
        <pc:spChg chg="mod">
          <ac:chgData name="Anderson, Troy" userId="04de3903-03dd-44db-8353-3f14e4dd6886" providerId="ADAL" clId="{5A040CDB-D012-4258-AB65-19779E7349CA}" dt="2025-04-09T16:24:27.498" v="2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5A040CDB-D012-4258-AB65-19779E7349CA}" dt="2025-05-11T18:14:32.747" v="632" actId="14100"/>
        <pc:sldMkLst>
          <pc:docMk/>
          <pc:sldMk cId="3190927396" sldId="267"/>
        </pc:sldMkLst>
        <pc:spChg chg="mod">
          <ac:chgData name="Anderson, Troy" userId="04de3903-03dd-44db-8353-3f14e4dd6886" providerId="ADAL" clId="{5A040CDB-D012-4258-AB65-19779E7349CA}" dt="2025-05-11T18:14:27.119" v="631" actId="20577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5A040CDB-D012-4258-AB65-19779E7349CA}" dt="2025-05-11T18:14:32.747" v="632" actId="14100"/>
          <ac:picMkLst>
            <pc:docMk/>
            <pc:sldMk cId="3190927396" sldId="267"/>
            <ac:picMk id="5" creationId="{3400E29D-DD47-0E5F-5AFB-B6BA882C5ADB}"/>
          </ac:picMkLst>
        </pc:picChg>
      </pc:sldChg>
      <pc:sldChg chg="addSp delSp modSp mod">
        <pc:chgData name="Anderson, Troy" userId="04de3903-03dd-44db-8353-3f14e4dd6886" providerId="ADAL" clId="{5A040CDB-D012-4258-AB65-19779E7349CA}" dt="2025-05-14T17:41:44.587" v="2016" actId="20577"/>
        <pc:sldMkLst>
          <pc:docMk/>
          <pc:sldMk cId="135025254" sldId="294"/>
        </pc:sldMkLst>
        <pc:spChg chg="mod">
          <ac:chgData name="Anderson, Troy" userId="04de3903-03dd-44db-8353-3f14e4dd6886" providerId="ADAL" clId="{5A040CDB-D012-4258-AB65-19779E7349CA}" dt="2025-04-09T17:02:16.378" v="160" actId="20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5A040CDB-D012-4258-AB65-19779E7349CA}" dt="2025-05-14T17:41:44.587" v="2016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addSp modSp mod">
        <pc:chgData name="Anderson, Troy" userId="04de3903-03dd-44db-8353-3f14e4dd6886" providerId="ADAL" clId="{5A040CDB-D012-4258-AB65-19779E7349CA}" dt="2025-05-11T14:32:55.451" v="27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5A040CDB-D012-4258-AB65-19779E7349CA}" dt="2025-04-09T17:01:08.789" v="153" actId="6549"/>
          <ac:spMkLst>
            <pc:docMk/>
            <pc:sldMk cId="4064255820" sldId="318"/>
            <ac:spMk id="3" creationId="{00000000-0000-0000-0000-000000000000}"/>
          </ac:spMkLst>
        </pc:spChg>
        <pc:spChg chg="add mod">
          <ac:chgData name="Anderson, Troy" userId="04de3903-03dd-44db-8353-3f14e4dd6886" providerId="ADAL" clId="{5A040CDB-D012-4258-AB65-19779E7349CA}" dt="2025-05-11T14:32:55.451" v="279" actId="20577"/>
          <ac:spMkLst>
            <pc:docMk/>
            <pc:sldMk cId="4064255820" sldId="318"/>
            <ac:spMk id="4" creationId="{B09E1B2F-6CBA-288C-2C44-06C49C8FD010}"/>
          </ac:spMkLst>
        </pc:spChg>
      </pc:sldChg>
      <pc:sldChg chg="delSp modSp add mod">
        <pc:chgData name="Anderson, Troy" userId="04de3903-03dd-44db-8353-3f14e4dd6886" providerId="ADAL" clId="{5A040CDB-D012-4258-AB65-19779E7349CA}" dt="2025-05-13T16:12:27.272" v="1824" actId="20577"/>
        <pc:sldMkLst>
          <pc:docMk/>
          <pc:sldMk cId="778800923" sldId="351"/>
        </pc:sldMkLst>
        <pc:spChg chg="mod">
          <ac:chgData name="Anderson, Troy" userId="04de3903-03dd-44db-8353-3f14e4dd6886" providerId="ADAL" clId="{5A040CDB-D012-4258-AB65-19779E7349CA}" dt="2025-05-13T16:12:27.272" v="1824" actId="20577"/>
          <ac:spMkLst>
            <pc:docMk/>
            <pc:sldMk cId="778800923" sldId="351"/>
            <ac:spMk id="5" creationId="{F6E15D7B-B500-432B-996F-7120B3DA706D}"/>
          </ac:spMkLst>
        </pc:spChg>
      </pc:sldChg>
      <pc:sldChg chg="addSp delSp modSp add mod">
        <pc:chgData name="Anderson, Troy" userId="04de3903-03dd-44db-8353-3f14e4dd6886" providerId="ADAL" clId="{5A040CDB-D012-4258-AB65-19779E7349CA}" dt="2025-05-13T16:26:25.104" v="1880" actId="20577"/>
        <pc:sldMkLst>
          <pc:docMk/>
          <pc:sldMk cId="3195340007" sldId="626"/>
        </pc:sldMkLst>
        <pc:spChg chg="add del mod">
          <ac:chgData name="Anderson, Troy" userId="04de3903-03dd-44db-8353-3f14e4dd6886" providerId="ADAL" clId="{5A040CDB-D012-4258-AB65-19779E7349CA}" dt="2025-05-13T15:23:42.629" v="1547" actId="478"/>
          <ac:spMkLst>
            <pc:docMk/>
            <pc:sldMk cId="3195340007" sldId="626"/>
            <ac:spMk id="3" creationId="{2F71AAFD-FC28-A847-C4D5-B6CAC8541F78}"/>
          </ac:spMkLst>
        </pc:spChg>
        <pc:spChg chg="mod">
          <ac:chgData name="Anderson, Troy" userId="04de3903-03dd-44db-8353-3f14e4dd6886" providerId="ADAL" clId="{5A040CDB-D012-4258-AB65-19779E7349CA}" dt="2025-05-13T16:22:12.443" v="1876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5A040CDB-D012-4258-AB65-19779E7349CA}" dt="2025-05-13T16:26:25.104" v="1880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</pc:sldChg>
      <pc:sldChg chg="del">
        <pc:chgData name="Anderson, Troy" userId="04de3903-03dd-44db-8353-3f14e4dd6886" providerId="ADAL" clId="{5A040CDB-D012-4258-AB65-19779E7349CA}" dt="2025-04-09T16:44:01.543" v="22" actId="47"/>
        <pc:sldMkLst>
          <pc:docMk/>
          <pc:sldMk cId="2426861495" sldId="709"/>
        </pc:sldMkLst>
      </pc:sldChg>
      <pc:sldChg chg="del">
        <pc:chgData name="Anderson, Troy" userId="04de3903-03dd-44db-8353-3f14e4dd6886" providerId="ADAL" clId="{5A040CDB-D012-4258-AB65-19779E7349CA}" dt="2025-04-09T16:44:02.756" v="23" actId="47"/>
        <pc:sldMkLst>
          <pc:docMk/>
          <pc:sldMk cId="118536085" sldId="710"/>
        </pc:sldMkLst>
      </pc:sldChg>
      <pc:sldChg chg="add del ord">
        <pc:chgData name="Anderson, Troy" userId="04de3903-03dd-44db-8353-3f14e4dd6886" providerId="ADAL" clId="{5A040CDB-D012-4258-AB65-19779E7349CA}" dt="2025-05-11T22:32:48.549" v="667" actId="47"/>
        <pc:sldMkLst>
          <pc:docMk/>
          <pc:sldMk cId="2112790004" sldId="711"/>
        </pc:sldMkLst>
      </pc:sldChg>
      <pc:sldMasterChg chg="modSldLayout">
        <pc:chgData name="Anderson, Troy" userId="04de3903-03dd-44db-8353-3f14e4dd6886" providerId="ADAL" clId="{5A040CDB-D012-4258-AB65-19779E7349CA}" dt="2025-04-09T16:24:13.715" v="15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5A040CDB-D012-4258-AB65-19779E7349CA}" dt="2025-04-09T16:24:13.715" v="15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5A040CDB-D012-4258-AB65-19779E7349CA}" dt="2025-04-09T16:24:13.715" v="15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May 14, 2025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4876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NPRR1214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Reliability Deployment Price Adder Fix to Provide 			Locational Price Signals, Reduce Uplift and Risk</a:t>
            </a:r>
            <a:endParaRPr lang="en-US" sz="1600" i="1" dirty="0"/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NPRR1226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Estimated Demand Response Data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NPRR1238 – </a:t>
            </a:r>
            <a:r>
              <a:rPr lang="en-US" sz="1600" i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Registration of Loads with Curtailable Load Capabilities</a:t>
            </a:r>
            <a:endParaRPr lang="en-US" sz="1600" i="1" dirty="0">
              <a:solidFill>
                <a:schemeClr val="dk1"/>
              </a:solidFill>
            </a:endParaRP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NPRR1267 – </a:t>
            </a:r>
            <a:r>
              <a:rPr lang="en-US" sz="1600" i="1" dirty="0">
                <a:solidFill>
                  <a:schemeClr val="dk1"/>
                </a:solidFill>
              </a:rPr>
              <a:t>Large Load Interconnection Status Report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5/29/2025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Projects Related to Revision Requests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May Release – </a:t>
            </a:r>
            <a:r>
              <a:rPr lang="en-US" sz="1600" b="1" dirty="0"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5/29/2025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NPRR1253 	– Incorporate ESR Charging Load Information into ICCP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ICCP and Public API implementation</a:t>
            </a:r>
            <a:endParaRPr lang="en-US" dirty="0">
              <a:effectLst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Implementation Update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that ERCOT was challenged to support this NPRR’s reporting requirements without disrupting RTC development and took an action item to consider alternative ways to develop the API reporting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TAC, ERCOT stated there was an alternative technical reporting solutions, however, it was recently discovered this will not fully meet the protocol requirements (published every 5 minutes, rather than every SCED run)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buFont typeface="Courier New" panose="02070309020205020404" pitchFamily="49" charset="0"/>
              <a:buChar char="o"/>
              <a:tabLst>
                <a:tab pos="18288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proceed as planned with delivery of the new telemetry points and API reporting for ESR charging data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will issue a Market Notice in next 1-2 weeks with more details on how to access the ESR charging  (as discussed at TWG meeting)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057400" marR="0" lvl="4" indent="-228600">
              <a:buFont typeface="Courier New" panose="02070309020205020404" pitchFamily="49" charset="0"/>
              <a:buChar char="o"/>
              <a:tabLst>
                <a:tab pos="22860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ERCOT’s delivery of NPRR1253 will provide the data requested by the market (real-time telemetry and API values for ESR charging)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technical delivery for summer 2025 will not strictly meet the protocol language as related to reporting requirements for “each SCED process” so NPRR1253 will remain gray-boxed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288860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  <p:sp>
        <p:nvSpPr>
          <p:cNvPr id="4" name="TextBox 22">
            <a:extLst>
              <a:ext uri="{FF2B5EF4-FFF2-40B4-BE49-F238E27FC236}">
                <a16:creationId xmlns:a16="http://schemas.microsoft.com/office/drawing/2014/main" id="{B09E1B2F-6CBA-288C-2C44-06C49C8FD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792" y="5334000"/>
            <a:ext cx="3492208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Reminder from last month’s report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241417"/>
              </p:ext>
            </p:extLst>
          </p:nvPr>
        </p:nvGraphicFramePr>
        <p:xfrm>
          <a:off x="160280" y="739904"/>
          <a:ext cx="8839200" cy="2450592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RTC+B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Market Trials Sandbox Deployed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NPRR1253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139456" y="3962401"/>
            <a:ext cx="2864424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139456" y="4653616"/>
            <a:ext cx="2864424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60280" y="3962400"/>
            <a:ext cx="2963416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44520" y="4653615"/>
            <a:ext cx="297917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6172200" y="1282588"/>
            <a:ext cx="2826434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6172200" y="1902777"/>
            <a:ext cx="2834370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34335"/>
            <a:ext cx="1691639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NPRR1253(a) – ICCP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NPRR1253(b) – Public API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6AF2B741-07AA-BAC8-93F9-453058B5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80" y="205012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C3E3253-6895-F1FF-8ECA-FA116C4C2906}"/>
              </a:ext>
            </a:extLst>
          </p:cNvPr>
          <p:cNvSpPr txBox="1"/>
          <p:nvPr/>
        </p:nvSpPr>
        <p:spPr>
          <a:xfrm>
            <a:off x="7145688" y="285024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90ED5A1E-3866-5EE5-43F1-1FEAD803E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158" y="1600200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0B0756-31BE-5966-47A4-55F3ED8C8FA6}"/>
              </a:ext>
            </a:extLst>
          </p:cNvPr>
          <p:cNvSpPr txBox="1"/>
          <p:nvPr/>
        </p:nvSpPr>
        <p:spPr>
          <a:xfrm>
            <a:off x="2795586" y="1905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20788E33-F5D2-FABD-28BF-A39CF5E84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346" y="2269185"/>
            <a:ext cx="15133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0BD1726-D2EF-8F2B-7412-47CB25B44C33}"/>
              </a:ext>
            </a:extLst>
          </p:cNvPr>
          <p:cNvSpPr txBox="1"/>
          <p:nvPr/>
        </p:nvSpPr>
        <p:spPr>
          <a:xfrm>
            <a:off x="2793522" y="261701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544188-76D6-FAC4-4414-66882705D347}"/>
              </a:ext>
            </a:extLst>
          </p:cNvPr>
          <p:cNvSpPr txBox="1"/>
          <p:nvPr/>
        </p:nvSpPr>
        <p:spPr>
          <a:xfrm>
            <a:off x="4225663" y="125452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F4EC3-604F-F7C0-4C69-C34481C57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1" y="890416"/>
            <a:ext cx="8940048" cy="2393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6F5A89-2ED6-9BD7-6FBD-07EE146102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592" y="4213761"/>
            <a:ext cx="8782015" cy="142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537869"/>
              </p:ext>
            </p:extLst>
          </p:nvPr>
        </p:nvGraphicFramePr>
        <p:xfrm>
          <a:off x="89933" y="877012"/>
          <a:ext cx="8955921" cy="464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 Deployment Price Adder Fix to Provide Locational Price Signals, Reduce Uplift and 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$800k-$1.2M, 12-18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Settlements, 		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5501353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Estimated Demand Response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4770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EMS,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48938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Registration of Loads with Curtailable Load Capabilities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4535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$700k-$1M, 10-14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MMS, EMS, NMMS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continues to discuss the approach to a manual data collection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471508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 Load Interconnection Status Report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>
                          <a:solidFill>
                            <a:schemeClr val="tx1"/>
                          </a:solidFill>
                        </a:rPr>
                        <a:t>4760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RIOO, Public API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will deliver a monthly manual report until the project to automate it using data sourced from RIOO can be completed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932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39676"/>
              </p:ext>
            </p:extLst>
          </p:nvPr>
        </p:nvGraphicFramePr>
        <p:xfrm>
          <a:off x="3581400" y="659446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362200" y="6074082"/>
            <a:ext cx="51816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2025 Rank in Business Strategy 	= 4570	Next 2028 Rank in Business Strategy 	= 5110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2026 Rank in Business Strategy 	= 4760	</a:t>
            </a:r>
            <a:r>
              <a:rPr lang="en-US" sz="900" b="0" kern="0" dirty="0">
                <a:solidFill>
                  <a:schemeClr val="bg1"/>
                </a:solidFill>
              </a:rPr>
              <a:t>Next 2029 Rank in Business Strategy 	= 5300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001838" algn="l"/>
                <a:tab pos="2627313" algn="l"/>
                <a:tab pos="4572000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2027 Rank in Business Strategy	= 4900	Next Rank in Regulatory 	=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4/24/2025: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5/29/2025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00E29D-DD47-0E5F-5AFB-B6BA882C5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447800"/>
            <a:ext cx="5222328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6868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After the RTC+B project goes live, it will be valuable to have a reprioritized list of pending Revision Request projects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“Aging Projects Relating to Revision Requests” list used in 2024 has been updated for recent activity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Multi-month review at PRS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May: Review the contents of the posted aging list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June: PRS members are asked to be prepared for a priority discussion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July/August: Follow-up discussion after ERCOT assesses resources on the highest priority items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Legislative priorities will be an important consideration</a:t>
            </a:r>
          </a:p>
        </p:txBody>
      </p:sp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22496"/>
              </p:ext>
            </p:extLst>
          </p:nvPr>
        </p:nvGraphicFramePr>
        <p:xfrm>
          <a:off x="4038600" y="914400"/>
          <a:ext cx="4648200" cy="4648200"/>
        </p:xfrm>
        <a:graphic>
          <a:graphicData uri="http://schemas.openxmlformats.org/drawingml/2006/table">
            <a:tbl>
              <a:tblPr firstRow="1" bandRow="1"/>
              <a:tblGrid>
                <a:gridCol w="2743200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Process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endParaRPr lang="en-US" sz="14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3657600" cy="49530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“2024 Process” is where PRS concluded in August 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“May 2025” includes updates since last year’s review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RR’s started and completed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Newly approved items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New items in the queue for PUCT or Board approval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posted Excel file for details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763925</TotalTime>
  <Words>1020</Words>
  <Application>Microsoft Office PowerPoint</Application>
  <PresentationFormat>On-screen Show (4:3)</PresentationFormat>
  <Paragraphs>296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3142</cp:revision>
  <cp:lastPrinted>2024-02-06T15:16:31Z</cp:lastPrinted>
  <dcterms:created xsi:type="dcterms:W3CDTF">2016-01-21T15:20:31Z</dcterms:created>
  <dcterms:modified xsi:type="dcterms:W3CDTF">2025-05-14T17:41:55Z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