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13"/>
  </p:notesMasterIdLst>
  <p:sldIdLst>
    <p:sldId id="256" r:id="rId6"/>
    <p:sldId id="268" r:id="rId7"/>
    <p:sldId id="269" r:id="rId8"/>
    <p:sldId id="270" r:id="rId9"/>
    <p:sldId id="271" r:id="rId10"/>
    <p:sldId id="272" r:id="rId11"/>
    <p:sldId id="264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  <a:srgbClr val="FFC000"/>
    <a:srgbClr val="A5A5A5"/>
    <a:srgbClr val="5B9BD5"/>
    <a:srgbClr val="FF6600"/>
    <a:srgbClr val="5D85A9"/>
    <a:srgbClr val="AFCDE3"/>
    <a:srgbClr val="204C81"/>
    <a:srgbClr val="193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3" autoAdjust="0"/>
  </p:normalViewPr>
  <p:slideViewPr>
    <p:cSldViewPr>
      <p:cViewPr varScale="1">
        <p:scale>
          <a:sx n="108" d="100"/>
          <a:sy n="108" d="100"/>
        </p:scale>
        <p:origin x="1740" y="96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5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782326-B58C-1619-7F58-6A9FAA72C3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137525" y="63500"/>
            <a:ext cx="9715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Disclosure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8052A-086E-262E-19DF-E83F28A4B45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9715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Disclosure</a:t>
            </a:r>
          </a:p>
        </p:txBody>
      </p:sp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b="1" i="0" kern="0" dirty="0">
                <a:latin typeface="Tahoma" pitchFamily="84" charset="0"/>
              </a:rPr>
              <a:t>Lesson Learned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b="1" i="0" kern="0" dirty="0">
                <a:latin typeface="Tahoma" pitchFamily="84" charset="0"/>
              </a:rPr>
              <a:t>Loss of Monitoring and Control due to a Communication Failure between Control Centers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>
                <a:latin typeface="Tahoma" pitchFamily="84" charset="0"/>
              </a:rPr>
              <a:t> </a:t>
            </a: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Qiu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ERCOT TWG Conference Call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May 29,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Operation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95401"/>
            <a:ext cx="8305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05C2B4-3779-5660-A773-7175C1E34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0200"/>
            <a:ext cx="8077200" cy="22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7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E7463F-D7D6-4E72-3E3A-1BE6A4B5F8A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Planned maintenance on UPS at control B</a:t>
            </a:r>
          </a:p>
          <a:p>
            <a:r>
              <a:rPr lang="en-US" dirty="0"/>
              <a:t>Unintended consequence</a:t>
            </a:r>
          </a:p>
          <a:p>
            <a:pPr lvl="1"/>
            <a:r>
              <a:rPr lang="en-US" dirty="0"/>
              <a:t>A momentary loss of power</a:t>
            </a:r>
          </a:p>
          <a:p>
            <a:pPr lvl="1"/>
            <a:r>
              <a:rPr lang="en-US" dirty="0"/>
              <a:t>Stand-by backup firewall not recover properly</a:t>
            </a:r>
          </a:p>
          <a:p>
            <a:pPr lvl="1"/>
            <a:r>
              <a:rPr lang="en-US" dirty="0"/>
              <a:t>ARP routine Issue</a:t>
            </a:r>
          </a:p>
          <a:p>
            <a:pPr lvl="1"/>
            <a:r>
              <a:rPr lang="en-US" dirty="0"/>
              <a:t>Data was prevented from routing correctly through the firewall</a:t>
            </a:r>
          </a:p>
          <a:p>
            <a:r>
              <a:rPr lang="en-US" dirty="0"/>
              <a:t>Correction Actions</a:t>
            </a:r>
          </a:p>
          <a:p>
            <a:pPr lvl="1"/>
            <a:r>
              <a:rPr lang="en-US" dirty="0"/>
              <a:t>Operators transitioned from control center A to control B</a:t>
            </a:r>
          </a:p>
          <a:p>
            <a:pPr lvl="1"/>
            <a:r>
              <a:rPr lang="en-US" dirty="0"/>
              <a:t>Informed RC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DD3FDD-7F3E-FA06-595F-3B3A5753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</p:spTree>
    <p:extLst>
      <p:ext uri="{BB962C8B-B14F-4D97-AF65-F5344CB8AC3E}">
        <p14:creationId xmlns:p14="http://schemas.microsoft.com/office/powerpoint/2010/main" val="168156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38C20-97D5-D274-3D01-E1B918FBD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8383FD-C76A-6E74-8D04-7C255545C16B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VPN tunnel collapsed (with unknown reasons)</a:t>
            </a:r>
          </a:p>
          <a:p>
            <a:pPr lvl="1"/>
            <a:r>
              <a:rPr lang="en-US" dirty="0"/>
              <a:t>Both sites became “Primary” by design due to loss of communications between control centers</a:t>
            </a:r>
          </a:p>
          <a:p>
            <a:pPr lvl="1"/>
            <a:r>
              <a:rPr lang="en-US" dirty="0"/>
              <a:t>After connecting both sites, a split-brain scenario was formed</a:t>
            </a:r>
          </a:p>
          <a:p>
            <a:pPr lvl="1"/>
            <a:r>
              <a:rPr lang="en-US" dirty="0"/>
              <a:t>The system struggled to determine which COM was primary, which delayed the restoration process</a:t>
            </a:r>
          </a:p>
          <a:p>
            <a:pPr lvl="1"/>
            <a:r>
              <a:rPr lang="en-US" dirty="0"/>
              <a:t>The databases out of sync</a:t>
            </a:r>
          </a:p>
          <a:p>
            <a:r>
              <a:rPr lang="en-US" dirty="0"/>
              <a:t>Corrective Actions</a:t>
            </a:r>
          </a:p>
          <a:p>
            <a:pPr lvl="1"/>
            <a:r>
              <a:rPr lang="en-US" dirty="0"/>
              <a:t>A patch from EMS vendor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58B8CA-105B-9F78-EAEB-26882305A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332952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EE009-EB39-6594-9708-5B88C80D5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805BE2-3AF3-9A80-9E4D-7503E362D81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Periodically operating from the alternate control center</a:t>
            </a:r>
          </a:p>
          <a:p>
            <a:pPr lvl="1"/>
            <a:r>
              <a:rPr lang="en-US" dirty="0"/>
              <a:t>An issue with Ethernet Virtual Private Line (EVPL) connection </a:t>
            </a:r>
          </a:p>
          <a:p>
            <a:pPr lvl="1"/>
            <a:r>
              <a:rPr lang="en-US" dirty="0"/>
              <a:t>Two-direction communication downgraded to one-direction</a:t>
            </a:r>
          </a:p>
          <a:p>
            <a:r>
              <a:rPr lang="en-US" dirty="0"/>
              <a:t>Corrective Actions</a:t>
            </a:r>
          </a:p>
          <a:p>
            <a:pPr lvl="1"/>
            <a:r>
              <a:rPr lang="en-US" dirty="0"/>
              <a:t>the web-based read-only version of the EMS and communicated instructions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EE9CC1-8BD5-F6B4-0F76-C083936D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95066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339A5-E4FE-66E2-326C-3EDF4C82E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8896CE-0B68-119A-1341-5DCD9878EC67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Utilizing EMS servers located in the same area as the operation personnel, especially during nights, weekends, and holidays</a:t>
            </a:r>
          </a:p>
          <a:p>
            <a:r>
              <a:rPr lang="en-US" dirty="0"/>
              <a:t>Keeping/deploying a small number of operators work from the backup center during planned maintenance activities</a:t>
            </a:r>
          </a:p>
          <a:p>
            <a:r>
              <a:rPr lang="en-US" dirty="0"/>
              <a:t>Configuring workstations within the data center where the EMS server are hosted – avoid a need for VPN tunnels</a:t>
            </a:r>
          </a:p>
          <a:p>
            <a:r>
              <a:rPr lang="en-US" dirty="0"/>
              <a:t>Additional VPN tunnels across different geographical areas</a:t>
            </a:r>
          </a:p>
          <a:p>
            <a:r>
              <a:rPr lang="en-US"/>
              <a:t>And more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4E51D5-DCA6-453A-3BA0-C405FC07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62162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Props1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51EF14B-9FC4-4933-9DF9-300B895476B4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a614bff7-06ef-4380-81cc-ebb8f858167d"/>
    <ds:schemaRef ds:uri="http://purl.org/dc/elements/1.1/"/>
    <ds:schemaRef ds:uri="http://schemas.microsoft.com/office/2006/metadata/properties"/>
    <ds:schemaRef ds:uri="be72bb46-7b96-43f6-b3d2-cb56bca42853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Standard" siteId="{a2d34bfa-bd5b-4dc3-9a2e-098f99296771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NERC PowerPoint_2019</Template>
  <TotalTime>0</TotalTime>
  <Words>261</Words>
  <Application>Microsoft Office PowerPoint</Application>
  <PresentationFormat>On-screen Show (4:3)</PresentationFormat>
  <Paragraphs>51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Lucida Grande</vt:lpstr>
      <vt:lpstr>Arial</vt:lpstr>
      <vt:lpstr>Calibri</vt:lpstr>
      <vt:lpstr>Courier New</vt:lpstr>
      <vt:lpstr>Tahoma</vt:lpstr>
      <vt:lpstr>Verdana</vt:lpstr>
      <vt:lpstr>Wingdings</vt:lpstr>
      <vt:lpstr>NERCTheme</vt:lpstr>
      <vt:lpstr>PowerPoint Presentation</vt:lpstr>
      <vt:lpstr>Remote Operation</vt:lpstr>
      <vt:lpstr>Case 1</vt:lpstr>
      <vt:lpstr>Case 2</vt:lpstr>
      <vt:lpstr>Case 3</vt:lpstr>
      <vt:lpstr>Lessons Learned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2025-05-27T20:19:29Z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  <property fmtid="{D5CDD505-2E9C-101B-9397-08002B2CF9AE}" pid="6" name="MSIP_Label_cac25473-bb91-4a6f-afab-8ab26c3ec881_Enabled">
    <vt:lpwstr>true</vt:lpwstr>
  </property>
  <property fmtid="{D5CDD505-2E9C-101B-9397-08002B2CF9AE}" pid="7" name="MSIP_Label_cac25473-bb91-4a6f-afab-8ab26c3ec881_SetDate">
    <vt:lpwstr>2024-01-02T14:28:18Z</vt:lpwstr>
  </property>
  <property fmtid="{D5CDD505-2E9C-101B-9397-08002B2CF9AE}" pid="8" name="MSIP_Label_cac25473-bb91-4a6f-afab-8ab26c3ec881_Method">
    <vt:lpwstr>Standard</vt:lpwstr>
  </property>
  <property fmtid="{D5CDD505-2E9C-101B-9397-08002B2CF9AE}" pid="9" name="MSIP_Label_cac25473-bb91-4a6f-afab-8ab26c3ec881_Name">
    <vt:lpwstr>Limited Disclosure</vt:lpwstr>
  </property>
  <property fmtid="{D5CDD505-2E9C-101B-9397-08002B2CF9AE}" pid="10" name="MSIP_Label_cac25473-bb91-4a6f-afab-8ab26c3ec881_SiteId">
    <vt:lpwstr>a2d34bfa-bd5b-4dc3-9a2e-098f99296771</vt:lpwstr>
  </property>
  <property fmtid="{D5CDD505-2E9C-101B-9397-08002B2CF9AE}" pid="11" name="MSIP_Label_cac25473-bb91-4a6f-afab-8ab26c3ec881_ActionId">
    <vt:lpwstr>de66bad1-976d-41ff-a80c-b49d0410f0c8</vt:lpwstr>
  </property>
  <property fmtid="{D5CDD505-2E9C-101B-9397-08002B2CF9AE}" pid="12" name="MSIP_Label_cac25473-bb91-4a6f-afab-8ab26c3ec881_ContentBits">
    <vt:lpwstr>3</vt:lpwstr>
  </property>
  <property fmtid="{D5CDD505-2E9C-101B-9397-08002B2CF9AE}" pid="13" name="ClassificationContentMarkingFooterLocations">
    <vt:lpwstr>NERCTheme:8</vt:lpwstr>
  </property>
  <property fmtid="{D5CDD505-2E9C-101B-9397-08002B2CF9AE}" pid="14" name="ClassificationContentMarkingFooterText">
    <vt:lpwstr>Limited Disclosure</vt:lpwstr>
  </property>
  <property fmtid="{D5CDD505-2E9C-101B-9397-08002B2CF9AE}" pid="15" name="ClassificationContentMarkingHeaderLocations">
    <vt:lpwstr>NERCTheme:7</vt:lpwstr>
  </property>
  <property fmtid="{D5CDD505-2E9C-101B-9397-08002B2CF9AE}" pid="16" name="ClassificationContentMarkingHeaderText">
    <vt:lpwstr>Limited Disclosure</vt:lpwstr>
  </property>
</Properties>
</file>