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2"/>
  </p:notesMasterIdLst>
  <p:handoutMasterIdLst>
    <p:handoutMasterId r:id="rId13"/>
  </p:handoutMasterIdLst>
  <p:sldIdLst>
    <p:sldId id="260" r:id="rId6"/>
    <p:sldId id="595" r:id="rId7"/>
    <p:sldId id="596" r:id="rId8"/>
    <p:sldId id="597" r:id="rId9"/>
    <p:sldId id="598" r:id="rId10"/>
    <p:sldId id="58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D8819A-08DF-43DE-AEA8-2BAF1B2ED933}">
          <p14:sldIdLst>
            <p14:sldId id="260"/>
            <p14:sldId id="595"/>
            <p14:sldId id="596"/>
            <p14:sldId id="597"/>
            <p14:sldId id="598"/>
            <p14:sldId id="5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004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4C166C2E-D14F-4675-9018-F802CB989FC4}"/>
    <pc:docChg chg="undo custSel modSld">
      <pc:chgData name="Badri, Sreenivas" userId="0b43dccd-042e-4be0-871d-afa1d90d6a2e" providerId="ADAL" clId="{4C166C2E-D14F-4675-9018-F802CB989FC4}" dt="2025-05-28T17:48:54.657" v="177" actId="20577"/>
      <pc:docMkLst>
        <pc:docMk/>
      </pc:docMkLst>
      <pc:sldChg chg="modSp mod">
        <pc:chgData name="Badri, Sreenivas" userId="0b43dccd-042e-4be0-871d-afa1d90d6a2e" providerId="ADAL" clId="{4C166C2E-D14F-4675-9018-F802CB989FC4}" dt="2025-05-28T17:48:54.657" v="177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C166C2E-D14F-4675-9018-F802CB989FC4}" dt="2025-05-28T17:48:54.657" v="17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C166C2E-D14F-4675-9018-F802CB989FC4}" dt="2025-05-28T17:04:25.710" v="149" actId="6549"/>
        <pc:sldMkLst>
          <pc:docMk/>
          <pc:sldMk cId="439433693" sldId="595"/>
        </pc:sldMkLst>
        <pc:spChg chg="mod">
          <ac:chgData name="Badri, Sreenivas" userId="0b43dccd-042e-4be0-871d-afa1d90d6a2e" providerId="ADAL" clId="{4C166C2E-D14F-4675-9018-F802CB989FC4}" dt="2025-05-28T17:04:25.710" v="149" actId="6549"/>
          <ac:spMkLst>
            <pc:docMk/>
            <pc:sldMk cId="439433693" sldId="595"/>
            <ac:spMk id="3" creationId="{ACA50770-A8E9-61D6-F05C-4C844C0523D2}"/>
          </ac:spMkLst>
        </pc:spChg>
      </pc:sldChg>
      <pc:sldChg chg="modSp mod">
        <pc:chgData name="Badri, Sreenivas" userId="0b43dccd-042e-4be0-871d-afa1d90d6a2e" providerId="ADAL" clId="{4C166C2E-D14F-4675-9018-F802CB989FC4}" dt="2025-05-28T15:27:11.499" v="122" actId="255"/>
        <pc:sldMkLst>
          <pc:docMk/>
          <pc:sldMk cId="1439528932" sldId="596"/>
        </pc:sldMkLst>
        <pc:spChg chg="mod">
          <ac:chgData name="Badri, Sreenivas" userId="0b43dccd-042e-4be0-871d-afa1d90d6a2e" providerId="ADAL" clId="{4C166C2E-D14F-4675-9018-F802CB989FC4}" dt="2025-05-28T15:27:11.499" v="122" actId="255"/>
          <ac:spMkLst>
            <pc:docMk/>
            <pc:sldMk cId="1439528932" sldId="596"/>
            <ac:spMk id="3" creationId="{0F5BB7BC-1E7F-A9C9-10C8-E68BE7BD341B}"/>
          </ac:spMkLst>
        </pc:spChg>
      </pc:sldChg>
      <pc:sldChg chg="modSp mod">
        <pc:chgData name="Badri, Sreenivas" userId="0b43dccd-042e-4be0-871d-afa1d90d6a2e" providerId="ADAL" clId="{4C166C2E-D14F-4675-9018-F802CB989FC4}" dt="2025-05-28T15:27:52.927" v="128" actId="5793"/>
        <pc:sldMkLst>
          <pc:docMk/>
          <pc:sldMk cId="498765923" sldId="597"/>
        </pc:sldMkLst>
        <pc:spChg chg="mod">
          <ac:chgData name="Badri, Sreenivas" userId="0b43dccd-042e-4be0-871d-afa1d90d6a2e" providerId="ADAL" clId="{4C166C2E-D14F-4675-9018-F802CB989FC4}" dt="2025-05-28T15:27:52.927" v="128" actId="5793"/>
          <ac:spMkLst>
            <pc:docMk/>
            <pc:sldMk cId="498765923" sldId="597"/>
            <ac:spMk id="3" creationId="{1839398B-BFDA-2790-EC54-5B06DC7E5955}"/>
          </ac:spMkLst>
        </pc:spChg>
      </pc:sldChg>
      <pc:sldChg chg="modSp mod">
        <pc:chgData name="Badri, Sreenivas" userId="0b43dccd-042e-4be0-871d-afa1d90d6a2e" providerId="ADAL" clId="{4C166C2E-D14F-4675-9018-F802CB989FC4}" dt="2025-05-28T17:08:25.350" v="160" actId="12"/>
        <pc:sldMkLst>
          <pc:docMk/>
          <pc:sldMk cId="1010249764" sldId="598"/>
        </pc:sldMkLst>
        <pc:spChg chg="mod">
          <ac:chgData name="Badri, Sreenivas" userId="0b43dccd-042e-4be0-871d-afa1d90d6a2e" providerId="ADAL" clId="{4C166C2E-D14F-4675-9018-F802CB989FC4}" dt="2025-05-28T17:08:25.350" v="160" actId="12"/>
          <ac:spMkLst>
            <pc:docMk/>
            <pc:sldMk cId="1010249764" sldId="598"/>
            <ac:spMk id="3" creationId="{561415A7-A986-A824-470F-D40B24E9E7E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RTC+B Market Trials – QSE Market Submissions and Telemetry Checkout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b="1" dirty="0">
                <a:solidFill>
                  <a:schemeClr val="tx2"/>
                </a:solidFill>
              </a:rPr>
              <a:t>Testing status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Sruthi Hariharan/Kevin McGarrahan</a:t>
            </a:r>
          </a:p>
          <a:p>
            <a:r>
              <a:rPr lang="en-US" dirty="0">
                <a:solidFill>
                  <a:schemeClr val="tx2"/>
                </a:solidFill>
              </a:rPr>
              <a:t>May 29, 2025</a:t>
            </a:r>
          </a:p>
          <a:p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9668-0DA9-8A86-0653-52E98E85B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 Market Trials Testing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50770-A8E9-61D6-F05C-4C844C052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02841"/>
            <a:ext cx="8534400" cy="5280822"/>
          </a:xfrm>
        </p:spPr>
        <p:txBody>
          <a:bodyPr/>
          <a:lstStyle/>
          <a:p>
            <a:r>
              <a:rPr lang="en-US" sz="1600" dirty="0"/>
              <a:t>In progress, QSE submission and telemetry verification period – 05/05/2025 – 06/30/2025</a:t>
            </a:r>
          </a:p>
          <a:p>
            <a:endParaRPr lang="en-US" sz="1600" dirty="0"/>
          </a:p>
          <a:p>
            <a:r>
              <a:rPr lang="en-US" sz="1600" b="1" dirty="0"/>
              <a:t>QSE Connectivity and Market Submissions</a:t>
            </a:r>
          </a:p>
          <a:p>
            <a:pPr lvl="1">
              <a:buFontTx/>
              <a:buChar char="-"/>
            </a:pPr>
            <a:r>
              <a:rPr lang="en-US" sz="1600" dirty="0"/>
              <a:t>Submit to Market Management System and Outage Scheduler</a:t>
            </a:r>
          </a:p>
          <a:p>
            <a:pPr lvl="1">
              <a:buFontTx/>
              <a:buChar char="-"/>
            </a:pPr>
            <a:r>
              <a:rPr lang="en-US" sz="1600" dirty="0"/>
              <a:t>Goal to submit at least one successful transaction for each requested transaction type per QSE once during the 8-week period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600" b="1" dirty="0"/>
              <a:t>QSE Telemetry Setup and Checkout</a:t>
            </a:r>
          </a:p>
          <a:p>
            <a:pPr lvl="1">
              <a:buFontTx/>
              <a:buChar char="-"/>
            </a:pPr>
            <a:r>
              <a:rPr lang="en-US" sz="1600" dirty="0"/>
              <a:t>QSEs submitted RTC+B Telemetry points, modelling in ERCOT Production ICCP is “In Progress”.</a:t>
            </a:r>
            <a:endParaRPr lang="en-US" dirty="0">
              <a:cs typeface="Arial"/>
            </a:endParaRPr>
          </a:p>
          <a:p>
            <a:pPr lvl="1"/>
            <a:r>
              <a:rPr lang="en-US" sz="1400" b="1" u="sng" dirty="0"/>
              <a:t>Reminder:</a:t>
            </a:r>
            <a:r>
              <a:rPr lang="en-US" sz="1400" b="1" dirty="0"/>
              <a:t> </a:t>
            </a:r>
            <a:r>
              <a:rPr lang="en-US" sz="1400" dirty="0"/>
              <a:t>If you have not submitted all RTC+B telemetry points, </a:t>
            </a:r>
            <a:r>
              <a:rPr lang="en-US" sz="1400" b="1" u="sng" dirty="0"/>
              <a:t>last date to submit is 05/29/2025 </a:t>
            </a:r>
            <a:r>
              <a:rPr lang="en-US" sz="1400" dirty="0"/>
              <a:t>to make it to JUN ML3 production model load so ERCOT can model, plan and complete the telemetry check out by end of June.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200" dirty="0"/>
              <a:t> </a:t>
            </a:r>
            <a:r>
              <a:rPr lang="en-US" sz="1400" dirty="0">
                <a:cs typeface="Arial"/>
              </a:rPr>
              <a:t>Lead time to get modeled after requests submitted: ~ 3 weeks</a:t>
            </a:r>
            <a:endParaRPr lang="en-US" sz="1600" dirty="0"/>
          </a:p>
          <a:p>
            <a:pPr lvl="1">
              <a:buFontTx/>
              <a:buChar char="-"/>
            </a:pPr>
            <a:r>
              <a:rPr lang="en-US" sz="1600" dirty="0"/>
              <a:t>Checkout will be for a sampling of resources within the QSE portfolio to ensure data flowing between ERCOT and QSE</a:t>
            </a:r>
          </a:p>
          <a:p>
            <a:endParaRPr lang="en-US" sz="1600" dirty="0"/>
          </a:p>
          <a:p>
            <a:r>
              <a:rPr lang="en-US" sz="1600" dirty="0"/>
              <a:t>Testing progress being tracked via scorecards posted to the weekly Market Trials Webex meeting pages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381E6-DA7F-B274-D882-867BE6F2A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33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20E49-C0C6-0090-104A-A137AACE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issues impacting RTC Market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BB7BC-1E7F-A9C9-10C8-E68BE7BD3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dirty="0"/>
              <a:t>RTC Market Trials release deployment with fixes for submission related issues:</a:t>
            </a:r>
            <a:endParaRPr lang="en-US" sz="1600" dirty="0">
              <a:cs typeface="Arial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>
                <a:cs typeface="Arial"/>
              </a:rPr>
              <a:t>User access roles sync between MOTE and RTC market trials (data set-up issue in environment)</a:t>
            </a:r>
          </a:p>
          <a:p>
            <a:pPr lvl="2">
              <a:lnSpc>
                <a:spcPct val="150000"/>
              </a:lnSpc>
            </a:pPr>
            <a:r>
              <a:rPr lang="en-US" dirty="0">
                <a:cs typeface="Arial"/>
              </a:rPr>
              <a:t>  QSE can request assistance for ERCOT to resolve </a:t>
            </a:r>
            <a:r>
              <a:rPr lang="en-US" dirty="0"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RTCB@ercot.com</a:t>
            </a:r>
            <a:endParaRPr lang="en-US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Load Resources on ONL status submitting ECRS in COP getting rejected</a:t>
            </a:r>
            <a:endParaRPr lang="en-US" sz="1600" dirty="0">
              <a:cs typeface="Arial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AS Only Offer Submission response notification is missing</a:t>
            </a:r>
            <a:endParaRPr lang="en-US" sz="1600" dirty="0">
              <a:cs typeface="Arial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ESR Energy Bid/Offer Curve rejected if last quantity below 1MW</a:t>
            </a:r>
            <a:endParaRPr lang="en-US" sz="1600" dirty="0">
              <a:cs typeface="Arial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600" dirty="0"/>
              <a:t>COP</a:t>
            </a:r>
            <a:r>
              <a:rPr lang="en-US" sz="1600" dirty="0">
                <a:cs typeface="Arial"/>
              </a:rPr>
              <a:t> </a:t>
            </a:r>
            <a:r>
              <a:rPr lang="en-US" sz="1600" dirty="0" err="1">
                <a:cs typeface="Arial"/>
              </a:rPr>
              <a:t>MaxSOC</a:t>
            </a:r>
            <a:r>
              <a:rPr lang="en-US" sz="1600" dirty="0">
                <a:cs typeface="Arial"/>
              </a:rPr>
              <a:t> value with 2 decimal places rejected (current Production accepts 2 decimal places)</a:t>
            </a:r>
          </a:p>
          <a:p>
            <a:pPr marL="457200" lvl="1" indent="0">
              <a:buNone/>
            </a:pPr>
            <a:endParaRPr lang="en-US" dirty="0">
              <a:cs typeface="Arial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1800" b="1" dirty="0">
                <a:cs typeface="Arial"/>
              </a:rPr>
              <a:t>Release deployment to RTC Market Trials – Wed, 5/28/2025 4 PM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9662D-A910-F91B-C40C-DD9C0A9529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2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A3EB0-B6FF-DC04-4744-E7FFDDBC5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Phase of Market Trials testing – Open Loop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9398B-BFDA-2790-EC54-5B06DC7E5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17" y="502841"/>
            <a:ext cx="8534400" cy="5280822"/>
          </a:xfrm>
        </p:spPr>
        <p:txBody>
          <a:bodyPr/>
          <a:lstStyle/>
          <a:p>
            <a:pPr marR="0" lvl="0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Open Loop testing period – 7/7/2025 – 8/29/2025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During monitored Operating Days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Tuesday and Thursday 9am-5pm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u="sng" dirty="0"/>
              <a:t>MP activities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dirty="0"/>
              <a:t>Parallel entry of market submissions for SCED for all resources into RTC Market Trials environment – COP, TPO,  AS offers, RTM energy bids, single model ESR submissions. </a:t>
            </a:r>
            <a:r>
              <a:rPr lang="en-US" b="1" i="1" dirty="0"/>
              <a:t>Note – expecting market interface tools and processes are setup to make continuous production quality submissions.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dirty="0"/>
              <a:t>Parallel entry of telemetry for all the RTC+B points – RTC resource status, AS capability, frequency responsive capacity and min/max limits, power augmentation capacity, and single model ESR telemetry for all points incorporating current resource operations status and capability. </a:t>
            </a:r>
          </a:p>
          <a:p>
            <a:pPr marL="1089025" lvl="2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i="1" dirty="0"/>
              <a:t>Note – expecting EMS/AGC/SCADA/other backend calcs are setup and running to continuously feed these values with production quality data.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u="sng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During non-monitored Operating Days:</a:t>
            </a:r>
            <a:r>
              <a:rPr lang="en-US" sz="16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QSEs can submit market submissions and updated telemetry at their own discretion and continue testing their systems.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US" dirty="0"/>
          </a:p>
          <a:p>
            <a:pPr lvl="2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A2CCF-F19C-02F8-75CE-435B627A9A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65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5B423-3974-E0DD-5C7F-4D12A4783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E0268-6248-E38E-FB34-1B7C62B7F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Phase of Market Trials testing – Open Loop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415A7-A986-A824-470F-D40B24E9E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17" y="944958"/>
            <a:ext cx="8534400" cy="5280822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600" b="1" u="sng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During monitored Operating Days</a:t>
            </a: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Tuesday and Thursday 9am-5pm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1800" b="1" u="sng" dirty="0"/>
              <a:t>ERCOT activities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1600" dirty="0"/>
              <a:t>Run RTC+B SCED with regular sync of enforced transmission constraints between current Production and RTC market trials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1600" dirty="0"/>
              <a:t>Publish the following four Reports:</a:t>
            </a:r>
          </a:p>
          <a:p>
            <a:pPr marL="1143000" marR="0" lvl="2" indent="-228600"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1400" dirty="0"/>
              <a:t>SCED Shadow Prices and Binding Transmission Constraints - NP6-86-CD </a:t>
            </a:r>
          </a:p>
          <a:p>
            <a:pPr marL="1143000" marR="0" lvl="2" indent="-228600"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1400" dirty="0"/>
              <a:t>LMPs by Resource Nodes, Load Zones and Trading Hubs Market Trials - NP6-788-CD</a:t>
            </a:r>
          </a:p>
          <a:p>
            <a:pPr marL="1143000" marR="0" lvl="2" indent="-228600"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1400" dirty="0"/>
              <a:t>Modify Real-Time ORDC and Reliability Deployment Price Adders and Reserves by SCED Interval - NP6-323-CD</a:t>
            </a:r>
          </a:p>
          <a:p>
            <a:pPr marL="1143000" marR="0" lvl="2" indent="-228600"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1400" dirty="0"/>
              <a:t>Real-Time Clearing Prices for Capacity by SCED interval – NP6-332-CD </a:t>
            </a:r>
          </a:p>
          <a:p>
            <a:pPr lvl="2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A88D33-4586-FAFF-7DAE-8E2B8D2469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49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CBF9-33D4-457C-7B6B-3B0E0C84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Testing Status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362F-2C1C-51B9-C5CB-21FFBB63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2000" dirty="0"/>
              <a:t>Questions? 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Provide feedback to ERCOT on any concerns/questions at </a:t>
            </a:r>
            <a:r>
              <a:rPr lang="en-US" sz="2000" u="sng" dirty="0">
                <a:solidFill>
                  <a:srgbClr val="00AEC7"/>
                </a:solidFill>
              </a:rPr>
              <a:t>rtcb</a:t>
            </a:r>
            <a:r>
              <a:rPr lang="en-US" sz="2000" u="sng" dirty="0">
                <a:solidFill>
                  <a:srgbClr val="00AEC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@ercot.com</a:t>
            </a:r>
            <a:r>
              <a:rPr lang="en-US" sz="2000" u="sng" dirty="0">
                <a:solidFill>
                  <a:srgbClr val="00AEC7"/>
                </a:solidFill>
              </a:rPr>
              <a:t> </a:t>
            </a:r>
          </a:p>
          <a:p>
            <a:endParaRPr lang="en-US" sz="2400" dirty="0">
              <a:solidFill>
                <a:srgbClr val="00AEC7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4D95-AAB8-C83F-D9A9-903A9D7F2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362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2780</TotalTime>
  <Words>598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Cover Slide</vt:lpstr>
      <vt:lpstr>Horizontal Theme</vt:lpstr>
      <vt:lpstr>PowerPoint Presentation</vt:lpstr>
      <vt:lpstr>RTC Market Trials Testing Status</vt:lpstr>
      <vt:lpstr>Current issues impacting RTC Market Trials</vt:lpstr>
      <vt:lpstr>Next Phase of Market Trials testing – Open Loop testing</vt:lpstr>
      <vt:lpstr>Next Phase of Market Trials testing – Open Loop testing</vt:lpstr>
      <vt:lpstr>Market Trials Testing Status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20</cp:revision>
  <cp:lastPrinted>2017-10-10T21:31:05Z</cp:lastPrinted>
  <dcterms:created xsi:type="dcterms:W3CDTF">2016-01-21T15:20:31Z</dcterms:created>
  <dcterms:modified xsi:type="dcterms:W3CDTF">2025-05-28T17:48:58Z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