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1"/>
  </p:notesMasterIdLst>
  <p:handoutMasterIdLst>
    <p:handoutMasterId r:id="rId22"/>
  </p:handoutMasterIdLst>
  <p:sldIdLst>
    <p:sldId id="542" r:id="rId7"/>
    <p:sldId id="582" r:id="rId8"/>
    <p:sldId id="618" r:id="rId9"/>
    <p:sldId id="619" r:id="rId10"/>
    <p:sldId id="620" r:id="rId11"/>
    <p:sldId id="588" r:id="rId12"/>
    <p:sldId id="589" r:id="rId13"/>
    <p:sldId id="598" r:id="rId14"/>
    <p:sldId id="622" r:id="rId15"/>
    <p:sldId id="623" r:id="rId16"/>
    <p:sldId id="624" r:id="rId17"/>
    <p:sldId id="621" r:id="rId18"/>
    <p:sldId id="625" r:id="rId19"/>
    <p:sldId id="59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5CA3CB-6538-491B-AB52-8D69DDA0784A}">
          <p14:sldIdLst>
            <p14:sldId id="542"/>
            <p14:sldId id="582"/>
            <p14:sldId id="618"/>
            <p14:sldId id="619"/>
            <p14:sldId id="620"/>
            <p14:sldId id="588"/>
            <p14:sldId id="589"/>
            <p14:sldId id="598"/>
            <p14:sldId id="622"/>
            <p14:sldId id="623"/>
            <p14:sldId id="624"/>
          </p14:sldIdLst>
        </p14:section>
        <p14:section name="TWG_MAY29" id="{767727FA-B88A-4151-9C19-FDD6249AF454}">
          <p14:sldIdLst>
            <p14:sldId id="621"/>
            <p14:sldId id="625"/>
            <p14:sldId id="5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C05C032-CC79-4513-8ABB-96E029213953}"/>
    <pc:docChg chg="delSld modSld modSection">
      <pc:chgData name="Badri, Sreenivas" userId="0b43dccd-042e-4be0-871d-afa1d90d6a2e" providerId="ADAL" clId="{7C05C032-CC79-4513-8ABB-96E029213953}" dt="2025-05-28T21:18:25.318" v="6" actId="20577"/>
      <pc:docMkLst>
        <pc:docMk/>
      </pc:docMkLst>
      <pc:sldChg chg="modSp mod">
        <pc:chgData name="Badri, Sreenivas" userId="0b43dccd-042e-4be0-871d-afa1d90d6a2e" providerId="ADAL" clId="{7C05C032-CC79-4513-8ABB-96E029213953}" dt="2025-05-28T21:17:44.435" v="3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7C05C032-CC79-4513-8ABB-96E029213953}" dt="2025-05-28T21:17:44.435" v="3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Badri, Sreenivas" userId="0b43dccd-042e-4be0-871d-afa1d90d6a2e" providerId="ADAL" clId="{7C05C032-CC79-4513-8ABB-96E029213953}" dt="2025-05-28T21:18:05.526" v="4" actId="47"/>
        <pc:sldMkLst>
          <pc:docMk/>
          <pc:sldMk cId="1475119215" sldId="587"/>
        </pc:sldMkLst>
      </pc:sldChg>
      <pc:sldChg chg="modSp mod">
        <pc:chgData name="Badri, Sreenivas" userId="0b43dccd-042e-4be0-871d-afa1d90d6a2e" providerId="ADAL" clId="{7C05C032-CC79-4513-8ABB-96E029213953}" dt="2025-05-28T21:18:25.318" v="6" actId="20577"/>
        <pc:sldMkLst>
          <pc:docMk/>
          <pc:sldMk cId="3083346220" sldId="621"/>
        </pc:sldMkLst>
        <pc:spChg chg="mod">
          <ac:chgData name="Badri, Sreenivas" userId="0b43dccd-042e-4be0-871d-afa1d90d6a2e" providerId="ADAL" clId="{7C05C032-CC79-4513-8ABB-96E029213953}" dt="2025-05-28T21:18:25.318" v="6" actId="20577"/>
          <ac:spMkLst>
            <pc:docMk/>
            <pc:sldMk cId="3083346220" sldId="621"/>
            <ac:spMk id="5" creationId="{02A09DFD-F48A-B38D-37DE-E761DCE3AA5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05/29/2025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82E7-803D-E804-72FE-7C2F74D8A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811F-C444-3CBE-BE82-2808FF86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2138-F236-45E1-B221-1159C244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755E2D-B414-C2AA-59A9-E4ECE313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29375"/>
            <a:ext cx="8534400" cy="4853233"/>
          </a:xfrm>
        </p:spPr>
        <p:txBody>
          <a:bodyPr/>
          <a:lstStyle/>
          <a:p>
            <a:r>
              <a:rPr lang="en-US" sz="2400" dirty="0"/>
              <a:t>Unit Resource status codes no longer needed in RTC+B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C5ABFF-1FFD-17EB-3B0D-12B52FBAC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1077"/>
              </p:ext>
            </p:extLst>
          </p:nvPr>
        </p:nvGraphicFramePr>
        <p:xfrm>
          <a:off x="533400" y="1300326"/>
          <a:ext cx="7619999" cy="4567077"/>
        </p:xfrm>
        <a:graphic>
          <a:graphicData uri="http://schemas.openxmlformats.org/drawingml/2006/table">
            <a:tbl>
              <a:tblPr/>
              <a:tblGrid>
                <a:gridCol w="1355543">
                  <a:extLst>
                    <a:ext uri="{9D8B030D-6E8A-4147-A177-3AD203B41FA5}">
                      <a16:colId xmlns:a16="http://schemas.microsoft.com/office/drawing/2014/main" val="570842236"/>
                    </a:ext>
                  </a:extLst>
                </a:gridCol>
                <a:gridCol w="1026529">
                  <a:extLst>
                    <a:ext uri="{9D8B030D-6E8A-4147-A177-3AD203B41FA5}">
                      <a16:colId xmlns:a16="http://schemas.microsoft.com/office/drawing/2014/main" val="3521544801"/>
                    </a:ext>
                  </a:extLst>
                </a:gridCol>
                <a:gridCol w="618548">
                  <a:extLst>
                    <a:ext uri="{9D8B030D-6E8A-4147-A177-3AD203B41FA5}">
                      <a16:colId xmlns:a16="http://schemas.microsoft.com/office/drawing/2014/main" val="1548005135"/>
                    </a:ext>
                  </a:extLst>
                </a:gridCol>
                <a:gridCol w="4619379">
                  <a:extLst>
                    <a:ext uri="{9D8B030D-6E8A-4147-A177-3AD203B41FA5}">
                      <a16:colId xmlns:a16="http://schemas.microsoft.com/office/drawing/2014/main" val="1993674794"/>
                    </a:ext>
                  </a:extLst>
                </a:gridCol>
              </a:tblGrid>
              <a:tr h="440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16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ENERGY OFFER CURVE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515373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338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249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9873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= RESPONSIVE RESERVE YES - SCED DISPATCH NO - RUC YES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140251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RESERVED FOR NONSPIN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143440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FRRS 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51027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AVAILABLE FOR FFR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1661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PROVIDING 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86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D8C49-4112-8CE5-B97B-618068F2B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1DB6-1DDF-3704-D7A3-98DB7F9D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</a:t>
            </a:r>
            <a:r>
              <a:rPr lang="en-US" sz="2000"/>
              <a:t>both Telemetry </a:t>
            </a:r>
            <a:r>
              <a:rPr lang="en-US" sz="2000" dirty="0"/>
              <a:t>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92442-3C73-5BAA-7C35-F21FECD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12F68B-0934-462D-B79E-66D02238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r>
              <a:rPr lang="en-US" sz="2400" dirty="0"/>
              <a:t>Load Resource status codes no longer needed in RTC+B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F7C876-87D6-F6FD-E60E-035917A97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74386"/>
              </p:ext>
            </p:extLst>
          </p:nvPr>
        </p:nvGraphicFramePr>
        <p:xfrm>
          <a:off x="896646" y="1600200"/>
          <a:ext cx="7332953" cy="3962401"/>
        </p:xfrm>
        <a:graphic>
          <a:graphicData uri="http://schemas.openxmlformats.org/drawingml/2006/table">
            <a:tbl>
              <a:tblPr/>
              <a:tblGrid>
                <a:gridCol w="1304481">
                  <a:extLst>
                    <a:ext uri="{9D8B030D-6E8A-4147-A177-3AD203B41FA5}">
                      <a16:colId xmlns:a16="http://schemas.microsoft.com/office/drawing/2014/main" val="962285722"/>
                    </a:ext>
                  </a:extLst>
                </a:gridCol>
                <a:gridCol w="987858">
                  <a:extLst>
                    <a:ext uri="{9D8B030D-6E8A-4147-A177-3AD203B41FA5}">
                      <a16:colId xmlns:a16="http://schemas.microsoft.com/office/drawing/2014/main" val="2903819881"/>
                    </a:ext>
                  </a:extLst>
                </a:gridCol>
                <a:gridCol w="595248">
                  <a:extLst>
                    <a:ext uri="{9D8B030D-6E8A-4147-A177-3AD203B41FA5}">
                      <a16:colId xmlns:a16="http://schemas.microsoft.com/office/drawing/2014/main" val="4099883131"/>
                    </a:ext>
                  </a:extLst>
                </a:gridCol>
                <a:gridCol w="4445366">
                  <a:extLst>
                    <a:ext uri="{9D8B030D-6E8A-4147-A177-3AD203B41FA5}">
                      <a16:colId xmlns:a16="http://schemas.microsoft.com/office/drawing/2014/main" val="1368724425"/>
                    </a:ext>
                  </a:extLst>
                </a:gridCol>
              </a:tblGrid>
              <a:tr h="477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9982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ONRGL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REGULATION SERVICE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455280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ONCLR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RRS and NS AS A CONTROLLABLE LOAD RESOURCE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8976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RRS and NS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69748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FRRSDN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DOWN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4129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878858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FFR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431416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ECRS AND RRS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9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67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5D8FA-ED49-798D-9DC9-6C37ABDC7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BCA3-8F6D-EC6A-6887-35ABA288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4D514-A32F-3ED1-4815-9147CD5FD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A09DFD-F48A-B38D-37DE-E761DCE3A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14633"/>
            <a:ext cx="8534400" cy="5706912"/>
          </a:xfrm>
        </p:spPr>
        <p:txBody>
          <a:bodyPr/>
          <a:lstStyle/>
          <a:p>
            <a:pPr marL="455613" lvl="1">
              <a:buFont typeface="Arial" panose="020B0604020202020204" pitchFamily="34" charset="0"/>
              <a:buChar char="•"/>
            </a:pPr>
            <a:r>
              <a:rPr lang="en-US" sz="1700" dirty="0"/>
              <a:t>Updates to RTC+B price adders</a:t>
            </a:r>
            <a:endParaRPr lang="en-US" sz="13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519ED4-7F66-659E-DA53-0AF02A952447}"/>
              </a:ext>
            </a:extLst>
          </p:cNvPr>
          <p:cNvSpPr txBox="1"/>
          <p:nvPr/>
        </p:nvSpPr>
        <p:spPr>
          <a:xfrm>
            <a:off x="609600" y="120091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ICCP Handbook Update: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E5B7DE-BB97-3944-0274-0549F4431D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" t="9467" r="6250" b="74534"/>
          <a:stretch/>
        </p:blipFill>
        <p:spPr bwMode="auto">
          <a:xfrm>
            <a:off x="723900" y="4125198"/>
            <a:ext cx="8382000" cy="114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D1E058-D3AA-2E67-D2B9-CA722253A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" t="56400" r="7031" b="10533"/>
          <a:stretch/>
        </p:blipFill>
        <p:spPr bwMode="auto">
          <a:xfrm>
            <a:off x="190500" y="1652653"/>
            <a:ext cx="8839200" cy="2362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3346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48A96-4B5F-F0EA-3275-4AF064083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3B4-5A84-EA07-09B6-74DDF08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EB45E59-BF8F-3766-9C42-D2AA6054D192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r>
              <a:rPr lang="en-US" sz="1800" dirty="0"/>
              <a:t>-Review Handbook #4 for QSE Telemetry Tests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4" name="Picture 3" descr="Text&#10;&#10;AI-generated content may be incorrect.">
            <a:extLst>
              <a:ext uri="{FF2B5EF4-FFF2-40B4-BE49-F238E27FC236}">
                <a16:creationId xmlns:a16="http://schemas.microsoft.com/office/drawing/2014/main" id="{4A7481E4-535B-846C-9455-857CCF7C1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5943600" cy="48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7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1715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169863" lvl="1" indent="0">
              <a:buNone/>
            </a:pPr>
            <a:r>
              <a:rPr lang="en-US" sz="1600" dirty="0"/>
              <a:t>                                                           </a:t>
            </a: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 algn="ctr">
              <a:buNone/>
            </a:pPr>
            <a:r>
              <a:rPr lang="en-US" sz="3200" dirty="0">
                <a:solidFill>
                  <a:srgbClr val="00B050"/>
                </a:solidFill>
              </a:rPr>
              <a:t>  </a:t>
            </a:r>
            <a:r>
              <a:rPr lang="en-US" sz="6000" dirty="0">
                <a:solidFill>
                  <a:srgbClr val="00B050"/>
                </a:solidFill>
              </a:rPr>
              <a:t>QUESTIONS?</a:t>
            </a:r>
          </a:p>
          <a:p>
            <a:pPr marL="169863" lvl="1" indent="0" algn="ctr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r>
              <a:rPr lang="en-US" sz="1600" dirty="0"/>
              <a:t>       Send any additional questions, feedback and comments to </a:t>
            </a:r>
            <a:r>
              <a:rPr lang="en-US" sz="1600" dirty="0">
                <a:hlinkClick r:id="rId2"/>
              </a:rPr>
              <a:t>RTCB@ercot.com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444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ICCP_Change_Request_example_RTCB_V1.4.xlsx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point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11CFE9-F9CD-7199-CB07-EB00DC236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23911"/>
            <a:ext cx="7000000" cy="481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641A3-EA58-9336-8A16-A71E5AB1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FB0-CAEF-0299-4056-22E0AD27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2F37-1F02-0E52-0FFD-2D66C77C4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479F1C3-D81B-1D01-3D4B-483E0FBC13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828202"/>
              </p:ext>
            </p:extLst>
          </p:nvPr>
        </p:nvGraphicFramePr>
        <p:xfrm>
          <a:off x="381000" y="926490"/>
          <a:ext cx="8690918" cy="5005020"/>
        </p:xfrm>
        <a:graphic>
          <a:graphicData uri="http://schemas.openxmlformats.org/drawingml/2006/table">
            <a:tbl>
              <a:tblPr/>
              <a:tblGrid>
                <a:gridCol w="1149120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093337">
                  <a:extLst>
                    <a:ext uri="{9D8B030D-6E8A-4147-A177-3AD203B41FA5}">
                      <a16:colId xmlns:a16="http://schemas.microsoft.com/office/drawing/2014/main" val="2532826316"/>
                    </a:ext>
                  </a:extLst>
                </a:gridCol>
                <a:gridCol w="870208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524355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1137964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3915934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Code</a:t>
                      </a:r>
                    </a:p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COP applicable in RTC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ONRUC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RUC-COMMITTED INTERVAL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ENERGY OFFER CURVE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ONTEST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TEST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ONSC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 CONDENSER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SHUTDOWN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SHUTTING 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STARTUP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STARTING 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ONOPTOUT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A RUC BUY-BACK HOUR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 - OUTPUT TO BE CONSTANT TEMPORARILY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UNAVAILABLE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DAM AND RUC COMMITMENT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COMMITMENT ONLY FOR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QSGR AVAILABLE FOR SCED DEPLOYMENT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EMRSWGR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ONLY FOR EMERGENCY CONDITION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LOAD RESOURCE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3993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32325</TotalTime>
  <Words>1320</Words>
  <Application>Microsoft Office PowerPoint</Application>
  <PresentationFormat>On-screen Show (4:3)</PresentationFormat>
  <Paragraphs>297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Aptos Narrow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RTC+B ICCP Telemetry Points Modeling Expectations</vt:lpstr>
      <vt:lpstr>RTC+B ICCP Telemetry Points Modeling Expectations</vt:lpstr>
      <vt:lpstr>Market Trial Handbooks</vt:lpstr>
      <vt:lpstr>RTC+B ICCP Model Load and Testing</vt:lpstr>
      <vt:lpstr>RTC+B Refresher on ICCP configuration</vt:lpstr>
      <vt:lpstr>RTC+B QSE EMS SCADA/AGC changes</vt:lpstr>
      <vt:lpstr>RTC+B Refresher on Resource Statuses for both Telemetry and COP</vt:lpstr>
      <vt:lpstr>RTC+B Refresher on Resource Statuses for both Telemetry and COP</vt:lpstr>
      <vt:lpstr>RTC+B Refresher on Resource statuses for both Telemetry and COP</vt:lpstr>
      <vt:lpstr>Updates to ICCP Handbook</vt:lpstr>
      <vt:lpstr>Market Trial Handbooks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621</cp:revision>
  <cp:lastPrinted>2017-10-10T21:31:05Z</cp:lastPrinted>
  <dcterms:created xsi:type="dcterms:W3CDTF">2016-01-21T15:20:31Z</dcterms:created>
  <dcterms:modified xsi:type="dcterms:W3CDTF">2025-05-28T21:18:33Z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