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21"/>
  </p:notesMasterIdLst>
  <p:handoutMasterIdLst>
    <p:handoutMasterId r:id="rId22"/>
  </p:handoutMasterIdLst>
  <p:sldIdLst>
    <p:sldId id="542" r:id="rId7"/>
    <p:sldId id="582" r:id="rId8"/>
    <p:sldId id="618" r:id="rId9"/>
    <p:sldId id="619" r:id="rId10"/>
    <p:sldId id="620" r:id="rId11"/>
    <p:sldId id="588" r:id="rId12"/>
    <p:sldId id="589" r:id="rId13"/>
    <p:sldId id="598" r:id="rId14"/>
    <p:sldId id="622" r:id="rId15"/>
    <p:sldId id="623" r:id="rId16"/>
    <p:sldId id="624" r:id="rId17"/>
    <p:sldId id="621" r:id="rId18"/>
    <p:sldId id="625" r:id="rId19"/>
    <p:sldId id="59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5CA3CB-6538-491B-AB52-8D69DDA0784A}">
          <p14:sldIdLst>
            <p14:sldId id="542"/>
            <p14:sldId id="582"/>
            <p14:sldId id="618"/>
            <p14:sldId id="619"/>
            <p14:sldId id="620"/>
            <p14:sldId id="588"/>
            <p14:sldId id="589"/>
            <p14:sldId id="598"/>
            <p14:sldId id="622"/>
            <p14:sldId id="623"/>
            <p14:sldId id="624"/>
          </p14:sldIdLst>
        </p14:section>
        <p14:section name="TWG_MAY29" id="{767727FA-B88A-4151-9C19-FDD6249AF454}">
          <p14:sldIdLst>
            <p14:sldId id="621"/>
            <p14:sldId id="625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004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C05C032-CC79-4513-8ABB-96E029213953}"/>
    <pc:docChg chg="delSld modSld modSection">
      <pc:chgData name="Badri, Sreenivas" userId="0b43dccd-042e-4be0-871d-afa1d90d6a2e" providerId="ADAL" clId="{7C05C032-CC79-4513-8ABB-96E029213953}" dt="2025-05-28T21:18:25.318" v="6" actId="20577"/>
      <pc:docMkLst>
        <pc:docMk/>
      </pc:docMkLst>
      <pc:sldChg chg="modSp mod">
        <pc:chgData name="Badri, Sreenivas" userId="0b43dccd-042e-4be0-871d-afa1d90d6a2e" providerId="ADAL" clId="{7C05C032-CC79-4513-8ABB-96E029213953}" dt="2025-05-28T21:17:44.435" v="3" actId="20577"/>
        <pc:sldMkLst>
          <pc:docMk/>
          <pc:sldMk cId="1850676767" sldId="542"/>
        </pc:sldMkLst>
        <pc:spChg chg="mod">
          <ac:chgData name="Badri, Sreenivas" userId="0b43dccd-042e-4be0-871d-afa1d90d6a2e" providerId="ADAL" clId="{7C05C032-CC79-4513-8ABB-96E029213953}" dt="2025-05-28T21:17:44.435" v="3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del">
        <pc:chgData name="Badri, Sreenivas" userId="0b43dccd-042e-4be0-871d-afa1d90d6a2e" providerId="ADAL" clId="{7C05C032-CC79-4513-8ABB-96E029213953}" dt="2025-05-28T21:18:05.526" v="4" actId="47"/>
        <pc:sldMkLst>
          <pc:docMk/>
          <pc:sldMk cId="1475119215" sldId="587"/>
        </pc:sldMkLst>
      </pc:sldChg>
      <pc:sldChg chg="modSp mod">
        <pc:chgData name="Badri, Sreenivas" userId="0b43dccd-042e-4be0-871d-afa1d90d6a2e" providerId="ADAL" clId="{7C05C032-CC79-4513-8ABB-96E029213953}" dt="2025-05-28T21:18:25.318" v="6" actId="20577"/>
        <pc:sldMkLst>
          <pc:docMk/>
          <pc:sldMk cId="3083346220" sldId="621"/>
        </pc:sldMkLst>
        <pc:spChg chg="mod">
          <ac:chgData name="Badri, Sreenivas" userId="0b43dccd-042e-4be0-871d-afa1d90d6a2e" providerId="ADAL" clId="{7C05C032-CC79-4513-8ABB-96E029213953}" dt="2025-05-28T21:18:25.318" v="6" actId="20577"/>
          <ac:spMkLst>
            <pc:docMk/>
            <pc:sldMk cId="3083346220" sldId="621"/>
            <ac:spMk id="5" creationId="{02A09DFD-F48A-B38D-37DE-E761DCE3AA5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Technical Working Group</a:t>
            </a:r>
          </a:p>
          <a:p>
            <a:endParaRPr lang="en-US" sz="2400" b="1" dirty="0"/>
          </a:p>
          <a:p>
            <a:r>
              <a:rPr lang="en-US" sz="2400" b="1" dirty="0"/>
              <a:t>ICCP Telemetry Points Modeling</a:t>
            </a:r>
          </a:p>
          <a:p>
            <a:pPr algn="ctr"/>
            <a:r>
              <a:rPr lang="en-US" sz="2400" b="1" dirty="0"/>
              <a:t>&amp;</a:t>
            </a:r>
          </a:p>
          <a:p>
            <a:r>
              <a:rPr lang="en-US" sz="2400" b="1" dirty="0"/>
              <a:t>EMS SCADA/AGC Changes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Kevin McGarrahan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Tejaswi Potluri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05/29/2025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B82E7-803D-E804-72FE-7C2F74D8A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811F-C444-3CBE-BE82-2808FF865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Refresher on Resource Statuses for both Telemetry and 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42138-F236-45E1-B221-1159C2447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2755E2D-B414-C2AA-59A9-E4ECE3132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29375"/>
            <a:ext cx="8534400" cy="4853233"/>
          </a:xfrm>
        </p:spPr>
        <p:txBody>
          <a:bodyPr/>
          <a:lstStyle/>
          <a:p>
            <a:r>
              <a:rPr lang="en-US" sz="2400" dirty="0"/>
              <a:t>Unit Resource status codes no longer needed in RTC+B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C5ABFF-1FFD-17EB-3B0D-12B52FBAC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1077"/>
              </p:ext>
            </p:extLst>
          </p:nvPr>
        </p:nvGraphicFramePr>
        <p:xfrm>
          <a:off x="533400" y="1300326"/>
          <a:ext cx="7619999" cy="4567077"/>
        </p:xfrm>
        <a:graphic>
          <a:graphicData uri="http://schemas.openxmlformats.org/drawingml/2006/table">
            <a:tbl>
              <a:tblPr/>
              <a:tblGrid>
                <a:gridCol w="1355543">
                  <a:extLst>
                    <a:ext uri="{9D8B030D-6E8A-4147-A177-3AD203B41FA5}">
                      <a16:colId xmlns:a16="http://schemas.microsoft.com/office/drawing/2014/main" val="570842236"/>
                    </a:ext>
                  </a:extLst>
                </a:gridCol>
                <a:gridCol w="1026529">
                  <a:extLst>
                    <a:ext uri="{9D8B030D-6E8A-4147-A177-3AD203B41FA5}">
                      <a16:colId xmlns:a16="http://schemas.microsoft.com/office/drawing/2014/main" val="3521544801"/>
                    </a:ext>
                  </a:extLst>
                </a:gridCol>
                <a:gridCol w="618548">
                  <a:extLst>
                    <a:ext uri="{9D8B030D-6E8A-4147-A177-3AD203B41FA5}">
                      <a16:colId xmlns:a16="http://schemas.microsoft.com/office/drawing/2014/main" val="1548005135"/>
                    </a:ext>
                  </a:extLst>
                </a:gridCol>
                <a:gridCol w="4619379">
                  <a:extLst>
                    <a:ext uri="{9D8B030D-6E8A-4147-A177-3AD203B41FA5}">
                      <a16:colId xmlns:a16="http://schemas.microsoft.com/office/drawing/2014/main" val="1993674794"/>
                    </a:ext>
                  </a:extLst>
                </a:gridCol>
              </a:tblGrid>
              <a:tr h="440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RTC+B Code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LABEL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DSCRPT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1649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ONREG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ENERGY OFFER CURVE PROVIDING REGULATION SERVICE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515373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ONDSR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DYNAMICALLY SCHEDULED RESOURCE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792338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ONOSREG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WITH OUTPUT SCHEDULE PROVIDING REGULATION SERVICE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24949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ONDSRREG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DYNAMICALLY SCHEDULED RESOURCE PROVIDING REGULATION SERVICE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098735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ONRR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SYNCH CONDENSER = RESPONSIVE RESERVE YES - SCED DISPATCH NO - RUC YES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140251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OFFNS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RESERVED FOR NONSPIN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143440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FRRSUP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AVAILABLE FOR FRRS UP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751027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ONFFRRRS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AVAILABLE FOR FFR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716615"/>
                  </a:ext>
                </a:extLst>
              </a:tr>
              <a:tr h="458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ONECRS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SYNCH CONDENSER PROVIDING ECRS</a:t>
                      </a:r>
                    </a:p>
                  </a:txBody>
                  <a:tcPr marL="4714" marR="4714" marT="4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86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D8C49-4112-8CE5-B97B-618068F2B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1DB6-1DDF-3704-D7A3-98DB7F9D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Refresher on Resource statuses for </a:t>
            </a:r>
            <a:r>
              <a:rPr lang="en-US" sz="2000"/>
              <a:t>both Telemetry </a:t>
            </a:r>
            <a:r>
              <a:rPr lang="en-US" sz="2000" dirty="0"/>
              <a:t>and 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92442-3C73-5BAA-7C35-F21FECDB4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12F68B-0934-462D-B79E-66D02238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53233"/>
          </a:xfrm>
        </p:spPr>
        <p:txBody>
          <a:bodyPr/>
          <a:lstStyle/>
          <a:p>
            <a:r>
              <a:rPr lang="en-US" sz="2400" dirty="0"/>
              <a:t>Load Resource status codes no longer needed in RTC+B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F7C876-87D6-F6FD-E60E-035917A97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74386"/>
              </p:ext>
            </p:extLst>
          </p:nvPr>
        </p:nvGraphicFramePr>
        <p:xfrm>
          <a:off x="896646" y="1600200"/>
          <a:ext cx="7332953" cy="3962401"/>
        </p:xfrm>
        <a:graphic>
          <a:graphicData uri="http://schemas.openxmlformats.org/drawingml/2006/table">
            <a:tbl>
              <a:tblPr/>
              <a:tblGrid>
                <a:gridCol w="1304481">
                  <a:extLst>
                    <a:ext uri="{9D8B030D-6E8A-4147-A177-3AD203B41FA5}">
                      <a16:colId xmlns:a16="http://schemas.microsoft.com/office/drawing/2014/main" val="962285722"/>
                    </a:ext>
                  </a:extLst>
                </a:gridCol>
                <a:gridCol w="987858">
                  <a:extLst>
                    <a:ext uri="{9D8B030D-6E8A-4147-A177-3AD203B41FA5}">
                      <a16:colId xmlns:a16="http://schemas.microsoft.com/office/drawing/2014/main" val="2903819881"/>
                    </a:ext>
                  </a:extLst>
                </a:gridCol>
                <a:gridCol w="595248">
                  <a:extLst>
                    <a:ext uri="{9D8B030D-6E8A-4147-A177-3AD203B41FA5}">
                      <a16:colId xmlns:a16="http://schemas.microsoft.com/office/drawing/2014/main" val="4099883131"/>
                    </a:ext>
                  </a:extLst>
                </a:gridCol>
                <a:gridCol w="4445366">
                  <a:extLst>
                    <a:ext uri="{9D8B030D-6E8A-4147-A177-3AD203B41FA5}">
                      <a16:colId xmlns:a16="http://schemas.microsoft.com/office/drawing/2014/main" val="1368724425"/>
                    </a:ext>
                  </a:extLst>
                </a:gridCol>
              </a:tblGrid>
              <a:tr h="477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RTC+B Code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LABEL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TYPE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DSCRPT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99825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ONRGL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DISPATCH OF REGULATION SERVICE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455280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ONCLR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DISPATCH OF RRS and NS AS A CONTROLLABLE LOAD RESOURCE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89769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ONRL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RRS and NS EXCLUDING CONTROLLABLE LOAD RESOURCES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697485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FRRSDN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FRRS DOWN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941299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FRRSUP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FRRS UP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878858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ONFFRRRSL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FFR EXCLUDING CONTROLLABLE LOAD RESOURCES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431416"/>
                  </a:ext>
                </a:extLst>
              </a:tr>
              <a:tr h="497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 no longer needed in RTC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ONECL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ECRS AND RRS EXCLUDING CONTROLLABLE LOAD RESOURCES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39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67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5D8FA-ED49-798D-9DC9-6C37ABDC7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BCA3-8F6D-EC6A-6887-35ABA288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4D514-A32F-3ED1-4815-9147CD5FD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A09DFD-F48A-B38D-37DE-E761DCE3A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4633"/>
            <a:ext cx="8534400" cy="5706912"/>
          </a:xfrm>
        </p:spPr>
        <p:txBody>
          <a:bodyPr/>
          <a:lstStyle/>
          <a:p>
            <a:pPr marL="455613" lvl="1">
              <a:buFont typeface="Arial" panose="020B0604020202020204" pitchFamily="34" charset="0"/>
              <a:buChar char="•"/>
            </a:pPr>
            <a:r>
              <a:rPr lang="en-US" sz="1700" dirty="0"/>
              <a:t>Updates to RTC+B price adders</a:t>
            </a:r>
            <a:endParaRPr lang="en-US" sz="13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519ED4-7F66-659E-DA53-0AF02A952447}"/>
              </a:ext>
            </a:extLst>
          </p:cNvPr>
          <p:cNvSpPr txBox="1"/>
          <p:nvPr/>
        </p:nvSpPr>
        <p:spPr>
          <a:xfrm>
            <a:off x="609600" y="120091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ICCP Handbook Update: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E5B7DE-BB97-3944-0274-0549F4431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" t="9467" r="6250" b="74534"/>
          <a:stretch/>
        </p:blipFill>
        <p:spPr bwMode="auto">
          <a:xfrm>
            <a:off x="723900" y="4125198"/>
            <a:ext cx="8382000" cy="114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D1E058-D3AA-2E67-D2B9-CA722253A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" t="56400" r="7031" b="10533"/>
          <a:stretch/>
        </p:blipFill>
        <p:spPr bwMode="auto">
          <a:xfrm>
            <a:off x="190500" y="1652653"/>
            <a:ext cx="8839200" cy="2362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34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48A96-4B5F-F0EA-3275-4AF064083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E3B4-5A84-EA07-09B6-74DDF085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EB45E59-BF8F-3766-9C42-D2AA6054D192}"/>
              </a:ext>
            </a:extLst>
          </p:cNvPr>
          <p:cNvSpPr txBox="1">
            <a:spLocks/>
          </p:cNvSpPr>
          <p:nvPr/>
        </p:nvSpPr>
        <p:spPr>
          <a:xfrm>
            <a:off x="76200" y="814633"/>
            <a:ext cx="8534400" cy="46381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lvl="1" indent="0">
              <a:buNone/>
            </a:pPr>
            <a:r>
              <a:rPr lang="en-US" sz="1800" dirty="0"/>
              <a:t>-Review Handbook #4 for QSE Telemetry Tests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  <p:pic>
        <p:nvPicPr>
          <p:cNvPr id="4" name="Picture 3" descr="Text&#10;&#10;AI-generated content may be incorrect.">
            <a:extLst>
              <a:ext uri="{FF2B5EF4-FFF2-40B4-BE49-F238E27FC236}">
                <a16:creationId xmlns:a16="http://schemas.microsoft.com/office/drawing/2014/main" id="{4A7481E4-535B-846C-9455-857CCF7C1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5943600" cy="48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17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1715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169863" lvl="1" indent="0">
              <a:buNone/>
            </a:pPr>
            <a:r>
              <a:rPr lang="en-US" sz="1600" dirty="0"/>
              <a:t>                                                           </a:t>
            </a: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 algn="ctr">
              <a:buNone/>
            </a:pPr>
            <a:r>
              <a:rPr lang="en-US" sz="3200" dirty="0">
                <a:solidFill>
                  <a:srgbClr val="00B050"/>
                </a:solidFill>
              </a:rPr>
              <a:t>  </a:t>
            </a:r>
            <a:r>
              <a:rPr lang="en-US" sz="6000" dirty="0">
                <a:solidFill>
                  <a:srgbClr val="00B050"/>
                </a:solidFill>
              </a:rPr>
              <a:t>QUESTIONS?</a:t>
            </a:r>
          </a:p>
          <a:p>
            <a:pPr marL="169863" lvl="1" indent="0" algn="ctr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r>
              <a:rPr lang="en-US" sz="1600" dirty="0"/>
              <a:t>       Send any additional questions, feedback and comments to </a:t>
            </a:r>
            <a:r>
              <a:rPr lang="en-US" sz="1600" dirty="0">
                <a:hlinkClick r:id="rId2"/>
              </a:rPr>
              <a:t>RTCB@ercot.com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444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Modeling – Key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3758"/>
            <a:ext cx="8534400" cy="4850484"/>
          </a:xfrm>
        </p:spPr>
        <p:txBody>
          <a:bodyPr/>
          <a:lstStyle/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Resource specific ICCP Telemetry Modeling Template (</a:t>
            </a:r>
            <a:r>
              <a:rPr lang="fr-FR" sz="1800" dirty="0"/>
              <a:t>ICCP_Change_Request_example_RTCB_V1.4.xlsx</a:t>
            </a:r>
            <a:r>
              <a:rPr lang="en-US" sz="1800" dirty="0"/>
              <a:t>) is posted in two locations</a:t>
            </a:r>
          </a:p>
          <a:p>
            <a:pPr marL="169863" lvl="1" indent="0">
              <a:buNone/>
            </a:pPr>
            <a:endParaRPr lang="en-US" sz="1800" dirty="0"/>
          </a:p>
          <a:p>
            <a:pPr marL="855663" lvl="2">
              <a:buFont typeface="Courier New" panose="02070309020205020404" pitchFamily="49" charset="0"/>
              <a:buChar char="o"/>
            </a:pPr>
            <a:r>
              <a:rPr lang="en-US" sz="1800" dirty="0"/>
              <a:t>ercot.com site under User Guides: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https://www.ercot.com/services/mdt/userguides</a:t>
            </a:r>
            <a:endParaRPr lang="en-US" sz="1200" dirty="0"/>
          </a:p>
          <a:p>
            <a:pPr marL="855663" lvl="2">
              <a:buFont typeface="Courier New" panose="02070309020205020404" pitchFamily="49" charset="0"/>
              <a:buChar char="o"/>
            </a:pPr>
            <a:r>
              <a:rPr lang="en-US" sz="1800" dirty="0"/>
              <a:t>RTCBTF site under Key Documents: </a:t>
            </a:r>
            <a:r>
              <a:rPr lang="en-US" sz="1200" dirty="0">
                <a:hlinkClick r:id="rId3" tooltip="https://www.ercot.com/committees/tac/rtcbtf"/>
              </a:rPr>
              <a:t>https://www.ercot.com/committees/tac/rtcbtf</a:t>
            </a: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Request all market participants to follow the template for the object name format.</a:t>
            </a:r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Latest version of RTC+B ICCP Handbook is available at</a:t>
            </a:r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New single model ESR names for existing combo-model ESRs have been published to the RTCBTF page: </a:t>
            </a:r>
            <a:r>
              <a:rPr lang="en-US" sz="1800" dirty="0">
                <a:hlinkClick r:id="rId3"/>
              </a:rPr>
              <a:t>https://www.ercot.com/committees/tac/rtcbtf</a:t>
            </a: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201F5-5DD5-24E6-973F-BEDB29352146}"/>
              </a:ext>
            </a:extLst>
          </p:cNvPr>
          <p:cNvSpPr txBox="1"/>
          <p:nvPr/>
        </p:nvSpPr>
        <p:spPr>
          <a:xfrm>
            <a:off x="838200" y="47244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hlinkClick r:id="rId2"/>
              </a:rPr>
              <a:t>Link to RTC+B ERCOT Nodal ICCP Communications Handbook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QSEs to Submit new ICCP telemetry point requests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QSEs/ERCOT to maintain the new ICCP telemetry points for both current system and RTC+B system through weekly model loads.</a:t>
            </a:r>
          </a:p>
          <a:p>
            <a:pPr marL="169863" lvl="1" indent="0">
              <a:buNone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When submitting ICCP requests for existing resources, please provide RTC specific object names only for modeling. These are the objects in </a:t>
            </a:r>
            <a:r>
              <a:rPr lang="en-US" sz="2000" dirty="0">
                <a:solidFill>
                  <a:srgbClr val="FF0000"/>
                </a:solidFill>
              </a:rPr>
              <a:t>RED </a:t>
            </a:r>
            <a:r>
              <a:rPr lang="en-US" sz="2000" dirty="0"/>
              <a:t>text in the template.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Similarly for single model ESR devices, all objects in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 text on the ESR tab are required to be submitted. 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In RTC+B, single model ESR device names are changed to ESR1, ESR2,..,ESR# under a given site.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169863" lvl="1" indent="0">
              <a:buNone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Within the RTC+B construct, 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AS capabilities for IRRs no longer required to be modeled (Updated the ICCP Telemetry Template and Handbook).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CLRs are not expected to participate in FFR service.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The AVR and PSS points are not required to be modelled on CLRs in RTC.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Station specific ICCP telemetry like line flows, auxiliary load are NOT required to be modeled again.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Non-ESR Generation Resources as well as Controllable and Non-Controllable Load Resources are required to model the new RTC+B telemetry points under the existing non-ESR device.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93944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83241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point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1CFE9-F9CD-7199-CB07-EB00DC236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3911"/>
            <a:ext cx="7000000" cy="481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Model Load and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09908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model the RTC+B ICCP points in the network model and perform ICCP model load in lower environment for ERCOT internal verification.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This verified model with the RTC+B ICCP points will be loaded into current Production ICCP system.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publish a schedule to indicate when the new RTC+B specific telemetry points will be available in Production.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provide support to QSEs to setup the RTC+B telemetry points in their Production ICCP system and perform communication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and QSE to start testing the RTC+B telemetry points in current Production ICCP system (telemetry points check out)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expects continuous good quality telemetry from July 1st week for points that are needed to support RTC+B EMS/SCED open loop testing. </a:t>
            </a:r>
          </a:p>
        </p:txBody>
      </p:sp>
    </p:spTree>
    <p:extLst>
      <p:ext uri="{BB962C8B-B14F-4D97-AF65-F5344CB8AC3E}">
        <p14:creationId xmlns:p14="http://schemas.microsoft.com/office/powerpoint/2010/main" val="119759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Refresher on ICCP configuration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RTC+B ICCP telemetry will be modeled in the current Production ICCP system under existing ICCP links.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No new sandbox will be available for RTC+B specific ICCP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All point-to-point telemetry checkouts will be performed in the current Production ICCP system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CEA02-DB29-72FC-D463-9E8E20DC9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7111571" cy="27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5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QSE EMS SCADA/AGC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Reminder for QSEs to work with their EMS vendors (and/or in-house development teams) to update their EMS Tools/SCADA/AGC control system functionality to send RTC+B specific telemetry to ERCOT and receive telemetry (like UDSP) from ERCOT and follow control signal.</a:t>
            </a: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QSE EMS Tools/SCADA/AGC system changes are expected to be in place to support Market Trials from June time frame.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</a:rPr>
              <a:t>Examples of RTC+B specific telemetry changes: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UDSP (ERCOT to QSE)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 Capability  ( QSE to ERCOT)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New RTC Resource Status Code (QSE to ERCOT)</a:t>
            </a:r>
          </a:p>
        </p:txBody>
      </p:sp>
    </p:spTree>
    <p:extLst>
      <p:ext uri="{BB962C8B-B14F-4D97-AF65-F5344CB8AC3E}">
        <p14:creationId xmlns:p14="http://schemas.microsoft.com/office/powerpoint/2010/main" val="421068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641A3-EA58-9336-8A16-A71E5AB17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8FB0-CAEF-0299-4056-22E0AD27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Refresher on Resource Statuses for both Telemetry and 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62F37-1F02-0E52-0FFD-2D66C77C4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A479F1C3-D81B-1D01-3D4B-483E0FBC13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828202"/>
              </p:ext>
            </p:extLst>
          </p:nvPr>
        </p:nvGraphicFramePr>
        <p:xfrm>
          <a:off x="381000" y="926490"/>
          <a:ext cx="8690918" cy="5005020"/>
        </p:xfrm>
        <a:graphic>
          <a:graphicData uri="http://schemas.openxmlformats.org/drawingml/2006/table">
            <a:tbl>
              <a:tblPr/>
              <a:tblGrid>
                <a:gridCol w="1149120">
                  <a:extLst>
                    <a:ext uri="{9D8B030D-6E8A-4147-A177-3AD203B41FA5}">
                      <a16:colId xmlns:a16="http://schemas.microsoft.com/office/drawing/2014/main" val="2895812154"/>
                    </a:ext>
                  </a:extLst>
                </a:gridCol>
                <a:gridCol w="1093337">
                  <a:extLst>
                    <a:ext uri="{9D8B030D-6E8A-4147-A177-3AD203B41FA5}">
                      <a16:colId xmlns:a16="http://schemas.microsoft.com/office/drawing/2014/main" val="2532826316"/>
                    </a:ext>
                  </a:extLst>
                </a:gridCol>
                <a:gridCol w="870208">
                  <a:extLst>
                    <a:ext uri="{9D8B030D-6E8A-4147-A177-3AD203B41FA5}">
                      <a16:colId xmlns:a16="http://schemas.microsoft.com/office/drawing/2014/main" val="1757066230"/>
                    </a:ext>
                  </a:extLst>
                </a:gridCol>
                <a:gridCol w="524355">
                  <a:extLst>
                    <a:ext uri="{9D8B030D-6E8A-4147-A177-3AD203B41FA5}">
                      <a16:colId xmlns:a16="http://schemas.microsoft.com/office/drawing/2014/main" val="2081067369"/>
                    </a:ext>
                  </a:extLst>
                </a:gridCol>
                <a:gridCol w="1137964">
                  <a:extLst>
                    <a:ext uri="{9D8B030D-6E8A-4147-A177-3AD203B41FA5}">
                      <a16:colId xmlns:a16="http://schemas.microsoft.com/office/drawing/2014/main" val="1787737225"/>
                    </a:ext>
                  </a:extLst>
                </a:gridCol>
                <a:gridCol w="3915934">
                  <a:extLst>
                    <a:ext uri="{9D8B030D-6E8A-4147-A177-3AD203B41FA5}">
                      <a16:colId xmlns:a16="http://schemas.microsoft.com/office/drawing/2014/main" val="2323099781"/>
                    </a:ext>
                  </a:extLst>
                </a:gridCol>
              </a:tblGrid>
              <a:tr h="4192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RTC+B Code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(RSTR)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Current Code</a:t>
                      </a:r>
                    </a:p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(RST)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LABEL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COP applicable in RTC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DSCRPT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44508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UNDEFINED RESOURCE STATUS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770317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ONRUC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HOUR IS RUC-COMMITTED INTERVAL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452211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WITH ENERGY OFFER CURVE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126949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ONOS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WITH OUTPUT SCHEDULE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071288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ONTEST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TEST WITH OUTPUT SCHEDULE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493846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ONEMR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EMR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109461"/>
                  </a:ext>
                </a:extLst>
              </a:tr>
              <a:tr h="4367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Not available in Current system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ONSC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SYNC CONDENSER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98288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SHUTDOWN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UNIT SHUTTING DOWN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096594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STARTUP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UNIT STARTING UP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932243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ONOPTOUT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HOUR IS A RUC BUY-BACK HOUR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553170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ONHOLD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ONHOLD - OUTPUT TO BE CONSTANT TEMPORARILY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053015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128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OUT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UNAVAILABLE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618754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129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AVAILABLE FOR DAM AND RUC COMMITMENT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066140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EMR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AVAILABLE FOR COMMITMENT ONLY FOR EMR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156907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131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OFFQS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QSGR AVAILABLE FOR SCED DEPLOYMENT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188139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132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EMRSWGR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UNIT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OFFLINE - AVAILABLE ONLY FOR EMERGENCY CONDITION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30341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256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256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UNDEFINED RESOURCE STATUS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455108"/>
                  </a:ext>
                </a:extLst>
              </a:tr>
              <a:tr h="4367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257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Not available in Current system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ONLINE - LOAD RESOURCE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368811"/>
                  </a:ext>
                </a:extLst>
              </a:tr>
              <a:tr h="21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258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260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OUTL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LOAD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NOT AVAILABLE</a:t>
                      </a:r>
                    </a:p>
                  </a:txBody>
                  <a:tcPr marL="8217" marR="8217" marT="8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588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3993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32325</TotalTime>
  <Words>1320</Words>
  <Application>Microsoft Office PowerPoint</Application>
  <PresentationFormat>On-screen Show (4:3)</PresentationFormat>
  <Paragraphs>297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Aptos Narrow</vt:lpstr>
      <vt:lpstr>Arial</vt:lpstr>
      <vt:lpstr>Calibri</vt:lpstr>
      <vt:lpstr>Courier New</vt:lpstr>
      <vt:lpstr>Times New Roman</vt:lpstr>
      <vt:lpstr>Cover Slide</vt:lpstr>
      <vt:lpstr>Horizontal Theme</vt:lpstr>
      <vt:lpstr>1_Horizontal Theme</vt:lpstr>
      <vt:lpstr>PowerPoint Presentation</vt:lpstr>
      <vt:lpstr>RTC+B ICCP Telemetry Modeling – Key Documents</vt:lpstr>
      <vt:lpstr>RTC+B ICCP Telemetry Points Modeling Expectations</vt:lpstr>
      <vt:lpstr>RTC+B ICCP Telemetry Points Modeling Expectations</vt:lpstr>
      <vt:lpstr>Market Trial Handbooks</vt:lpstr>
      <vt:lpstr>RTC+B ICCP Model Load and Testing</vt:lpstr>
      <vt:lpstr>RTC+B Refresher on ICCP configuration</vt:lpstr>
      <vt:lpstr>RTC+B QSE EMS SCADA/AGC changes</vt:lpstr>
      <vt:lpstr>RTC+B Refresher on Resource Statuses for both Telemetry and COP</vt:lpstr>
      <vt:lpstr>RTC+B Refresher on Resource Statuses for both Telemetry and COP</vt:lpstr>
      <vt:lpstr>RTC+B Refresher on Resource statuses for both Telemetry and COP</vt:lpstr>
      <vt:lpstr>Updates to ICCP Handbook</vt:lpstr>
      <vt:lpstr>Market Trial Handbooks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621</cp:revision>
  <cp:lastPrinted>2017-10-10T21:31:05Z</cp:lastPrinted>
  <dcterms:created xsi:type="dcterms:W3CDTF">2016-01-21T15:20:31Z</dcterms:created>
  <dcterms:modified xsi:type="dcterms:W3CDTF">2025-05-28T21:18:33Z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