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8" r:id="rId7"/>
    <p:sldId id="272" r:id="rId8"/>
    <p:sldId id="269" r:id="rId9"/>
    <p:sldId id="271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60"/>
  </p:normalViewPr>
  <p:slideViewPr>
    <p:cSldViewPr showGuides="1">
      <p:cViewPr varScale="1">
        <p:scale>
          <a:sx n="97" d="100"/>
          <a:sy n="97" d="100"/>
        </p:scale>
        <p:origin x="1200" y="30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Modeling Upgrade to CIM16: Application and Data Products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BB7CBF-610B-4D0D-BF19-E4C01C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Upgrading from CIM10 to CIM16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BC79-B209-456A-A7B7-7A020803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799"/>
            <a:ext cx="11658600" cy="4724401"/>
          </a:xfrm>
        </p:spPr>
        <p:txBody>
          <a:bodyPr/>
          <a:lstStyle/>
          <a:p>
            <a:r>
              <a:rPr lang="en-US" sz="2400" dirty="0"/>
              <a:t>ERCOT produces Network Models following CIM standards and in an XML format</a:t>
            </a:r>
          </a:p>
          <a:p>
            <a:pPr lvl="1"/>
            <a:r>
              <a:rPr lang="en-US" sz="1800" dirty="0"/>
              <a:t>Since 2010, the Network Model Management System (NMMS) has produced models using the CIM10 schema (with customizations)</a:t>
            </a:r>
          </a:p>
          <a:p>
            <a:pPr lvl="1"/>
            <a:r>
              <a:rPr lang="en-US" sz="1800" dirty="0"/>
              <a:t>In 2021, a process was developed to translate CIM10 models into CIM16 allowing for downstream systems to upgrade their importers</a:t>
            </a:r>
          </a:p>
          <a:p>
            <a:endParaRPr lang="en-US" sz="2400" dirty="0"/>
          </a:p>
          <a:p>
            <a:r>
              <a:rPr lang="en-US" sz="2400" dirty="0"/>
              <a:t>ERCOT has begun a project to enhance NMMS to natively produce CIM16 model files</a:t>
            </a:r>
          </a:p>
          <a:p>
            <a:pPr lvl="1"/>
            <a:r>
              <a:rPr lang="en-US" sz="1800" dirty="0"/>
              <a:t>Reduces the need for ERCOT-specific legacy code in vendor applications</a:t>
            </a:r>
          </a:p>
          <a:p>
            <a:pPr lvl="1"/>
            <a:r>
              <a:rPr lang="en-US" sz="1800" dirty="0"/>
              <a:t>Officially started execution in August 2024</a:t>
            </a:r>
          </a:p>
          <a:p>
            <a:pPr lvl="1"/>
            <a:r>
              <a:rPr lang="en-US" sz="1800" dirty="0"/>
              <a:t>Project completion is scheduled for </a:t>
            </a:r>
            <a:r>
              <a:rPr lang="en-US" sz="1800" b="1" u="sng" dirty="0"/>
              <a:t>Q1/Q2 2027</a:t>
            </a:r>
          </a:p>
          <a:p>
            <a:pPr lvl="1"/>
            <a:endParaRPr lang="en-US" sz="2000" dirty="0"/>
          </a:p>
          <a:p>
            <a:r>
              <a:rPr lang="en-US" sz="2400" dirty="0"/>
              <a:t>ERCOT will no longer produce CIM10 models after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33390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2AF8-8403-48C0-BFC2-3BB731A4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CIM-Related Inputs/Outputs of NMMS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9AC57-E805-4169-9E21-6A34A839E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32BEF-DD35-4060-9351-6B7E13344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10058400" cy="371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4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7F44F-DB42-4BA9-8F02-EAA65190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Who/What is Affected?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2C57-2460-48A3-8C3D-DCFF792BF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838200"/>
            <a:ext cx="108712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Any processes utilizing files directly created from NMMS will need to prepare for an updated schema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Files include:</a:t>
            </a:r>
          </a:p>
          <a:p>
            <a:pPr lvl="1"/>
            <a:r>
              <a:rPr lang="en-US" dirty="0"/>
              <a:t>MIS Secure:</a:t>
            </a:r>
          </a:p>
          <a:p>
            <a:pPr lvl="2"/>
            <a:r>
              <a:rPr lang="en-US" sz="2400" dirty="0"/>
              <a:t>Redacted CIM Network Model - EMIL ID: NP3-450-SG</a:t>
            </a:r>
          </a:p>
          <a:p>
            <a:pPr lvl="1"/>
            <a:r>
              <a:rPr lang="en-US" dirty="0"/>
              <a:t>MIS Certified:</a:t>
            </a:r>
          </a:p>
          <a:p>
            <a:pPr lvl="2"/>
            <a:r>
              <a:rPr lang="en-US" sz="2400" dirty="0"/>
              <a:t>TSP Version of the CIM Network Model XMLs </a:t>
            </a:r>
            <a:r>
              <a:rPr lang="en-US" sz="2400" i="1" dirty="0"/>
              <a:t>(via Citrix)</a:t>
            </a:r>
          </a:p>
          <a:p>
            <a:pPr lvl="2"/>
            <a:r>
              <a:rPr lang="en-US" sz="2400" dirty="0"/>
              <a:t>Incremental CIM Change Requests XMLs </a:t>
            </a:r>
            <a:r>
              <a:rPr lang="en-US" sz="2400" i="1" dirty="0"/>
              <a:t>(via Citrix/NMMS)</a:t>
            </a:r>
          </a:p>
          <a:p>
            <a:endParaRPr lang="en-US" sz="2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78B71-6DBD-4F7A-862D-AFD52419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E4A511-DAF5-2041-75B2-6A804BB87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2133600"/>
            <a:ext cx="5791200" cy="178646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6278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A923C-7895-F494-7B99-F38A8932D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CIM16 Project – Test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CAE75-38C6-93F7-0909-5B6D0D741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838201"/>
            <a:ext cx="11379200" cy="520462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will prioritize the delivery of CIM16 test models in the early stages of the project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will host an initial workshop Q3/Q4 of 2025.</a:t>
            </a:r>
          </a:p>
          <a:p>
            <a:pPr lvl="1"/>
            <a:r>
              <a:rPr lang="en-US" dirty="0"/>
              <a:t>Schema and redacted model will be provided prior to meeting</a:t>
            </a:r>
          </a:p>
          <a:p>
            <a:pPr lvl="1"/>
            <a:r>
              <a:rPr lang="en-US" dirty="0"/>
              <a:t>Dates to be communicated via TWG and Market Notices</a:t>
            </a:r>
          </a:p>
          <a:p>
            <a:r>
              <a:rPr lang="en-US" dirty="0"/>
              <a:t>A recurring cadence will be developed for providing these test files</a:t>
            </a:r>
          </a:p>
          <a:p>
            <a:pPr lvl="1"/>
            <a:r>
              <a:rPr lang="en-US" dirty="0"/>
              <a:t>Initially new models will be delivered ~quarterly</a:t>
            </a:r>
          </a:p>
          <a:p>
            <a:pPr lvl="1"/>
            <a:r>
              <a:rPr lang="en-US" dirty="0"/>
              <a:t>Cadence will increase as CIM16 go-live approaches</a:t>
            </a:r>
          </a:p>
          <a:p>
            <a:r>
              <a:rPr lang="en-US" dirty="0"/>
              <a:t>TSP testing of CIM16 NMMS tentatively scheduled for </a:t>
            </a:r>
            <a:r>
              <a:rPr lang="en-US" u="sng" dirty="0"/>
              <a:t>Q4 2026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7F63B-1BA9-AFBC-5718-F1C0880C0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B7C25E-82ED-5CC2-FEC7-E05F0A4DAD2F}"/>
              </a:ext>
            </a:extLst>
          </p:cNvPr>
          <p:cNvSpPr/>
          <p:nvPr/>
        </p:nvSpPr>
        <p:spPr>
          <a:xfrm>
            <a:off x="406400" y="2438400"/>
            <a:ext cx="9423400" cy="1447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481D10-6412-A499-5BCE-131EB4DB46AD}"/>
              </a:ext>
            </a:extLst>
          </p:cNvPr>
          <p:cNvSpPr txBox="1"/>
          <p:nvPr/>
        </p:nvSpPr>
        <p:spPr>
          <a:xfrm>
            <a:off x="406400" y="1981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37700464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284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Overview – Upgrading from CIM10 to CIM16</vt:lpstr>
      <vt:lpstr>CIM-Related Inputs/Outputs of NMMS</vt:lpstr>
      <vt:lpstr>Who/What is Affected?</vt:lpstr>
      <vt:lpstr>ERCOT CIM16 Project – Test Models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64</cp:revision>
  <cp:lastPrinted>2016-01-21T20:53:15Z</cp:lastPrinted>
  <dcterms:created xsi:type="dcterms:W3CDTF">2016-01-21T15:20:31Z</dcterms:created>
  <dcterms:modified xsi:type="dcterms:W3CDTF">2025-05-28T13:31:58Z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2023-08-24T17:36:39Z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780b8986-6bf8-43a0-b7b3-bad36b571463</vt:lpwstr>
  </property>
  <property fmtid="{D5CDD505-2E9C-101B-9397-08002B2CF9AE}" pid="9" name="MSIP_Label_7084cbda-52b8-46fb-a7b7-cb5bd465ed85_ContentBits">
    <vt:lpwstr>0</vt:lpwstr>
  </property>
</Properties>
</file>