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  <p:sldMasterId id="2147483756" r:id="rId6"/>
    <p:sldMasterId id="2147483775" r:id="rId7"/>
  </p:sldMasterIdLst>
  <p:notesMasterIdLst>
    <p:notesMasterId r:id="rId10"/>
  </p:notesMasterIdLst>
  <p:handoutMasterIdLst>
    <p:handoutMasterId r:id="rId11"/>
  </p:handoutMasterIdLst>
  <p:sldIdLst>
    <p:sldId id="260" r:id="rId8"/>
    <p:sldId id="618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CDD9"/>
    <a:srgbClr val="26D07C"/>
    <a:srgbClr val="0076C6"/>
    <a:srgbClr val="00AEC7"/>
    <a:srgbClr val="E6EBF0"/>
    <a:srgbClr val="093C61"/>
    <a:srgbClr val="98C3FA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786072-C360-41A7-96A3-507CC98DC1FD}" v="2" dt="2025-05-27T19:13:33.439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AD786072-C360-41A7-96A3-507CC98DC1FD}"/>
    <pc:docChg chg="addSld delSld modSld sldOrd">
      <pc:chgData name="Badri, Sreenivas" userId="0b43dccd-042e-4be0-871d-afa1d90d6a2e" providerId="ADAL" clId="{AD786072-C360-41A7-96A3-507CC98DC1FD}" dt="2025-05-27T19:15:04.820" v="28" actId="20577"/>
      <pc:docMkLst>
        <pc:docMk/>
      </pc:docMkLst>
      <pc:sldChg chg="modSp add del mod ord">
        <pc:chgData name="Badri, Sreenivas" userId="0b43dccd-042e-4be0-871d-afa1d90d6a2e" providerId="ADAL" clId="{AD786072-C360-41A7-96A3-507CC98DC1FD}" dt="2025-05-27T19:15:04.820" v="28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AD786072-C360-41A7-96A3-507CC98DC1FD}" dt="2025-05-27T19:15:04.820" v="28" actId="20577"/>
          <ac:spMkLst>
            <pc:docMk/>
            <pc:sldMk cId="730603795" sldId="260"/>
            <ac:spMk id="2" creationId="{0FC6A9CD-3F8F-BF9B-8A6D-DA135D6B72F4}"/>
          </ac:spMkLst>
        </pc:spChg>
      </pc:sldChg>
      <pc:sldMasterChg chg="delSldLayout">
        <pc:chgData name="Badri, Sreenivas" userId="0b43dccd-042e-4be0-871d-afa1d90d6a2e" providerId="ADAL" clId="{AD786072-C360-41A7-96A3-507CC98DC1FD}" dt="2025-05-27T19:13:11.418" v="1" actId="2696"/>
        <pc:sldMasterMkLst>
          <pc:docMk/>
          <pc:sldMasterMk cId="2409641601" sldId="2147483663"/>
        </pc:sldMasterMkLst>
        <pc:sldLayoutChg chg="del">
          <pc:chgData name="Badri, Sreenivas" userId="0b43dccd-042e-4be0-871d-afa1d90d6a2e" providerId="ADAL" clId="{AD786072-C360-41A7-96A3-507CC98DC1FD}" dt="2025-05-27T19:13:11.418" v="1" actId="2696"/>
          <pc:sldLayoutMkLst>
            <pc:docMk/>
            <pc:sldMasterMk cId="2409641601" sldId="2147483663"/>
            <pc:sldLayoutMk cId="3417025642" sldId="2147483775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31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45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6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3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66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1058219"/>
            <a:ext cx="853328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04800" y="3524730"/>
            <a:ext cx="853328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2"/>
                </a:solidFill>
              </a:defRPr>
            </a:lvl2pPr>
            <a:lvl3pPr>
              <a:defRPr sz="9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00283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rgbClr val="5B6770"/>
                </a:solidFill>
              </a:defRPr>
            </a:lvl2pPr>
            <a:lvl3pPr>
              <a:defRPr sz="1200">
                <a:solidFill>
                  <a:srgbClr val="5B6770"/>
                </a:solidFill>
              </a:defRPr>
            </a:lvl3pPr>
            <a:lvl4pPr>
              <a:defRPr sz="1050">
                <a:solidFill>
                  <a:srgbClr val="5B6770"/>
                </a:solidFill>
              </a:defRPr>
            </a:lvl4pPr>
            <a:lvl5pPr>
              <a:defRPr sz="9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95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algn="l">
              <a:defRPr sz="1350">
                <a:solidFill>
                  <a:schemeClr val="tx2"/>
                </a:solidFill>
              </a:defRPr>
            </a:lvl2pPr>
            <a:lvl3pPr algn="l">
              <a:defRPr sz="1200">
                <a:solidFill>
                  <a:schemeClr val="tx2"/>
                </a:solidFill>
              </a:defRPr>
            </a:lvl3pPr>
            <a:lvl4pPr algn="l">
              <a:defRPr sz="1050">
                <a:solidFill>
                  <a:schemeClr val="tx2"/>
                </a:solidFill>
              </a:defRPr>
            </a:lvl4pPr>
            <a:lvl5pPr algn="l"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712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1500" b="0">
                <a:solidFill>
                  <a:schemeClr val="accent1"/>
                </a:solidFill>
              </a:defRPr>
            </a:lvl1pPr>
            <a:lvl2pPr algn="l">
              <a:defRPr sz="1350">
                <a:solidFill>
                  <a:schemeClr val="tx2"/>
                </a:solidFill>
              </a:defRPr>
            </a:lvl2pPr>
            <a:lvl3pPr algn="l">
              <a:defRPr sz="1200">
                <a:solidFill>
                  <a:schemeClr val="tx2"/>
                </a:solidFill>
              </a:defRPr>
            </a:lvl3pPr>
            <a:lvl4pPr algn="l">
              <a:defRPr sz="1050">
                <a:solidFill>
                  <a:schemeClr val="tx2"/>
                </a:solidFill>
              </a:defRPr>
            </a:lvl4pPr>
            <a:lvl5pPr algn="l"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4035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200"/>
            <a:ext cx="85344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339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200"/>
            <a:ext cx="85344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144609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198"/>
            <a:ext cx="85344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>
              <a:defRPr sz="1050">
                <a:solidFill>
                  <a:schemeClr val="accent1"/>
                </a:solidFill>
              </a:defRPr>
            </a:lvl2pPr>
            <a:lvl3pPr>
              <a:defRPr sz="9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5523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  <a:lvl2pPr>
              <a:defRPr sz="1050" b="1">
                <a:solidFill>
                  <a:schemeClr val="tx1"/>
                </a:solidFill>
              </a:defRPr>
            </a:lvl2pPr>
            <a:lvl3pPr>
              <a:defRPr sz="9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199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  <a:lvl2pPr>
              <a:defRPr sz="1050" b="0">
                <a:solidFill>
                  <a:schemeClr val="tx1"/>
                </a:solidFill>
              </a:defRPr>
            </a:lvl2pPr>
            <a:lvl3pPr>
              <a:defRPr sz="9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8357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  <a:lvl2pPr>
              <a:defRPr sz="1050" b="0">
                <a:solidFill>
                  <a:schemeClr val="tx1"/>
                </a:solidFill>
              </a:defRPr>
            </a:lvl2pPr>
            <a:lvl3pPr>
              <a:defRPr sz="9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185653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54326" y="1066802"/>
            <a:ext cx="8384875" cy="20128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accent2"/>
                </a:solidFill>
              </a:defRPr>
            </a:lvl2pPr>
            <a:lvl3pPr>
              <a:defRPr sz="12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54326" y="3574376"/>
            <a:ext cx="8384875" cy="2077492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60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1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629150" y="762001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179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38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267075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229350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538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132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948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3" y="6477006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27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6200" y="6477000"/>
            <a:ext cx="4953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1600200" y="6477006"/>
            <a:ext cx="7452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0" y="6480104"/>
            <a:ext cx="10306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>
                <a:solidFill>
                  <a:srgbClr val="5B6770"/>
                </a:solidFill>
              </a:rPr>
              <a:t>Item 4.2</a:t>
            </a:r>
          </a:p>
          <a:p>
            <a:r>
              <a:rPr lang="en-US" sz="750" b="1">
                <a:solidFill>
                  <a:srgbClr val="5B6770"/>
                </a:solidFill>
              </a:rPr>
              <a:t>ERCOT 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31" y="6217200"/>
            <a:ext cx="897566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25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64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C6A9CD-3F8F-BF9B-8A6D-DA135D6B72F4}"/>
              </a:ext>
            </a:extLst>
          </p:cNvPr>
          <p:cNvSpPr txBox="1"/>
          <p:nvPr/>
        </p:nvSpPr>
        <p:spPr>
          <a:xfrm>
            <a:off x="3581400" y="1981200"/>
            <a:ext cx="564603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/>
              <a:t>TLS Certificate Lifetime Reduction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Jason Blevins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May 29th,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TLS Certificate Lifetime Reduction -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4634"/>
            <a:ext cx="8534400" cy="5105400"/>
          </a:xfrm>
        </p:spPr>
        <p:txBody>
          <a:bodyPr/>
          <a:lstStyle/>
          <a:p>
            <a:pPr marL="0" marR="0" algn="just">
              <a:buNone/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CA/Browser Forum has voted and approved 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set a schedule for shortening the lifetime of TLS certificates.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algn="just">
              <a:buNone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just">
              <a:buNone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maximum certificate lifetime is going down:</a:t>
            </a:r>
          </a:p>
          <a:p>
            <a:pPr marL="342900" marR="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From today until March 15, 2026, the maximum lifetime for a TLS certificate is 398 days.</a:t>
            </a:r>
          </a:p>
          <a:p>
            <a:pPr marL="342900" marR="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 of March 15, 2026, the maximum lifetime for a TLS certificate will be 200 days.</a:t>
            </a:r>
          </a:p>
          <a:p>
            <a:pPr marL="342900" marR="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 of March 15, 2027, the maximum lifetime for a TLS certificate will be 100 days.</a:t>
            </a:r>
          </a:p>
          <a:p>
            <a:pPr marL="342900" marR="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 of March 15, 2029, the maximum lifetime for a TLS certificate will be 47 days.</a:t>
            </a:r>
          </a:p>
          <a:p>
            <a:pPr marL="0" marR="0" algn="just">
              <a:buNone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 algn="just">
              <a:buNone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Why is this happening: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Improved revocation of certificates in a more reliable way that reduces impacts with revoked certificates in the wild.  Current methods have proved unreliable (CRL and OCSP).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Enhance security by reducing time a key can be compromised, ensure current information is accurate on certificates, and provide stronger validation making it harder for attackers to exploit outdated certificates.</a:t>
            </a:r>
          </a:p>
          <a:p>
            <a:pPr marL="0" marR="0" algn="just">
              <a:buNone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 algn="just">
              <a:buNone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What does this mean for ERCOT: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Operational impacts to current manual certificate replacement processes.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Market Participants using ERCOT's secure External Web Services (EWS) API system will be impacted as today's solution requires manual efforts by the Market Participants to keep up with posted certificates.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just">
              <a:buNone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Next Steps: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ERCOT will kick off a project to review this change and will report back before the end of the year.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43031539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1_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Props1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30810</TotalTime>
  <Words>264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Symbol</vt:lpstr>
      <vt:lpstr>Cover Slide</vt:lpstr>
      <vt:lpstr>Horizontal Theme</vt:lpstr>
      <vt:lpstr>1_Horizontal Theme</vt:lpstr>
      <vt:lpstr>1_Custom Design</vt:lpstr>
      <vt:lpstr>PowerPoint Presentation</vt:lpstr>
      <vt:lpstr>TLS Certificate Lifetime Reduction - Summary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612</cp:revision>
  <cp:lastPrinted>2017-10-10T21:31:05Z</cp:lastPrinted>
  <dcterms:created xsi:type="dcterms:W3CDTF">2016-01-21T15:20:31Z</dcterms:created>
  <dcterms:modified xsi:type="dcterms:W3CDTF">2025-05-27T19:15:08Z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