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Lst>
  <p:notesMasterIdLst>
    <p:notesMasterId r:id="rId16"/>
  </p:notesMasterIdLst>
  <p:handoutMasterIdLst>
    <p:handoutMasterId r:id="rId17"/>
  </p:handoutMasterIdLst>
  <p:sldIdLst>
    <p:sldId id="260" r:id="rId6"/>
    <p:sldId id="269" r:id="rId7"/>
    <p:sldId id="319" r:id="rId8"/>
    <p:sldId id="320" r:id="rId9"/>
    <p:sldId id="321" r:id="rId10"/>
    <p:sldId id="584" r:id="rId11"/>
    <p:sldId id="586" r:id="rId12"/>
    <p:sldId id="585" r:id="rId13"/>
    <p:sldId id="587" r:id="rId14"/>
    <p:sldId id="588"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12" d="100"/>
          <a:sy n="112" d="100"/>
        </p:scale>
        <p:origin x="1584" y="324"/>
      </p:cViewPr>
      <p:guideLst>
        <p:guide orient="horz" pos="2160"/>
        <p:guide pos="2880"/>
      </p:guideLst>
    </p:cSldViewPr>
  </p:slideViewPr>
  <p:notesTextViewPr>
    <p:cViewPr>
      <p:scale>
        <a:sx n="3" d="2"/>
        <a:sy n="3" d="2"/>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dri, Sreenivas" userId="0b43dccd-042e-4be0-871d-afa1d90d6a2e" providerId="ADAL" clId="{66B275A7-DB08-4114-97AD-2CBCDD7B5CC0}"/>
    <pc:docChg chg="modSld">
      <pc:chgData name="Badri, Sreenivas" userId="0b43dccd-042e-4be0-871d-afa1d90d6a2e" providerId="ADAL" clId="{66B275A7-DB08-4114-97AD-2CBCDD7B5CC0}" dt="2025-05-29T17:16:42.662" v="6" actId="20577"/>
      <pc:docMkLst>
        <pc:docMk/>
      </pc:docMkLst>
      <pc:sldChg chg="modSp mod">
        <pc:chgData name="Badri, Sreenivas" userId="0b43dccd-042e-4be0-871d-afa1d90d6a2e" providerId="ADAL" clId="{66B275A7-DB08-4114-97AD-2CBCDD7B5CC0}" dt="2025-05-29T17:16:42.662" v="6" actId="20577"/>
        <pc:sldMkLst>
          <pc:docMk/>
          <pc:sldMk cId="2863064726" sldId="321"/>
        </pc:sldMkLst>
        <pc:spChg chg="mod">
          <ac:chgData name="Badri, Sreenivas" userId="0b43dccd-042e-4be0-871d-afa1d90d6a2e" providerId="ADAL" clId="{66B275A7-DB08-4114-97AD-2CBCDD7B5CC0}" dt="2025-05-29T17:16:42.662" v="6" actId="20577"/>
          <ac:spMkLst>
            <pc:docMk/>
            <pc:sldMk cId="2863064726" sldId="321"/>
            <ac:spMk id="5" creationId="{B9330B6B-4A24-E782-5A4C-968EB829CEC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5/29/2025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5/29/2025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sz="2600">
                <a:solidFill>
                  <a:schemeClr val="tx2"/>
                </a:solidFill>
              </a:defRPr>
            </a:lvl1pPr>
            <a:lvl2pPr>
              <a:defRPr sz="2400">
                <a:solidFill>
                  <a:schemeClr val="tx2"/>
                </a:solidFill>
              </a:defRPr>
            </a:lvl2pPr>
            <a:lvl3pPr>
              <a:defRPr sz="2200">
                <a:solidFill>
                  <a:schemeClr val="tx2"/>
                </a:solidFill>
              </a:defRPr>
            </a:lvl3pPr>
            <a:lvl4pPr>
              <a:defRPr sz="2100">
                <a:solidFill>
                  <a:schemeClr val="tx2"/>
                </a:solidFill>
              </a:defRPr>
            </a:lvl4pPr>
            <a:lvl5pPr>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Footer text goes here.</a:t>
            </a:r>
            <a:endParaRPr lang="en-US" dirty="0"/>
          </a:p>
        </p:txBody>
      </p:sp>
      <p:sp>
        <p:nvSpPr>
          <p:cNvPr id="4" name="Slide Number Placeholder 3"/>
          <p:cNvSpPr>
            <a:spLocks noGrp="1"/>
          </p:cNvSpPr>
          <p:nvPr>
            <p:ph type="sldNum" sz="quarter" idx="11"/>
          </p:nvPr>
        </p:nvSpPr>
        <p:spPr/>
        <p:txBody>
          <a:bodyPr/>
          <a:lstStyle/>
          <a:p>
            <a:fld id="{1D93BD3E-1E9A-4970-A6F7-E7AC52762E0C}" type="slidenum">
              <a:rPr lang="en-US" smtClean="0"/>
              <a:pPr/>
              <a:t>‹#›</a:t>
            </a:fld>
            <a:endParaRPr lang="en-US"/>
          </a:p>
        </p:txBody>
      </p:sp>
      <p:sp>
        <p:nvSpPr>
          <p:cNvPr id="5" name="Content Placeholder 4"/>
          <p:cNvSpPr>
            <a:spLocks noGrp="1"/>
          </p:cNvSpPr>
          <p:nvPr>
            <p:ph sz="half" idx="1"/>
          </p:nvPr>
        </p:nvSpPr>
        <p:spPr>
          <a:xfrm>
            <a:off x="628650" y="990601"/>
            <a:ext cx="3886200" cy="4800600"/>
          </a:xfrm>
          <a:prstGeom prst="rect">
            <a:avLst/>
          </a:prstGeom>
        </p:spPr>
        <p:txBody>
          <a:bodyPr/>
          <a:lstStyle>
            <a:lvl1pPr>
              <a:defRPr sz="2400">
                <a:solidFill>
                  <a:schemeClr val="tx2"/>
                </a:solidFill>
              </a:defRPr>
            </a:lvl1pPr>
          </a:lstStyle>
          <a:p>
            <a:endParaRPr lang="en-US" dirty="0"/>
          </a:p>
        </p:txBody>
      </p:sp>
      <p:sp>
        <p:nvSpPr>
          <p:cNvPr id="6" name="Content Placeholder 5"/>
          <p:cNvSpPr>
            <a:spLocks noGrp="1"/>
          </p:cNvSpPr>
          <p:nvPr>
            <p:ph sz="half" idx="2"/>
          </p:nvPr>
        </p:nvSpPr>
        <p:spPr>
          <a:xfrm>
            <a:off x="4629150" y="990601"/>
            <a:ext cx="3886200" cy="4800600"/>
          </a:xfrm>
          <a:prstGeom prst="rect">
            <a:avLst/>
          </a:prstGeom>
        </p:spPr>
        <p:txBody>
          <a:bodyPr/>
          <a:lstStyle>
            <a:lvl1pPr>
              <a:defRPr sz="2400">
                <a:solidFill>
                  <a:schemeClr val="tx2"/>
                </a:solidFill>
              </a:defRPr>
            </a:lvl1p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6478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Footer text goes here.</a:t>
            </a: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C6A9CD-3F8F-BF9B-8A6D-DA135D6B72F4}"/>
              </a:ext>
            </a:extLst>
          </p:cNvPr>
          <p:cNvSpPr txBox="1"/>
          <p:nvPr/>
        </p:nvSpPr>
        <p:spPr>
          <a:xfrm>
            <a:off x="3962400" y="2057400"/>
            <a:ext cx="5646034" cy="2462213"/>
          </a:xfrm>
          <a:prstGeom prst="rect">
            <a:avLst/>
          </a:prstGeom>
          <a:noFill/>
        </p:spPr>
        <p:txBody>
          <a:bodyPr wrap="square" rtlCol="0">
            <a:spAutoFit/>
          </a:bodyPr>
          <a:lstStyle/>
          <a:p>
            <a:r>
              <a:rPr lang="en-US" sz="2000" b="1" dirty="0"/>
              <a:t>SCR820 – Real-Time Operator Communication System (RTOC)</a:t>
            </a:r>
          </a:p>
          <a:p>
            <a:r>
              <a:rPr lang="en-US" sz="2400" b="1" dirty="0"/>
              <a:t> </a:t>
            </a:r>
          </a:p>
          <a:p>
            <a:r>
              <a:rPr lang="en-US" dirty="0"/>
              <a:t>Preethi Meher</a:t>
            </a:r>
          </a:p>
          <a:p>
            <a:endParaRPr lang="en-US" dirty="0"/>
          </a:p>
          <a:p>
            <a:r>
              <a:rPr lang="en-US" dirty="0"/>
              <a:t>May 29th, 2025</a:t>
            </a:r>
          </a:p>
          <a:p>
            <a:endParaRPr lang="en-US" dirty="0"/>
          </a:p>
          <a:p>
            <a:endParaRPr lang="en-US" dirty="0"/>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9969B-FDC9-B58E-DF3E-B909B93DAC25}"/>
              </a:ext>
            </a:extLst>
          </p:cNvPr>
          <p:cNvSpPr>
            <a:spLocks noGrp="1"/>
          </p:cNvSpPr>
          <p:nvPr>
            <p:ph type="title"/>
          </p:nvPr>
        </p:nvSpPr>
        <p:spPr/>
        <p:txBody>
          <a:bodyPr/>
          <a:lstStyle/>
          <a:p>
            <a:r>
              <a:rPr lang="en-US" dirty="0"/>
              <a:t>Tool Access</a:t>
            </a:r>
          </a:p>
        </p:txBody>
      </p:sp>
      <p:sp>
        <p:nvSpPr>
          <p:cNvPr id="3" name="Content Placeholder 2">
            <a:extLst>
              <a:ext uri="{FF2B5EF4-FFF2-40B4-BE49-F238E27FC236}">
                <a16:creationId xmlns:a16="http://schemas.microsoft.com/office/drawing/2014/main" id="{10EF9A77-37AE-BB8C-8167-5A164D463B80}"/>
              </a:ext>
            </a:extLst>
          </p:cNvPr>
          <p:cNvSpPr>
            <a:spLocks noGrp="1"/>
          </p:cNvSpPr>
          <p:nvPr>
            <p:ph idx="1"/>
          </p:nvPr>
        </p:nvSpPr>
        <p:spPr>
          <a:xfrm>
            <a:off x="304800" y="990600"/>
            <a:ext cx="8534400" cy="5311379"/>
          </a:xfrm>
        </p:spPr>
        <p:txBody>
          <a:bodyPr/>
          <a:lstStyle/>
          <a:p>
            <a:pPr>
              <a:buFont typeface="Wingdings" panose="05000000000000000000" pitchFamily="2" charset="2"/>
              <a:buChar char="q"/>
            </a:pPr>
            <a:r>
              <a:rPr lang="en-US" sz="1600" dirty="0">
                <a:cs typeface="Calibri" panose="020F0502020204030204" pitchFamily="34" charset="0"/>
              </a:rPr>
              <a:t>Access control</a:t>
            </a:r>
            <a:endParaRPr lang="en-US" sz="1400" dirty="0">
              <a:cs typeface="Calibri" panose="020F0502020204030204" pitchFamily="34" charset="0"/>
            </a:endParaRPr>
          </a:p>
          <a:p>
            <a:pPr lvl="1">
              <a:lnSpc>
                <a:spcPct val="150000"/>
              </a:lnSpc>
              <a:buFont typeface="Courier New" panose="02070309020205020404" pitchFamily="49" charset="0"/>
              <a:buChar char="o"/>
            </a:pPr>
            <a:r>
              <a:rPr lang="en-US" sz="1400" dirty="0">
                <a:cs typeface="Calibri" panose="020F0502020204030204" pitchFamily="34" charset="0"/>
              </a:rPr>
              <a:t>Application access will be granted via digital certificates</a:t>
            </a:r>
          </a:p>
          <a:p>
            <a:pPr lvl="1">
              <a:lnSpc>
                <a:spcPct val="150000"/>
              </a:lnSpc>
              <a:buFont typeface="Courier New" panose="02070309020205020404" pitchFamily="49" charset="0"/>
              <a:buChar char="o"/>
            </a:pPr>
            <a:r>
              <a:rPr lang="en-US" sz="1400" dirty="0">
                <a:cs typeface="Calibri" panose="020F0502020204030204" pitchFamily="34" charset="0"/>
              </a:rPr>
              <a:t>New roles must be added to the certificate for authorization </a:t>
            </a:r>
          </a:p>
          <a:p>
            <a:pPr lvl="2">
              <a:lnSpc>
                <a:spcPct val="150000"/>
              </a:lnSpc>
              <a:buFont typeface="Wingdings" panose="05000000000000000000" pitchFamily="2" charset="2"/>
              <a:buChar char="ü"/>
            </a:pPr>
            <a:r>
              <a:rPr lang="en-US" sz="1200" dirty="0">
                <a:cs typeface="Calibri" panose="020F0502020204030204" pitchFamily="34" charset="0"/>
              </a:rPr>
              <a:t>Admin</a:t>
            </a:r>
          </a:p>
          <a:p>
            <a:pPr lvl="2">
              <a:lnSpc>
                <a:spcPct val="150000"/>
              </a:lnSpc>
              <a:buFont typeface="Wingdings" panose="05000000000000000000" pitchFamily="2" charset="2"/>
              <a:buChar char="ü"/>
            </a:pPr>
            <a:r>
              <a:rPr lang="en-US" sz="1200" dirty="0" err="1">
                <a:cs typeface="Calibri" panose="020F0502020204030204" pitchFamily="34" charset="0"/>
              </a:rPr>
              <a:t>ReadOnly</a:t>
            </a:r>
            <a:endParaRPr lang="en-US" sz="1200" dirty="0">
              <a:cs typeface="Calibri" panose="020F0502020204030204" pitchFamily="34" charset="0"/>
            </a:endParaRPr>
          </a:p>
          <a:p>
            <a:pPr lvl="2">
              <a:lnSpc>
                <a:spcPct val="150000"/>
              </a:lnSpc>
              <a:buFont typeface="Wingdings" panose="05000000000000000000" pitchFamily="2" charset="2"/>
              <a:buChar char="ü"/>
            </a:pPr>
            <a:r>
              <a:rPr lang="en-US" sz="1200" dirty="0">
                <a:cs typeface="Calibri" panose="020F0502020204030204" pitchFamily="34" charset="0"/>
              </a:rPr>
              <a:t>Operator</a:t>
            </a:r>
          </a:p>
          <a:p>
            <a:pPr lvl="1">
              <a:lnSpc>
                <a:spcPct val="150000"/>
              </a:lnSpc>
              <a:buFont typeface="Courier New" panose="02070309020205020404" pitchFamily="49" charset="0"/>
              <a:buChar char="o"/>
            </a:pPr>
            <a:r>
              <a:rPr lang="en-US" sz="1400" dirty="0">
                <a:cs typeface="Calibri" panose="020F0502020204030204" pitchFamily="34" charset="0"/>
              </a:rPr>
              <a:t>Link will be available on mis.ercot.com application library</a:t>
            </a:r>
          </a:p>
          <a:p>
            <a:pPr marL="914400" lvl="2" indent="0">
              <a:lnSpc>
                <a:spcPct val="150000"/>
              </a:lnSpc>
              <a:buNone/>
            </a:pPr>
            <a:endParaRPr lang="en-US" sz="1200" dirty="0">
              <a:cs typeface="Calibri" panose="020F0502020204030204" pitchFamily="34" charset="0"/>
            </a:endParaRPr>
          </a:p>
          <a:p>
            <a:pPr marL="914400" lvl="2" indent="0">
              <a:lnSpc>
                <a:spcPct val="150000"/>
              </a:lnSpc>
              <a:buNone/>
            </a:pPr>
            <a:endParaRPr lang="en-US" sz="1200" dirty="0">
              <a:cs typeface="Calibri" panose="020F0502020204030204" pitchFamily="34" charset="0"/>
            </a:endParaRPr>
          </a:p>
        </p:txBody>
      </p:sp>
      <p:sp>
        <p:nvSpPr>
          <p:cNvPr id="4" name="Slide Number Placeholder 3">
            <a:extLst>
              <a:ext uri="{FF2B5EF4-FFF2-40B4-BE49-F238E27FC236}">
                <a16:creationId xmlns:a16="http://schemas.microsoft.com/office/drawing/2014/main" id="{296BFDEC-BF4E-713F-D60E-1586CBB9A7ED}"/>
              </a:ext>
            </a:extLst>
          </p:cNvPr>
          <p:cNvSpPr>
            <a:spLocks noGrp="1"/>
          </p:cNvSpPr>
          <p:nvPr>
            <p:ph type="sldNum" sz="quarter" idx="4"/>
          </p:nvPr>
        </p:nvSpPr>
        <p:spPr/>
        <p:txBody>
          <a:bodyPr/>
          <a:lstStyle/>
          <a:p>
            <a:fld id="{1D93BD3E-1E9A-4970-A6F7-E7AC52762E0C}" type="slidenum">
              <a:rPr lang="en-US" smtClean="0"/>
              <a:pPr/>
              <a:t>10</a:t>
            </a:fld>
            <a:endParaRPr lang="en-US"/>
          </a:p>
        </p:txBody>
      </p:sp>
      <p:pic>
        <p:nvPicPr>
          <p:cNvPr id="8" name="Picture 7">
            <a:extLst>
              <a:ext uri="{FF2B5EF4-FFF2-40B4-BE49-F238E27FC236}">
                <a16:creationId xmlns:a16="http://schemas.microsoft.com/office/drawing/2014/main" id="{53BDF22A-D4C8-CEFE-9E9B-C960BA53E3C5}"/>
              </a:ext>
            </a:extLst>
          </p:cNvPr>
          <p:cNvPicPr>
            <a:picLocks noChangeAspect="1"/>
          </p:cNvPicPr>
          <p:nvPr/>
        </p:nvPicPr>
        <p:blipFill>
          <a:blip r:embed="rId2"/>
          <a:stretch>
            <a:fillRect/>
          </a:stretch>
        </p:blipFill>
        <p:spPr>
          <a:xfrm>
            <a:off x="838200" y="3520299"/>
            <a:ext cx="5715000" cy="2575701"/>
          </a:xfrm>
          <a:prstGeom prst="rect">
            <a:avLst/>
          </a:prstGeom>
        </p:spPr>
      </p:pic>
    </p:spTree>
    <p:extLst>
      <p:ext uri="{BB962C8B-B14F-4D97-AF65-F5344CB8AC3E}">
        <p14:creationId xmlns:p14="http://schemas.microsoft.com/office/powerpoint/2010/main" val="678184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99CEF-EFBC-4636-82B4-BB2BF1DD0862}"/>
              </a:ext>
            </a:extLst>
          </p:cNvPr>
          <p:cNvSpPr>
            <a:spLocks noGrp="1"/>
          </p:cNvSpPr>
          <p:nvPr>
            <p:ph type="title"/>
          </p:nvPr>
        </p:nvSpPr>
        <p:spPr/>
        <p:txBody>
          <a:bodyPr/>
          <a:lstStyle/>
          <a:p>
            <a:r>
              <a:rPr lang="en-US" sz="2400" dirty="0"/>
              <a:t>SCR820</a:t>
            </a:r>
          </a:p>
        </p:txBody>
      </p:sp>
      <p:sp>
        <p:nvSpPr>
          <p:cNvPr id="4" name="Slide Number Placeholder 3">
            <a:extLst>
              <a:ext uri="{FF2B5EF4-FFF2-40B4-BE49-F238E27FC236}">
                <a16:creationId xmlns:a16="http://schemas.microsoft.com/office/drawing/2014/main" id="{752E5DF2-651A-4AFC-9184-76A95C8F9DEE}"/>
              </a:ext>
            </a:extLst>
          </p:cNvPr>
          <p:cNvSpPr>
            <a:spLocks noGrp="1"/>
          </p:cNvSpPr>
          <p:nvPr>
            <p:ph type="sldNum" sz="quarter" idx="4"/>
          </p:nvPr>
        </p:nvSpPr>
        <p:spPr/>
        <p:txBody>
          <a:bodyPr/>
          <a:lstStyle/>
          <a:p>
            <a:fld id="{1D93BD3E-1E9A-4970-A6F7-E7AC52762E0C}" type="slidenum">
              <a:rPr lang="en-US" smtClean="0"/>
              <a:pPr/>
              <a:t>2</a:t>
            </a:fld>
            <a:endParaRPr lang="en-US"/>
          </a:p>
        </p:txBody>
      </p:sp>
      <p:sp>
        <p:nvSpPr>
          <p:cNvPr id="8" name="TextBox 7">
            <a:extLst>
              <a:ext uri="{FF2B5EF4-FFF2-40B4-BE49-F238E27FC236}">
                <a16:creationId xmlns:a16="http://schemas.microsoft.com/office/drawing/2014/main" id="{3C5A155F-FCAC-0033-B7C9-7B6460C67A62}"/>
              </a:ext>
            </a:extLst>
          </p:cNvPr>
          <p:cNvSpPr txBox="1"/>
          <p:nvPr/>
        </p:nvSpPr>
        <p:spPr>
          <a:xfrm>
            <a:off x="152400" y="1166843"/>
            <a:ext cx="8686800" cy="3354765"/>
          </a:xfrm>
          <a:prstGeom prst="rect">
            <a:avLst/>
          </a:prstGeom>
          <a:noFill/>
        </p:spPr>
        <p:txBody>
          <a:bodyPr wrap="square">
            <a:spAutoFit/>
          </a:bodyPr>
          <a:lstStyle/>
          <a:p>
            <a:pPr indent="-285750" algn="just"/>
            <a:r>
              <a:rPr lang="en-US" sz="2000" b="1" u="sng" dirty="0">
                <a:solidFill>
                  <a:schemeClr val="tx2"/>
                </a:solidFill>
                <a:ea typeface="Calibri" panose="020F0502020204030204" pitchFamily="34" charset="0"/>
                <a:cs typeface="Calibri" panose="020F0502020204030204" pitchFamily="34" charset="0"/>
              </a:rPr>
              <a:t>Objective</a:t>
            </a:r>
          </a:p>
          <a:p>
            <a:pPr marL="57150" indent="0" algn="just">
              <a:buNone/>
            </a:pPr>
            <a:endParaRPr lang="en-US" sz="1600" b="1" u="sng" dirty="0">
              <a:ea typeface="Calibri" panose="020F0502020204030204" pitchFamily="34" charset="0"/>
              <a:cs typeface="Calibri" panose="020F0502020204030204" pitchFamily="34" charset="0"/>
            </a:endParaRPr>
          </a:p>
          <a:p>
            <a:pPr marL="742950" lvl="1" indent="-342900">
              <a:spcAft>
                <a:spcPts val="1200"/>
              </a:spcAft>
              <a:buFont typeface="Wingdings" panose="05000000000000000000" pitchFamily="2" charset="2"/>
              <a:buChar char="q"/>
            </a:pPr>
            <a:r>
              <a:rPr lang="en-US" sz="1400" dirty="0">
                <a:solidFill>
                  <a:schemeClr val="tx2"/>
                </a:solidFill>
                <a:latin typeface="Arial" panose="020B0604020202020204" pitchFamily="34" charset="0"/>
              </a:rPr>
              <a:t> This SCR builds on the ERCOT Control Room Hotline communication process by developing a web-based platform supporting Real-Time, bi-directional, “Send-Review” messaging between ERCOT Operators and Transmission Operators (TOs) during emergency event coordination.</a:t>
            </a:r>
          </a:p>
          <a:p>
            <a:pPr marL="400050" lvl="1">
              <a:spcAft>
                <a:spcPts val="1200"/>
              </a:spcAft>
            </a:pPr>
            <a:endParaRPr lang="en-US" sz="1400" dirty="0">
              <a:solidFill>
                <a:schemeClr val="tx2"/>
              </a:solidFill>
              <a:latin typeface="Arial" panose="020B0604020202020204" pitchFamily="34" charset="0"/>
            </a:endParaRPr>
          </a:p>
          <a:p>
            <a:pPr marL="742950" lvl="1" indent="-342900">
              <a:spcAft>
                <a:spcPts val="1200"/>
              </a:spcAft>
              <a:buFont typeface="Wingdings" panose="05000000000000000000" pitchFamily="2" charset="2"/>
              <a:buChar char="q"/>
            </a:pPr>
            <a:r>
              <a:rPr lang="en-US" sz="1400" dirty="0">
                <a:solidFill>
                  <a:schemeClr val="tx2"/>
                </a:solidFill>
                <a:latin typeface="Arial" panose="020B0604020202020204" pitchFamily="34" charset="0"/>
              </a:rPr>
              <a:t> The tool will support one-to-one or one-to-many communications.</a:t>
            </a:r>
          </a:p>
          <a:p>
            <a:pPr marL="400050" lvl="1">
              <a:spcAft>
                <a:spcPts val="1200"/>
              </a:spcAft>
            </a:pPr>
            <a:endParaRPr lang="en-US" sz="1400" dirty="0">
              <a:solidFill>
                <a:schemeClr val="tx2"/>
              </a:solidFill>
              <a:latin typeface="Arial" panose="020B0604020202020204" pitchFamily="34" charset="0"/>
            </a:endParaRPr>
          </a:p>
          <a:p>
            <a:pPr marL="742950" lvl="1" indent="-342900">
              <a:spcAft>
                <a:spcPts val="1200"/>
              </a:spcAft>
              <a:buFont typeface="Wingdings" panose="05000000000000000000" pitchFamily="2" charset="2"/>
              <a:buChar char="q"/>
            </a:pPr>
            <a:r>
              <a:rPr lang="en-US" sz="1400" dirty="0">
                <a:solidFill>
                  <a:schemeClr val="tx2"/>
                </a:solidFill>
                <a:latin typeface="Arial" panose="020B0604020202020204" pitchFamily="34" charset="0"/>
              </a:rPr>
              <a:t> The Messaging System will log and store communications so that parties can stay current during the emergency event and for review after the emergency.</a:t>
            </a:r>
          </a:p>
          <a:p>
            <a:pPr lvl="1" algn="just">
              <a:buFont typeface="Wingdings" panose="05000000000000000000" pitchFamily="2" charset="2"/>
              <a:buChar char="q"/>
            </a:pPr>
            <a:endParaRPr lang="en-US" sz="1400" dirty="0">
              <a:solidFill>
                <a:schemeClr val="tx2"/>
              </a:solidFill>
              <a:latin typeface="Arial" panose="020B0604020202020204" pitchFamily="34" charset="0"/>
            </a:endParaRPr>
          </a:p>
        </p:txBody>
      </p:sp>
    </p:spTree>
    <p:extLst>
      <p:ext uri="{BB962C8B-B14F-4D97-AF65-F5344CB8AC3E}">
        <p14:creationId xmlns:p14="http://schemas.microsoft.com/office/powerpoint/2010/main" val="1834024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99CEF-EFBC-4636-82B4-BB2BF1DD0862}"/>
              </a:ext>
            </a:extLst>
          </p:cNvPr>
          <p:cNvSpPr>
            <a:spLocks noGrp="1"/>
          </p:cNvSpPr>
          <p:nvPr>
            <p:ph type="title"/>
          </p:nvPr>
        </p:nvSpPr>
        <p:spPr/>
        <p:txBody>
          <a:bodyPr/>
          <a:lstStyle/>
          <a:p>
            <a:r>
              <a:rPr lang="en-US" sz="2400" dirty="0"/>
              <a:t>SCR820</a:t>
            </a:r>
          </a:p>
        </p:txBody>
      </p:sp>
      <p:sp>
        <p:nvSpPr>
          <p:cNvPr id="4" name="Slide Number Placeholder 3">
            <a:extLst>
              <a:ext uri="{FF2B5EF4-FFF2-40B4-BE49-F238E27FC236}">
                <a16:creationId xmlns:a16="http://schemas.microsoft.com/office/drawing/2014/main" id="{752E5DF2-651A-4AFC-9184-76A95C8F9DEE}"/>
              </a:ext>
            </a:extLst>
          </p:cNvPr>
          <p:cNvSpPr>
            <a:spLocks noGrp="1"/>
          </p:cNvSpPr>
          <p:nvPr>
            <p:ph type="sldNum" sz="quarter" idx="4"/>
          </p:nvPr>
        </p:nvSpPr>
        <p:spPr/>
        <p:txBody>
          <a:bodyPr/>
          <a:lstStyle/>
          <a:p>
            <a:fld id="{1D93BD3E-1E9A-4970-A6F7-E7AC52762E0C}" type="slidenum">
              <a:rPr lang="en-US" smtClean="0"/>
              <a:pPr/>
              <a:t>3</a:t>
            </a:fld>
            <a:endParaRPr lang="en-US"/>
          </a:p>
        </p:txBody>
      </p:sp>
      <p:sp>
        <p:nvSpPr>
          <p:cNvPr id="5" name="Content Placeholder 4">
            <a:extLst>
              <a:ext uri="{FF2B5EF4-FFF2-40B4-BE49-F238E27FC236}">
                <a16:creationId xmlns:a16="http://schemas.microsoft.com/office/drawing/2014/main" id="{B9330B6B-4A24-E782-5A4C-968EB829CEC6}"/>
              </a:ext>
            </a:extLst>
          </p:cNvPr>
          <p:cNvSpPr>
            <a:spLocks noGrp="1"/>
          </p:cNvSpPr>
          <p:nvPr>
            <p:ph idx="1"/>
          </p:nvPr>
        </p:nvSpPr>
        <p:spPr/>
        <p:txBody>
          <a:bodyPr/>
          <a:lstStyle/>
          <a:p>
            <a:pPr marL="57150" indent="0" algn="just">
              <a:buNone/>
            </a:pPr>
            <a:r>
              <a:rPr lang="en-US" sz="2000" b="1" u="sng" dirty="0">
                <a:ea typeface="Calibri" panose="020F0502020204030204" pitchFamily="34" charset="0"/>
                <a:cs typeface="Calibri" panose="020F0502020204030204" pitchFamily="34" charset="0"/>
              </a:rPr>
              <a:t>Issue</a:t>
            </a:r>
          </a:p>
          <a:p>
            <a:pPr indent="-285750" algn="just">
              <a:buFont typeface="Wingdings" panose="05000000000000000000" pitchFamily="2" charset="2"/>
              <a:buChar char="q"/>
            </a:pPr>
            <a:endParaRPr lang="en-US" sz="1600" b="1" u="sng" dirty="0">
              <a:ea typeface="Calibri" panose="020F0502020204030204" pitchFamily="34" charset="0"/>
              <a:cs typeface="Calibri" panose="020F0502020204030204" pitchFamily="34" charset="0"/>
            </a:endParaRPr>
          </a:p>
          <a:p>
            <a:pPr lvl="1" indent="-342900">
              <a:spcBef>
                <a:spcPts val="0"/>
              </a:spcBef>
              <a:spcAft>
                <a:spcPts val="1200"/>
              </a:spcAft>
              <a:buFont typeface="Wingdings" panose="05000000000000000000" pitchFamily="2" charset="2"/>
              <a:buChar char="q"/>
            </a:pPr>
            <a:r>
              <a:rPr lang="en-US" sz="1400" dirty="0">
                <a:latin typeface="Arial" panose="020B0604020202020204" pitchFamily="34" charset="0"/>
              </a:rPr>
              <a:t>During any emergency event, such as the Energy Emergency Alert (EEA) Level 3 event, ERCOT provides Verbal Dispatch Instructions (VDIs) to Transmission Operators (TOs) to support emergency operations communications and/or instructions, including instructions to shed Load and for the restoration of Load.  </a:t>
            </a:r>
          </a:p>
          <a:p>
            <a:pPr lvl="1" indent="-342900">
              <a:spcBef>
                <a:spcPts val="0"/>
              </a:spcBef>
              <a:spcAft>
                <a:spcPts val="1200"/>
              </a:spcAft>
              <a:buFont typeface="Wingdings" panose="05000000000000000000" pitchFamily="2" charset="2"/>
              <a:buChar char="q"/>
            </a:pPr>
            <a:endParaRPr lang="en-US" sz="1400" dirty="0">
              <a:latin typeface="Arial" panose="020B0604020202020204" pitchFamily="34" charset="0"/>
            </a:endParaRPr>
          </a:p>
          <a:p>
            <a:pPr lvl="1" indent="-342900">
              <a:spcBef>
                <a:spcPts val="0"/>
              </a:spcBef>
              <a:spcAft>
                <a:spcPts val="1200"/>
              </a:spcAft>
              <a:buFont typeface="Wingdings" panose="05000000000000000000" pitchFamily="2" charset="2"/>
              <a:buChar char="q"/>
            </a:pPr>
            <a:r>
              <a:rPr lang="en-US" sz="1400" dirty="0">
                <a:latin typeface="Arial" panose="020B0604020202020204" pitchFamily="34" charset="0"/>
              </a:rPr>
              <a:t>During Winter Storm Uri, AEP Texas operators received over 4000 phone calls.  The number of calls can be overwhelming, especially during Real-Time critical emergencies. </a:t>
            </a:r>
          </a:p>
          <a:p>
            <a:pPr lvl="1" indent="-342900">
              <a:spcBef>
                <a:spcPts val="0"/>
              </a:spcBef>
              <a:spcAft>
                <a:spcPts val="1200"/>
              </a:spcAft>
              <a:buFont typeface="Wingdings" panose="05000000000000000000" pitchFamily="2" charset="2"/>
              <a:buChar char="q"/>
            </a:pPr>
            <a:endParaRPr lang="en-US" sz="1400" dirty="0">
              <a:latin typeface="Arial" panose="020B0604020202020204" pitchFamily="34" charset="0"/>
            </a:endParaRPr>
          </a:p>
          <a:p>
            <a:pPr lvl="1" indent="-342900">
              <a:spcBef>
                <a:spcPts val="0"/>
              </a:spcBef>
              <a:spcAft>
                <a:spcPts val="1200"/>
              </a:spcAft>
              <a:buFont typeface="Wingdings" panose="05000000000000000000" pitchFamily="2" charset="2"/>
              <a:buChar char="q"/>
            </a:pPr>
            <a:r>
              <a:rPr lang="en-US" sz="1400" dirty="0">
                <a:latin typeface="Arial" panose="020B0604020202020204" pitchFamily="34" charset="0"/>
              </a:rPr>
              <a:t>Communications under a Black Start situation would be even more overwhelming while trying to communicate properly with all the different parties of the different island developments. </a:t>
            </a:r>
          </a:p>
          <a:p>
            <a:pPr lvl="1" indent="-342900">
              <a:spcBef>
                <a:spcPts val="0"/>
              </a:spcBef>
              <a:spcAft>
                <a:spcPts val="1200"/>
              </a:spcAft>
              <a:buFont typeface="Wingdings" panose="05000000000000000000" pitchFamily="2" charset="2"/>
              <a:buChar char="q"/>
            </a:pPr>
            <a:endParaRPr lang="en-US" sz="1400" dirty="0">
              <a:latin typeface="Arial" panose="020B0604020202020204" pitchFamily="34" charset="0"/>
            </a:endParaRPr>
          </a:p>
          <a:p>
            <a:pPr lvl="1" indent="-342900">
              <a:spcBef>
                <a:spcPts val="0"/>
              </a:spcBef>
              <a:spcAft>
                <a:spcPts val="1200"/>
              </a:spcAft>
              <a:buFont typeface="Wingdings" panose="05000000000000000000" pitchFamily="2" charset="2"/>
              <a:buChar char="q"/>
            </a:pPr>
            <a:r>
              <a:rPr lang="en-US" sz="1400" dirty="0">
                <a:latin typeface="Arial" panose="020B0604020202020204" pitchFamily="34" charset="0"/>
              </a:rPr>
              <a:t>AEP is part of four different islands and TOs may drop in and out of the ERCOT Black Start voice bridges due to taking other calls resulting in information exchange that will likely be lost. </a:t>
            </a:r>
          </a:p>
          <a:p>
            <a:endParaRPr lang="en-US" dirty="0"/>
          </a:p>
        </p:txBody>
      </p:sp>
    </p:spTree>
    <p:extLst>
      <p:ext uri="{BB962C8B-B14F-4D97-AF65-F5344CB8AC3E}">
        <p14:creationId xmlns:p14="http://schemas.microsoft.com/office/powerpoint/2010/main" val="1212693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99CEF-EFBC-4636-82B4-BB2BF1DD0862}"/>
              </a:ext>
            </a:extLst>
          </p:cNvPr>
          <p:cNvSpPr>
            <a:spLocks noGrp="1"/>
          </p:cNvSpPr>
          <p:nvPr>
            <p:ph type="title"/>
          </p:nvPr>
        </p:nvSpPr>
        <p:spPr/>
        <p:txBody>
          <a:bodyPr/>
          <a:lstStyle/>
          <a:p>
            <a:r>
              <a:rPr lang="en-US" sz="2400" dirty="0"/>
              <a:t>SCR820</a:t>
            </a:r>
          </a:p>
        </p:txBody>
      </p:sp>
      <p:sp>
        <p:nvSpPr>
          <p:cNvPr id="4" name="Slide Number Placeholder 3">
            <a:extLst>
              <a:ext uri="{FF2B5EF4-FFF2-40B4-BE49-F238E27FC236}">
                <a16:creationId xmlns:a16="http://schemas.microsoft.com/office/drawing/2014/main" id="{752E5DF2-651A-4AFC-9184-76A95C8F9DEE}"/>
              </a:ext>
            </a:extLst>
          </p:cNvPr>
          <p:cNvSpPr>
            <a:spLocks noGrp="1"/>
          </p:cNvSpPr>
          <p:nvPr>
            <p:ph type="sldNum" sz="quarter" idx="4"/>
          </p:nvPr>
        </p:nvSpPr>
        <p:spPr/>
        <p:txBody>
          <a:bodyPr/>
          <a:lstStyle/>
          <a:p>
            <a:fld id="{1D93BD3E-1E9A-4970-A6F7-E7AC52762E0C}" type="slidenum">
              <a:rPr lang="en-US" smtClean="0"/>
              <a:pPr/>
              <a:t>4</a:t>
            </a:fld>
            <a:endParaRPr lang="en-US"/>
          </a:p>
        </p:txBody>
      </p:sp>
      <p:sp>
        <p:nvSpPr>
          <p:cNvPr id="5" name="Content Placeholder 4">
            <a:extLst>
              <a:ext uri="{FF2B5EF4-FFF2-40B4-BE49-F238E27FC236}">
                <a16:creationId xmlns:a16="http://schemas.microsoft.com/office/drawing/2014/main" id="{B9330B6B-4A24-E782-5A4C-968EB829CEC6}"/>
              </a:ext>
            </a:extLst>
          </p:cNvPr>
          <p:cNvSpPr>
            <a:spLocks noGrp="1"/>
          </p:cNvSpPr>
          <p:nvPr>
            <p:ph idx="1"/>
          </p:nvPr>
        </p:nvSpPr>
        <p:spPr>
          <a:xfrm>
            <a:off x="332630" y="1066800"/>
            <a:ext cx="8534400" cy="5052221"/>
          </a:xfrm>
        </p:spPr>
        <p:txBody>
          <a:bodyPr/>
          <a:lstStyle/>
          <a:p>
            <a:pPr marL="57150" indent="0" algn="just">
              <a:buNone/>
            </a:pPr>
            <a:r>
              <a:rPr lang="en-US" sz="2000" b="1" u="sng" dirty="0">
                <a:cs typeface="Calibri" panose="020F0502020204030204" pitchFamily="34" charset="0"/>
              </a:rPr>
              <a:t>Key Benefits</a:t>
            </a:r>
            <a:endParaRPr lang="en-US" sz="2000" b="1" u="sng" dirty="0">
              <a:ea typeface="Calibri" panose="020F0502020204030204" pitchFamily="34" charset="0"/>
              <a:cs typeface="Calibri" panose="020F0502020204030204" pitchFamily="34" charset="0"/>
            </a:endParaRPr>
          </a:p>
          <a:p>
            <a:pPr marL="57150" indent="0" algn="just">
              <a:buNone/>
            </a:pPr>
            <a:r>
              <a:rPr lang="en-US" sz="1400" dirty="0">
                <a:latin typeface="Arial" panose="020B0604020202020204" pitchFamily="34" charset="0"/>
              </a:rPr>
              <a:t>A new, secure, web-based Real-Time messaging platform will be created that allows fast, effective operational messaging between ERCOT and the ERCOT TOs.  Some of the key benefits of this ERCOT/TO Real-Time Messaging Application are:</a:t>
            </a:r>
          </a:p>
          <a:p>
            <a:pPr marL="57150" indent="0" algn="just">
              <a:buNone/>
            </a:pPr>
            <a:endParaRPr lang="en-US" sz="1400" dirty="0">
              <a:latin typeface="Arial" panose="020B0604020202020204" pitchFamily="34" charset="0"/>
            </a:endParaRPr>
          </a:p>
          <a:p>
            <a:pPr lvl="1" indent="-342900">
              <a:spcBef>
                <a:spcPts val="0"/>
              </a:spcBef>
              <a:spcAft>
                <a:spcPts val="1200"/>
              </a:spcAft>
              <a:buFont typeface="Wingdings" panose="05000000000000000000" pitchFamily="2" charset="2"/>
              <a:buChar char="q"/>
            </a:pPr>
            <a:r>
              <a:rPr lang="en-US" sz="1400" dirty="0">
                <a:latin typeface="Arial" panose="020B0604020202020204" pitchFamily="34" charset="0"/>
              </a:rPr>
              <a:t>Reduction of phone calls as primary communication.</a:t>
            </a:r>
          </a:p>
          <a:p>
            <a:pPr lvl="1" indent="-342900">
              <a:spcBef>
                <a:spcPts val="0"/>
              </a:spcBef>
              <a:spcAft>
                <a:spcPts val="1200"/>
              </a:spcAft>
              <a:buFont typeface="Wingdings" panose="05000000000000000000" pitchFamily="2" charset="2"/>
              <a:buChar char="q"/>
            </a:pPr>
            <a:r>
              <a:rPr lang="en-US" sz="1400" dirty="0">
                <a:latin typeface="Arial" panose="020B0604020202020204" pitchFamily="34" charset="0"/>
              </a:rPr>
              <a:t>If there is no response to a message within five minutes, ERCOT follows up with a call.</a:t>
            </a:r>
          </a:p>
          <a:p>
            <a:pPr lvl="1" indent="-342900">
              <a:spcBef>
                <a:spcPts val="0"/>
              </a:spcBef>
              <a:spcAft>
                <a:spcPts val="1200"/>
              </a:spcAft>
              <a:buFont typeface="Wingdings" panose="05000000000000000000" pitchFamily="2" charset="2"/>
              <a:buChar char="q"/>
            </a:pPr>
            <a:r>
              <a:rPr lang="en-US" sz="1400" dirty="0">
                <a:latin typeface="Arial" panose="020B0604020202020204" pitchFamily="34" charset="0"/>
              </a:rPr>
              <a:t>Provides a log of all messages so that if an operator is pulled away, the operator can quickly reference logged communications with no information lost. </a:t>
            </a:r>
          </a:p>
          <a:p>
            <a:pPr lvl="1" indent="-342900">
              <a:spcBef>
                <a:spcPts val="0"/>
              </a:spcBef>
              <a:spcAft>
                <a:spcPts val="1200"/>
              </a:spcAft>
              <a:buFont typeface="Wingdings" panose="05000000000000000000" pitchFamily="2" charset="2"/>
              <a:buChar char="q"/>
            </a:pPr>
            <a:r>
              <a:rPr lang="en-US" sz="1400" dirty="0">
                <a:latin typeface="Arial" panose="020B0604020202020204" pitchFamily="34" charset="0"/>
              </a:rPr>
              <a:t>All TOs can confirm receipt for a one-to-many Hotline call vs currently the one randomly selected TO.</a:t>
            </a:r>
          </a:p>
          <a:p>
            <a:pPr lvl="1" indent="-342900">
              <a:spcBef>
                <a:spcPts val="0"/>
              </a:spcBef>
              <a:spcAft>
                <a:spcPts val="1200"/>
              </a:spcAft>
              <a:buFont typeface="Wingdings" panose="05000000000000000000" pitchFamily="2" charset="2"/>
              <a:buChar char="q"/>
            </a:pPr>
            <a:r>
              <a:rPr lang="en-US" sz="1400" dirty="0">
                <a:latin typeface="Arial" panose="020B0604020202020204" pitchFamily="34" charset="0"/>
              </a:rPr>
              <a:t>The web-based application will allow all TOs to easily integrate with existing or easily accessible hardware and software.</a:t>
            </a:r>
          </a:p>
          <a:p>
            <a:pPr lvl="1" indent="-342900">
              <a:spcBef>
                <a:spcPts val="0"/>
              </a:spcBef>
              <a:spcAft>
                <a:spcPts val="1200"/>
              </a:spcAft>
              <a:buFont typeface="Wingdings" panose="05000000000000000000" pitchFamily="2" charset="2"/>
              <a:buChar char="q"/>
            </a:pPr>
            <a:r>
              <a:rPr lang="en-US" sz="1400" dirty="0">
                <a:latin typeface="Arial" panose="020B0604020202020204" pitchFamily="34" charset="0"/>
              </a:rPr>
              <a:t>ERCOT or TOs can send or review messages like an internet-based email exchange.</a:t>
            </a:r>
          </a:p>
          <a:p>
            <a:pPr marL="57150" indent="0" algn="just">
              <a:buNone/>
            </a:pPr>
            <a:r>
              <a:rPr lang="en-US" sz="1400" b="1" u="sng" dirty="0">
                <a:latin typeface="Arial" panose="020B0604020202020204" pitchFamily="34" charset="0"/>
              </a:rPr>
              <a:t>Reference</a:t>
            </a:r>
          </a:p>
          <a:p>
            <a:pPr lvl="1" algn="just">
              <a:buFont typeface="Courier New" panose="02070309020205020404" pitchFamily="49" charset="0"/>
              <a:buChar char="o"/>
            </a:pPr>
            <a:r>
              <a:rPr lang="en-US" sz="1400" dirty="0">
                <a:latin typeface="Arial" panose="020B0604020202020204" pitchFamily="34" charset="0"/>
              </a:rPr>
              <a:t>An in-house Real-Time Messaging System is leveraged by the Southwest Power Pool (“SPP”) and has proven successful for managing Load shed events and proved beneficial in managing the Winter Storm Uri emergency event.</a:t>
            </a:r>
          </a:p>
          <a:p>
            <a:pPr marL="0" indent="0">
              <a:buNone/>
            </a:pPr>
            <a:endParaRPr lang="en-US" dirty="0"/>
          </a:p>
        </p:txBody>
      </p:sp>
    </p:spTree>
    <p:extLst>
      <p:ext uri="{BB962C8B-B14F-4D97-AF65-F5344CB8AC3E}">
        <p14:creationId xmlns:p14="http://schemas.microsoft.com/office/powerpoint/2010/main" val="2136936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99CEF-EFBC-4636-82B4-BB2BF1DD0862}"/>
              </a:ext>
            </a:extLst>
          </p:cNvPr>
          <p:cNvSpPr>
            <a:spLocks noGrp="1"/>
          </p:cNvSpPr>
          <p:nvPr>
            <p:ph type="title"/>
          </p:nvPr>
        </p:nvSpPr>
        <p:spPr/>
        <p:txBody>
          <a:bodyPr/>
          <a:lstStyle/>
          <a:p>
            <a:r>
              <a:rPr lang="en-US" sz="2000" dirty="0"/>
              <a:t>SCR820 – RTOC Project Updates</a:t>
            </a:r>
          </a:p>
        </p:txBody>
      </p:sp>
      <p:sp>
        <p:nvSpPr>
          <p:cNvPr id="4" name="Slide Number Placeholder 3">
            <a:extLst>
              <a:ext uri="{FF2B5EF4-FFF2-40B4-BE49-F238E27FC236}">
                <a16:creationId xmlns:a16="http://schemas.microsoft.com/office/drawing/2014/main" id="{752E5DF2-651A-4AFC-9184-76A95C8F9DEE}"/>
              </a:ext>
            </a:extLst>
          </p:cNvPr>
          <p:cNvSpPr>
            <a:spLocks noGrp="1"/>
          </p:cNvSpPr>
          <p:nvPr>
            <p:ph type="sldNum" sz="quarter" idx="4"/>
          </p:nvPr>
        </p:nvSpPr>
        <p:spPr/>
        <p:txBody>
          <a:bodyPr/>
          <a:lstStyle/>
          <a:p>
            <a:fld id="{1D93BD3E-1E9A-4970-A6F7-E7AC52762E0C}" type="slidenum">
              <a:rPr lang="en-US" smtClean="0"/>
              <a:pPr/>
              <a:t>5</a:t>
            </a:fld>
            <a:endParaRPr lang="en-US"/>
          </a:p>
        </p:txBody>
      </p:sp>
      <p:sp>
        <p:nvSpPr>
          <p:cNvPr id="5" name="Content Placeholder 4">
            <a:extLst>
              <a:ext uri="{FF2B5EF4-FFF2-40B4-BE49-F238E27FC236}">
                <a16:creationId xmlns:a16="http://schemas.microsoft.com/office/drawing/2014/main" id="{B9330B6B-4A24-E782-5A4C-968EB829CEC6}"/>
              </a:ext>
            </a:extLst>
          </p:cNvPr>
          <p:cNvSpPr>
            <a:spLocks noGrp="1"/>
          </p:cNvSpPr>
          <p:nvPr>
            <p:ph idx="1"/>
          </p:nvPr>
        </p:nvSpPr>
        <p:spPr>
          <a:xfrm>
            <a:off x="342900" y="838200"/>
            <a:ext cx="8534400" cy="5052221"/>
          </a:xfrm>
        </p:spPr>
        <p:txBody>
          <a:bodyPr/>
          <a:lstStyle/>
          <a:p>
            <a:pPr indent="-285750" algn="just">
              <a:buFont typeface="Wingdings" panose="05000000000000000000" pitchFamily="2" charset="2"/>
              <a:buChar char="q"/>
            </a:pPr>
            <a:r>
              <a:rPr lang="en-US" sz="1600" b="1" dirty="0">
                <a:ea typeface="Calibri" panose="020F0502020204030204" pitchFamily="34" charset="0"/>
                <a:cs typeface="Calibri" panose="020F0502020204030204" pitchFamily="34" charset="0"/>
              </a:rPr>
              <a:t>What has been accomplished so far?</a:t>
            </a:r>
          </a:p>
          <a:p>
            <a:pPr lvl="1" algn="just">
              <a:lnSpc>
                <a:spcPct val="150000"/>
              </a:lnSpc>
              <a:buFont typeface="Courier New" panose="02070309020205020404" pitchFamily="49" charset="0"/>
              <a:buChar char="o"/>
            </a:pPr>
            <a:r>
              <a:rPr lang="en-US" sz="1400" dirty="0">
                <a:ea typeface="Calibri" panose="020F0502020204030204" pitchFamily="34" charset="0"/>
                <a:cs typeface="Calibri" panose="020F0502020204030204" pitchFamily="34" charset="0"/>
              </a:rPr>
              <a:t>Built demo tool and presented to TOs</a:t>
            </a:r>
          </a:p>
          <a:p>
            <a:pPr lvl="1" algn="just">
              <a:lnSpc>
                <a:spcPct val="150000"/>
              </a:lnSpc>
              <a:buFont typeface="Courier New" panose="02070309020205020404" pitchFamily="49" charset="0"/>
              <a:buChar char="o"/>
            </a:pPr>
            <a:r>
              <a:rPr lang="en-US" sz="1400" dirty="0">
                <a:ea typeface="Calibri" panose="020F0502020204030204" pitchFamily="34" charset="0"/>
                <a:cs typeface="Calibri" panose="020F0502020204030204" pitchFamily="34" charset="0"/>
              </a:rPr>
              <a:t>Gathered the feedback from TOs and incorporated into requirements</a:t>
            </a:r>
          </a:p>
          <a:p>
            <a:pPr lvl="1" algn="just">
              <a:lnSpc>
                <a:spcPct val="150000"/>
              </a:lnSpc>
              <a:buFont typeface="Courier New" panose="02070309020205020404" pitchFamily="49" charset="0"/>
              <a:buChar char="o"/>
            </a:pPr>
            <a:r>
              <a:rPr lang="en-US" sz="1400" dirty="0">
                <a:ea typeface="Calibri" panose="020F0502020204030204" pitchFamily="34" charset="0"/>
                <a:cs typeface="Calibri" panose="020F0502020204030204" pitchFamily="34" charset="0"/>
              </a:rPr>
              <a:t>Project was initiated and currently it is in planning phase</a:t>
            </a:r>
          </a:p>
          <a:p>
            <a:pPr lvl="2" algn="just">
              <a:lnSpc>
                <a:spcPct val="150000"/>
              </a:lnSpc>
              <a:buFont typeface="Courier New" panose="02070309020205020404" pitchFamily="49" charset="0"/>
              <a:buChar char="o"/>
            </a:pPr>
            <a:r>
              <a:rPr lang="en-US" sz="1200" dirty="0">
                <a:cs typeface="Calibri" panose="020F0502020204030204" pitchFamily="34" charset="0"/>
              </a:rPr>
              <a:t>Requirements are developed </a:t>
            </a:r>
          </a:p>
          <a:p>
            <a:pPr lvl="2" algn="just">
              <a:lnSpc>
                <a:spcPct val="150000"/>
              </a:lnSpc>
              <a:buFont typeface="Courier New" panose="02070309020205020404" pitchFamily="49" charset="0"/>
              <a:buChar char="o"/>
            </a:pPr>
            <a:r>
              <a:rPr lang="en-US" sz="1200" dirty="0">
                <a:cs typeface="Calibri" panose="020F0502020204030204" pitchFamily="34" charset="0"/>
              </a:rPr>
              <a:t>Finalized design and implementation approach</a:t>
            </a:r>
          </a:p>
          <a:p>
            <a:pPr lvl="2" algn="just">
              <a:lnSpc>
                <a:spcPct val="150000"/>
              </a:lnSpc>
              <a:buFont typeface="Courier New" panose="02070309020205020404" pitchFamily="49" charset="0"/>
              <a:buChar char="o"/>
            </a:pPr>
            <a:r>
              <a:rPr lang="en-US" sz="1200" dirty="0">
                <a:cs typeface="Calibri" panose="020F0502020204030204" pitchFamily="34" charset="0"/>
              </a:rPr>
              <a:t>Developed Execution Plan</a:t>
            </a:r>
          </a:p>
          <a:p>
            <a:pPr marL="457200" lvl="1" indent="0" algn="just">
              <a:buNone/>
            </a:pPr>
            <a:endParaRPr lang="en-US" sz="1200" dirty="0">
              <a:ea typeface="Calibri" panose="020F0502020204030204" pitchFamily="34" charset="0"/>
              <a:cs typeface="Calibri" panose="020F0502020204030204" pitchFamily="34" charset="0"/>
            </a:endParaRPr>
          </a:p>
          <a:p>
            <a:pPr indent="-285750" algn="just">
              <a:buFont typeface="Wingdings" panose="05000000000000000000" pitchFamily="2" charset="2"/>
              <a:buChar char="q"/>
            </a:pPr>
            <a:r>
              <a:rPr lang="en-US" sz="1600" b="1" dirty="0">
                <a:ea typeface="Calibri" panose="020F0502020204030204" pitchFamily="34" charset="0"/>
                <a:cs typeface="Calibri" panose="020F0502020204030204" pitchFamily="34" charset="0"/>
              </a:rPr>
              <a:t>Project Implementation Timelines </a:t>
            </a:r>
          </a:p>
          <a:p>
            <a:pPr lvl="1" algn="just">
              <a:lnSpc>
                <a:spcPct val="150000"/>
              </a:lnSpc>
              <a:buFont typeface="Courier New" panose="02070309020205020404" pitchFamily="49" charset="0"/>
              <a:buChar char="o"/>
            </a:pPr>
            <a:r>
              <a:rPr lang="en-US" sz="1400" dirty="0">
                <a:ea typeface="Calibri" panose="020F0502020204030204" pitchFamily="34" charset="0"/>
                <a:cs typeface="Calibri" panose="020F0502020204030204" pitchFamily="34" charset="0"/>
              </a:rPr>
              <a:t>Development and Internal ERCOT testing to complete by January 2026</a:t>
            </a:r>
          </a:p>
          <a:p>
            <a:pPr lvl="1" algn="just">
              <a:lnSpc>
                <a:spcPct val="150000"/>
              </a:lnSpc>
              <a:buFont typeface="Courier New" panose="02070309020205020404" pitchFamily="49" charset="0"/>
              <a:buChar char="o"/>
            </a:pPr>
            <a:r>
              <a:rPr lang="en-US" sz="1400" dirty="0">
                <a:ea typeface="Calibri" panose="020F0502020204030204" pitchFamily="34" charset="0"/>
                <a:cs typeface="Calibri" panose="020F0502020204030204" pitchFamily="34" charset="0"/>
              </a:rPr>
              <a:t>TOs/QSEs testing - Mid February 2026 – Mid April 2026</a:t>
            </a:r>
          </a:p>
          <a:p>
            <a:pPr lvl="1" algn="just">
              <a:lnSpc>
                <a:spcPct val="150000"/>
              </a:lnSpc>
              <a:buFont typeface="Courier New" panose="02070309020205020404" pitchFamily="49" charset="0"/>
              <a:buChar char="o"/>
            </a:pPr>
            <a:r>
              <a:rPr lang="en-US" sz="1400" dirty="0">
                <a:ea typeface="Calibri" panose="020F0502020204030204" pitchFamily="34" charset="0"/>
                <a:cs typeface="Calibri" panose="020F0502020204030204" pitchFamily="34" charset="0"/>
              </a:rPr>
              <a:t>Parallel Operation – May 2026</a:t>
            </a:r>
          </a:p>
          <a:p>
            <a:pPr lvl="1" algn="just">
              <a:lnSpc>
                <a:spcPct val="150000"/>
              </a:lnSpc>
              <a:buFont typeface="Courier New" panose="02070309020205020404" pitchFamily="49" charset="0"/>
              <a:buChar char="o"/>
            </a:pPr>
            <a:r>
              <a:rPr lang="en-US" sz="1400" dirty="0">
                <a:ea typeface="Calibri" panose="020F0502020204030204" pitchFamily="34" charset="0"/>
                <a:cs typeface="Calibri" panose="020F0502020204030204" pitchFamily="34" charset="0"/>
              </a:rPr>
              <a:t>Go Live – June 2026</a:t>
            </a:r>
          </a:p>
          <a:p>
            <a:pPr marL="457200" lvl="1" indent="0" algn="just">
              <a:lnSpc>
                <a:spcPct val="150000"/>
              </a:lnSpc>
              <a:buNone/>
            </a:pPr>
            <a:endParaRPr lang="en-US" sz="160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3064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C816C-6A9A-A019-EABC-5449D128445D}"/>
              </a:ext>
            </a:extLst>
          </p:cNvPr>
          <p:cNvSpPr>
            <a:spLocks noGrp="1"/>
          </p:cNvSpPr>
          <p:nvPr>
            <p:ph type="title"/>
          </p:nvPr>
        </p:nvSpPr>
        <p:spPr/>
        <p:txBody>
          <a:bodyPr/>
          <a:lstStyle/>
          <a:p>
            <a:r>
              <a:rPr lang="en-US" dirty="0"/>
              <a:t>Features in the Tool </a:t>
            </a:r>
          </a:p>
        </p:txBody>
      </p:sp>
      <p:sp>
        <p:nvSpPr>
          <p:cNvPr id="3" name="Content Placeholder 2">
            <a:extLst>
              <a:ext uri="{FF2B5EF4-FFF2-40B4-BE49-F238E27FC236}">
                <a16:creationId xmlns:a16="http://schemas.microsoft.com/office/drawing/2014/main" id="{29A5074F-1C7E-E463-7D11-514E44FC01FD}"/>
              </a:ext>
            </a:extLst>
          </p:cNvPr>
          <p:cNvSpPr>
            <a:spLocks noGrp="1"/>
          </p:cNvSpPr>
          <p:nvPr>
            <p:ph idx="1"/>
          </p:nvPr>
        </p:nvSpPr>
        <p:spPr>
          <a:xfrm>
            <a:off x="304800" y="902889"/>
            <a:ext cx="8534400" cy="5052221"/>
          </a:xfrm>
        </p:spPr>
        <p:txBody>
          <a:bodyPr/>
          <a:lstStyle/>
          <a:p>
            <a:pPr marL="0" indent="0">
              <a:buNone/>
            </a:pPr>
            <a:r>
              <a:rPr lang="en-US" sz="1600" dirty="0">
                <a:cs typeface="Calibri" panose="020F0502020204030204" pitchFamily="34" charset="0"/>
              </a:rPr>
              <a:t>The following displays are expected to be built in the tool</a:t>
            </a:r>
            <a:br>
              <a:rPr lang="en-US" sz="1600" dirty="0">
                <a:cs typeface="Calibri" panose="020F0502020204030204" pitchFamily="34" charset="0"/>
              </a:rPr>
            </a:br>
            <a:endParaRPr lang="en-US" sz="1600" dirty="0">
              <a:cs typeface="Calibri" panose="020F0502020204030204" pitchFamily="34" charset="0"/>
            </a:endParaRPr>
          </a:p>
          <a:p>
            <a:pPr lvl="1">
              <a:buFont typeface="Wingdings" panose="05000000000000000000" pitchFamily="2" charset="2"/>
              <a:buChar char="q"/>
            </a:pPr>
            <a:r>
              <a:rPr lang="en-US" sz="1600" dirty="0">
                <a:cs typeface="Calibri" panose="020F0502020204030204" pitchFamily="34" charset="0"/>
              </a:rPr>
              <a:t>Communications</a:t>
            </a:r>
          </a:p>
          <a:p>
            <a:pPr lvl="2">
              <a:buFont typeface="Courier New" panose="02070309020205020404" pitchFamily="49" charset="0"/>
              <a:buChar char="o"/>
            </a:pPr>
            <a:r>
              <a:rPr lang="en-US" sz="1400" dirty="0">
                <a:cs typeface="Calibri" panose="020F0502020204030204" pitchFamily="34" charset="0"/>
              </a:rPr>
              <a:t>Based on predefined templates (example: load shed template)</a:t>
            </a:r>
          </a:p>
          <a:p>
            <a:pPr lvl="2">
              <a:buFont typeface="Courier New" panose="02070309020205020404" pitchFamily="49" charset="0"/>
              <a:buChar char="o"/>
            </a:pPr>
            <a:r>
              <a:rPr lang="en-US" sz="1400" dirty="0">
                <a:cs typeface="Calibri" panose="020F0502020204030204" pitchFamily="34" charset="0"/>
              </a:rPr>
              <a:t>Will follow the design of the one used in the POC but will be enhanced with additional features and improvements</a:t>
            </a:r>
            <a:br>
              <a:rPr lang="en-US" sz="1400" dirty="0">
                <a:cs typeface="Calibri" panose="020F0502020204030204" pitchFamily="34" charset="0"/>
              </a:rPr>
            </a:br>
            <a:endParaRPr lang="en-US" sz="1400" dirty="0">
              <a:cs typeface="Calibri" panose="020F0502020204030204" pitchFamily="34" charset="0"/>
            </a:endParaRPr>
          </a:p>
          <a:p>
            <a:pPr lvl="2"/>
            <a:endParaRPr lang="en-US" sz="1200" dirty="0">
              <a:cs typeface="Calibri" panose="020F0502020204030204" pitchFamily="34" charset="0"/>
            </a:endParaRPr>
          </a:p>
          <a:p>
            <a:pPr lvl="1"/>
            <a:endParaRPr lang="en-US" sz="1400" dirty="0">
              <a:cs typeface="Calibri" panose="020F0502020204030204" pitchFamily="34" charset="0"/>
            </a:endParaRPr>
          </a:p>
        </p:txBody>
      </p:sp>
      <p:sp>
        <p:nvSpPr>
          <p:cNvPr id="4" name="Slide Number Placeholder 3">
            <a:extLst>
              <a:ext uri="{FF2B5EF4-FFF2-40B4-BE49-F238E27FC236}">
                <a16:creationId xmlns:a16="http://schemas.microsoft.com/office/drawing/2014/main" id="{679994EC-ABF2-E0F5-CD7C-A3F4AC0FC39E}"/>
              </a:ext>
            </a:extLst>
          </p:cNvPr>
          <p:cNvSpPr>
            <a:spLocks noGrp="1"/>
          </p:cNvSpPr>
          <p:nvPr>
            <p:ph type="sldNum" sz="quarter" idx="4"/>
          </p:nvPr>
        </p:nvSpPr>
        <p:spPr/>
        <p:txBody>
          <a:bodyPr/>
          <a:lstStyle/>
          <a:p>
            <a:fld id="{1D93BD3E-1E9A-4970-A6F7-E7AC52762E0C}" type="slidenum">
              <a:rPr lang="en-US" smtClean="0"/>
              <a:pPr/>
              <a:t>6</a:t>
            </a:fld>
            <a:endParaRPr lang="en-US"/>
          </a:p>
        </p:txBody>
      </p:sp>
      <p:pic>
        <p:nvPicPr>
          <p:cNvPr id="8" name="Picture 7">
            <a:extLst>
              <a:ext uri="{FF2B5EF4-FFF2-40B4-BE49-F238E27FC236}">
                <a16:creationId xmlns:a16="http://schemas.microsoft.com/office/drawing/2014/main" id="{05EE927B-8529-63BE-2E1E-2EC46E81A46B}"/>
              </a:ext>
            </a:extLst>
          </p:cNvPr>
          <p:cNvPicPr>
            <a:picLocks noChangeAspect="1"/>
          </p:cNvPicPr>
          <p:nvPr/>
        </p:nvPicPr>
        <p:blipFill>
          <a:blip r:embed="rId2"/>
          <a:stretch>
            <a:fillRect/>
          </a:stretch>
        </p:blipFill>
        <p:spPr>
          <a:xfrm>
            <a:off x="1066800" y="2495038"/>
            <a:ext cx="8001000" cy="2269755"/>
          </a:xfrm>
          <a:prstGeom prst="rect">
            <a:avLst/>
          </a:prstGeom>
        </p:spPr>
      </p:pic>
      <p:pic>
        <p:nvPicPr>
          <p:cNvPr id="12" name="Picture 11">
            <a:extLst>
              <a:ext uri="{FF2B5EF4-FFF2-40B4-BE49-F238E27FC236}">
                <a16:creationId xmlns:a16="http://schemas.microsoft.com/office/drawing/2014/main" id="{1D26D359-F607-EE31-AE1B-946B1C97EDB6}"/>
              </a:ext>
            </a:extLst>
          </p:cNvPr>
          <p:cNvPicPr>
            <a:picLocks noChangeAspect="1"/>
          </p:cNvPicPr>
          <p:nvPr/>
        </p:nvPicPr>
        <p:blipFill>
          <a:blip r:embed="rId3"/>
          <a:stretch>
            <a:fillRect/>
          </a:stretch>
        </p:blipFill>
        <p:spPr>
          <a:xfrm>
            <a:off x="1339957" y="4847248"/>
            <a:ext cx="6540285" cy="1337356"/>
          </a:xfrm>
          <a:prstGeom prst="rect">
            <a:avLst/>
          </a:prstGeom>
        </p:spPr>
      </p:pic>
      <p:cxnSp>
        <p:nvCxnSpPr>
          <p:cNvPr id="14" name="Straight Arrow Connector 13">
            <a:extLst>
              <a:ext uri="{FF2B5EF4-FFF2-40B4-BE49-F238E27FC236}">
                <a16:creationId xmlns:a16="http://schemas.microsoft.com/office/drawing/2014/main" id="{E12A3773-2E13-2F00-BF13-BDA0460B3E6E}"/>
              </a:ext>
            </a:extLst>
          </p:cNvPr>
          <p:cNvCxnSpPr>
            <a:endCxn id="12" idx="0"/>
          </p:cNvCxnSpPr>
          <p:nvPr/>
        </p:nvCxnSpPr>
        <p:spPr>
          <a:xfrm>
            <a:off x="3886200" y="3962400"/>
            <a:ext cx="723900" cy="884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06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5D62C-94F7-E51A-0D21-4F1A8B863BB5}"/>
              </a:ext>
            </a:extLst>
          </p:cNvPr>
          <p:cNvSpPr>
            <a:spLocks noGrp="1"/>
          </p:cNvSpPr>
          <p:nvPr>
            <p:ph type="title"/>
          </p:nvPr>
        </p:nvSpPr>
        <p:spPr/>
        <p:txBody>
          <a:bodyPr/>
          <a:lstStyle/>
          <a:p>
            <a:r>
              <a:rPr lang="en-US" sz="2800" dirty="0"/>
              <a:t>Features in the Tool </a:t>
            </a:r>
            <a:endParaRPr lang="en-US" dirty="0"/>
          </a:p>
        </p:txBody>
      </p:sp>
      <p:sp>
        <p:nvSpPr>
          <p:cNvPr id="4" name="Slide Number Placeholder 3">
            <a:extLst>
              <a:ext uri="{FF2B5EF4-FFF2-40B4-BE49-F238E27FC236}">
                <a16:creationId xmlns:a16="http://schemas.microsoft.com/office/drawing/2014/main" id="{0FF306A2-F4AD-FA33-C825-7C5B5EF1B8F2}"/>
              </a:ext>
            </a:extLst>
          </p:cNvPr>
          <p:cNvSpPr>
            <a:spLocks noGrp="1"/>
          </p:cNvSpPr>
          <p:nvPr>
            <p:ph type="sldNum" sz="quarter" idx="4"/>
          </p:nvPr>
        </p:nvSpPr>
        <p:spPr/>
        <p:txBody>
          <a:bodyPr/>
          <a:lstStyle/>
          <a:p>
            <a:fld id="{1D93BD3E-1E9A-4970-A6F7-E7AC52762E0C}" type="slidenum">
              <a:rPr lang="en-US" smtClean="0"/>
              <a:pPr/>
              <a:t>7</a:t>
            </a:fld>
            <a:endParaRPr lang="en-US"/>
          </a:p>
        </p:txBody>
      </p:sp>
      <p:pic>
        <p:nvPicPr>
          <p:cNvPr id="10" name="Picture 9">
            <a:extLst>
              <a:ext uri="{FF2B5EF4-FFF2-40B4-BE49-F238E27FC236}">
                <a16:creationId xmlns:a16="http://schemas.microsoft.com/office/drawing/2014/main" id="{7036D206-8C54-CFD9-C78A-673532DB2C28}"/>
              </a:ext>
            </a:extLst>
          </p:cNvPr>
          <p:cNvPicPr>
            <a:picLocks noChangeAspect="1"/>
          </p:cNvPicPr>
          <p:nvPr/>
        </p:nvPicPr>
        <p:blipFill>
          <a:blip r:embed="rId2"/>
          <a:stretch>
            <a:fillRect/>
          </a:stretch>
        </p:blipFill>
        <p:spPr>
          <a:xfrm>
            <a:off x="1219200" y="2260023"/>
            <a:ext cx="4723604" cy="4011398"/>
          </a:xfrm>
          <a:prstGeom prst="rect">
            <a:avLst/>
          </a:prstGeom>
        </p:spPr>
      </p:pic>
      <p:pic>
        <p:nvPicPr>
          <p:cNvPr id="8" name="Content Placeholder 7">
            <a:extLst>
              <a:ext uri="{FF2B5EF4-FFF2-40B4-BE49-F238E27FC236}">
                <a16:creationId xmlns:a16="http://schemas.microsoft.com/office/drawing/2014/main" id="{8BDC2A45-3C6D-B4B4-677C-FFD7BFA7F336}"/>
              </a:ext>
            </a:extLst>
          </p:cNvPr>
          <p:cNvPicPr>
            <a:picLocks noGrp="1" noChangeAspect="1"/>
          </p:cNvPicPr>
          <p:nvPr>
            <p:ph idx="1"/>
          </p:nvPr>
        </p:nvPicPr>
        <p:blipFill>
          <a:blip r:embed="rId3"/>
          <a:stretch>
            <a:fillRect/>
          </a:stretch>
        </p:blipFill>
        <p:spPr>
          <a:xfrm>
            <a:off x="5088176" y="2613821"/>
            <a:ext cx="3446224"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2" name="Straight Arrow Connector 11">
            <a:extLst>
              <a:ext uri="{FF2B5EF4-FFF2-40B4-BE49-F238E27FC236}">
                <a16:creationId xmlns:a16="http://schemas.microsoft.com/office/drawing/2014/main" id="{30979C77-B316-5FB7-B3D8-355117189282}"/>
              </a:ext>
            </a:extLst>
          </p:cNvPr>
          <p:cNvCxnSpPr/>
          <p:nvPr/>
        </p:nvCxnSpPr>
        <p:spPr>
          <a:xfrm flipV="1">
            <a:off x="3352800" y="3988913"/>
            <a:ext cx="1638300" cy="266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439D7B18-4198-0D99-057D-A4826322D5B8}"/>
              </a:ext>
            </a:extLst>
          </p:cNvPr>
          <p:cNvSpPr txBox="1">
            <a:spLocks/>
          </p:cNvSpPr>
          <p:nvPr/>
        </p:nvSpPr>
        <p:spPr>
          <a:xfrm>
            <a:off x="304800" y="990600"/>
            <a:ext cx="8534400" cy="505222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1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914400" lvl="2" indent="0">
              <a:buFont typeface="Arial" panose="020B0604020202020204" pitchFamily="34" charset="0"/>
              <a:buNone/>
            </a:pPr>
            <a:endParaRPr lang="en-US" sz="1600" dirty="0">
              <a:cs typeface="Calibri" panose="020F0502020204030204" pitchFamily="34" charset="0"/>
            </a:endParaRPr>
          </a:p>
          <a:p>
            <a:pPr marL="914400" lvl="2" indent="0">
              <a:buFont typeface="Arial" panose="020B0604020202020204" pitchFamily="34" charset="0"/>
              <a:buNone/>
            </a:pPr>
            <a:endParaRPr lang="en-US" sz="1600" dirty="0">
              <a:cs typeface="Calibri" panose="020F0502020204030204" pitchFamily="34" charset="0"/>
            </a:endParaRPr>
          </a:p>
          <a:p>
            <a:pPr marL="914400" lvl="2" indent="0">
              <a:buFont typeface="Arial" panose="020B0604020202020204" pitchFamily="34" charset="0"/>
              <a:buNone/>
            </a:pPr>
            <a:endParaRPr lang="en-US" sz="1600" dirty="0">
              <a:cs typeface="Calibri" panose="020F0502020204030204" pitchFamily="34" charset="0"/>
            </a:endParaRPr>
          </a:p>
          <a:p>
            <a:pPr marL="914400" lvl="2" indent="0">
              <a:buFont typeface="Arial" panose="020B0604020202020204" pitchFamily="34" charset="0"/>
              <a:buNone/>
            </a:pPr>
            <a:endParaRPr lang="en-US" sz="1600" dirty="0">
              <a:cs typeface="Calibri" panose="020F0502020204030204" pitchFamily="34" charset="0"/>
            </a:endParaRPr>
          </a:p>
          <a:p>
            <a:pPr marL="914400" lvl="2" indent="0">
              <a:buFont typeface="Arial" panose="020B0604020202020204" pitchFamily="34" charset="0"/>
              <a:buNone/>
            </a:pPr>
            <a:endParaRPr lang="en-US" sz="1600" dirty="0">
              <a:cs typeface="Calibri" panose="020F0502020204030204" pitchFamily="34" charset="0"/>
            </a:endParaRPr>
          </a:p>
          <a:p>
            <a:pPr marL="914400" lvl="2" indent="0">
              <a:buFont typeface="Arial" panose="020B0604020202020204" pitchFamily="34" charset="0"/>
              <a:buNone/>
            </a:pPr>
            <a:endParaRPr lang="en-US" sz="1600" dirty="0">
              <a:cs typeface="Calibri" panose="020F0502020204030204" pitchFamily="34" charset="0"/>
            </a:endParaRPr>
          </a:p>
          <a:p>
            <a:pPr marL="914400" lvl="2" indent="0">
              <a:buFont typeface="Arial" panose="020B0604020202020204" pitchFamily="34" charset="0"/>
              <a:buNone/>
            </a:pPr>
            <a:endParaRPr lang="en-US" sz="1600" dirty="0">
              <a:cs typeface="Calibri" panose="020F0502020204030204" pitchFamily="34" charset="0"/>
            </a:endParaRPr>
          </a:p>
          <a:p>
            <a:pPr marL="914400" lvl="2" indent="0">
              <a:buFont typeface="Arial" panose="020B0604020202020204" pitchFamily="34" charset="0"/>
              <a:buNone/>
            </a:pPr>
            <a:endParaRPr lang="en-US" sz="1600" dirty="0">
              <a:cs typeface="Calibri" panose="020F0502020204030204" pitchFamily="34" charset="0"/>
            </a:endParaRPr>
          </a:p>
          <a:p>
            <a:pPr marL="914400" lvl="2" indent="0">
              <a:buFont typeface="Arial" panose="020B0604020202020204" pitchFamily="34" charset="0"/>
              <a:buNone/>
            </a:pPr>
            <a:endParaRPr lang="en-US" sz="1600" dirty="0">
              <a:cs typeface="Calibri" panose="020F0502020204030204" pitchFamily="34" charset="0"/>
            </a:endParaRPr>
          </a:p>
          <a:p>
            <a:pPr marL="914400" lvl="2" indent="0">
              <a:buFont typeface="Arial" panose="020B0604020202020204" pitchFamily="34" charset="0"/>
              <a:buNone/>
            </a:pPr>
            <a:endParaRPr lang="en-US" sz="1600" dirty="0">
              <a:cs typeface="Calibri" panose="020F0502020204030204" pitchFamily="34" charset="0"/>
            </a:endParaRPr>
          </a:p>
          <a:p>
            <a:pPr marL="914400" lvl="2" indent="0">
              <a:buFont typeface="Arial" panose="020B0604020202020204" pitchFamily="34" charset="0"/>
              <a:buNone/>
            </a:pPr>
            <a:endParaRPr lang="en-US" sz="1600" dirty="0">
              <a:cs typeface="Calibri" panose="020F0502020204030204" pitchFamily="34" charset="0"/>
            </a:endParaRPr>
          </a:p>
          <a:p>
            <a:pPr marL="914400" lvl="2" indent="0">
              <a:buFont typeface="Arial" panose="020B0604020202020204" pitchFamily="34" charset="0"/>
              <a:buNone/>
            </a:pPr>
            <a:endParaRPr lang="en-US" sz="1600" dirty="0">
              <a:cs typeface="Calibri" panose="020F0502020204030204" pitchFamily="34" charset="0"/>
            </a:endParaRPr>
          </a:p>
          <a:p>
            <a:pPr marL="914400" lvl="2" indent="0">
              <a:buFont typeface="Arial" panose="020B0604020202020204" pitchFamily="34" charset="0"/>
              <a:buNone/>
            </a:pPr>
            <a:endParaRPr lang="en-US" sz="1600" dirty="0">
              <a:cs typeface="Calibri" panose="020F0502020204030204" pitchFamily="34" charset="0"/>
            </a:endParaRPr>
          </a:p>
          <a:p>
            <a:pPr marL="914400" lvl="2" indent="0">
              <a:buFont typeface="Arial" panose="020B0604020202020204" pitchFamily="34" charset="0"/>
              <a:buNone/>
            </a:pPr>
            <a:endParaRPr lang="en-US" sz="1600" dirty="0">
              <a:cs typeface="Calibri" panose="020F0502020204030204" pitchFamily="34" charset="0"/>
            </a:endParaRPr>
          </a:p>
          <a:p>
            <a:pPr marL="914400" lvl="2" indent="0">
              <a:buFont typeface="Arial" panose="020B0604020202020204" pitchFamily="34" charset="0"/>
              <a:buNone/>
            </a:pPr>
            <a:endParaRPr lang="en-US" sz="1600" dirty="0">
              <a:cs typeface="Calibri" panose="020F0502020204030204" pitchFamily="34" charset="0"/>
            </a:endParaRPr>
          </a:p>
          <a:p>
            <a:endParaRPr lang="en-US" dirty="0"/>
          </a:p>
        </p:txBody>
      </p:sp>
      <p:sp>
        <p:nvSpPr>
          <p:cNvPr id="3" name="Content Placeholder 2">
            <a:extLst>
              <a:ext uri="{FF2B5EF4-FFF2-40B4-BE49-F238E27FC236}">
                <a16:creationId xmlns:a16="http://schemas.microsoft.com/office/drawing/2014/main" id="{07747281-1A3E-CD66-312D-541AB265EF5F}"/>
              </a:ext>
            </a:extLst>
          </p:cNvPr>
          <p:cNvSpPr txBox="1">
            <a:spLocks/>
          </p:cNvSpPr>
          <p:nvPr/>
        </p:nvSpPr>
        <p:spPr>
          <a:xfrm>
            <a:off x="304800" y="902889"/>
            <a:ext cx="8534400" cy="536853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1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buFont typeface="Courier New" panose="02070309020205020404" pitchFamily="49" charset="0"/>
              <a:buChar char="o"/>
            </a:pPr>
            <a:endParaRPr lang="en-US" sz="1400" dirty="0">
              <a:cs typeface="Calibri" panose="020F0502020204030204" pitchFamily="34" charset="0"/>
            </a:endParaRPr>
          </a:p>
          <a:p>
            <a:pPr marL="742950" marR="0" lvl="1" indent="-285750">
              <a:buFont typeface="Courier New" panose="02070309020205020404" pitchFamily="49" charset="0"/>
              <a:buChar char="o"/>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Template Message - Based on Subject selection, message text will be pre-populated based on template. </a:t>
            </a:r>
          </a:p>
          <a:p>
            <a:pPr lvl="1">
              <a:buFont typeface="Courier New" panose="02070309020205020404" pitchFamily="49" charset="0"/>
              <a:buChar char="o"/>
            </a:pPr>
            <a:r>
              <a:rPr lang="en-US" sz="1800" dirty="0">
                <a:latin typeface="Calibri" panose="020F0502020204030204" pitchFamily="34" charset="0"/>
                <a:cs typeface="Times New Roman" panose="02020603050405020304" pitchFamily="18" charset="0"/>
              </a:rPr>
              <a:t>Ability to identify equipment involved if applicable.</a:t>
            </a:r>
            <a:br>
              <a:rPr lang="en-US" sz="1600" dirty="0">
                <a:cs typeface="Calibri" panose="020F0502020204030204" pitchFamily="34" charset="0"/>
              </a:rPr>
            </a:br>
            <a:endParaRPr lang="en-US" sz="1400" dirty="0">
              <a:cs typeface="Calibri" panose="020F0502020204030204" pitchFamily="34" charset="0"/>
            </a:endParaRPr>
          </a:p>
          <a:p>
            <a:pPr lvl="1"/>
            <a:endParaRPr lang="en-US" sz="1400" dirty="0">
              <a:cs typeface="Calibri" panose="020F0502020204030204" pitchFamily="34" charset="0"/>
            </a:endParaRPr>
          </a:p>
        </p:txBody>
      </p:sp>
    </p:spTree>
    <p:extLst>
      <p:ext uri="{BB962C8B-B14F-4D97-AF65-F5344CB8AC3E}">
        <p14:creationId xmlns:p14="http://schemas.microsoft.com/office/powerpoint/2010/main" val="380555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C4ACA-0549-FBA7-BBED-B613F2019ADB}"/>
              </a:ext>
            </a:extLst>
          </p:cNvPr>
          <p:cNvSpPr>
            <a:spLocks noGrp="1"/>
          </p:cNvSpPr>
          <p:nvPr>
            <p:ph type="title"/>
          </p:nvPr>
        </p:nvSpPr>
        <p:spPr/>
        <p:txBody>
          <a:bodyPr/>
          <a:lstStyle/>
          <a:p>
            <a:r>
              <a:rPr lang="en-US" sz="2800" dirty="0"/>
              <a:t>Features in the Tool </a:t>
            </a:r>
            <a:endParaRPr lang="en-US" dirty="0"/>
          </a:p>
        </p:txBody>
      </p:sp>
      <p:sp>
        <p:nvSpPr>
          <p:cNvPr id="3" name="Content Placeholder 2">
            <a:extLst>
              <a:ext uri="{FF2B5EF4-FFF2-40B4-BE49-F238E27FC236}">
                <a16:creationId xmlns:a16="http://schemas.microsoft.com/office/drawing/2014/main" id="{AECA94EA-1334-0F39-B90A-42D0131E7114}"/>
              </a:ext>
            </a:extLst>
          </p:cNvPr>
          <p:cNvSpPr>
            <a:spLocks noGrp="1"/>
          </p:cNvSpPr>
          <p:nvPr>
            <p:ph idx="1"/>
          </p:nvPr>
        </p:nvSpPr>
        <p:spPr/>
        <p:txBody>
          <a:bodyPr/>
          <a:lstStyle/>
          <a:p>
            <a:pPr lvl="1">
              <a:buFont typeface="Wingdings" panose="05000000000000000000" pitchFamily="2" charset="2"/>
              <a:buChar char="q"/>
            </a:pPr>
            <a:r>
              <a:rPr lang="en-US" sz="1600" dirty="0">
                <a:cs typeface="Calibri" panose="020F0502020204030204" pitchFamily="34" charset="0"/>
              </a:rPr>
              <a:t>SOL Exceedance</a:t>
            </a:r>
          </a:p>
          <a:p>
            <a:pPr lvl="2">
              <a:buFont typeface="Courier New" panose="02070309020205020404" pitchFamily="49" charset="0"/>
              <a:buChar char="o"/>
            </a:pPr>
            <a:r>
              <a:rPr lang="en-US" sz="1400" dirty="0">
                <a:cs typeface="Calibri" panose="020F0502020204030204" pitchFamily="34" charset="0"/>
              </a:rPr>
              <a:t>Enabling users to view constraints on equipment</a:t>
            </a:r>
            <a:br>
              <a:rPr lang="en-US" sz="1400" dirty="0">
                <a:cs typeface="Calibri" panose="020F0502020204030204" pitchFamily="34" charset="0"/>
              </a:rPr>
            </a:br>
            <a:br>
              <a:rPr lang="en-US" sz="1400" dirty="0">
                <a:cs typeface="Calibri" panose="020F0502020204030204" pitchFamily="34" charset="0"/>
              </a:rPr>
            </a:br>
            <a:endParaRPr lang="en-US" sz="1400" dirty="0">
              <a:cs typeface="Calibri" panose="020F0502020204030204" pitchFamily="34" charset="0"/>
            </a:endParaRPr>
          </a:p>
          <a:p>
            <a:pPr lvl="2">
              <a:buFont typeface="Courier New" panose="02070309020205020404" pitchFamily="49" charset="0"/>
              <a:buChar char="o"/>
            </a:pPr>
            <a:endParaRPr lang="en-US" sz="1400" dirty="0">
              <a:cs typeface="Calibri" panose="020F0502020204030204" pitchFamily="34" charset="0"/>
            </a:endParaRPr>
          </a:p>
          <a:p>
            <a:pPr lvl="2">
              <a:buFont typeface="Courier New" panose="02070309020205020404" pitchFamily="49" charset="0"/>
              <a:buChar char="o"/>
            </a:pPr>
            <a:endParaRPr lang="en-US" sz="1400" dirty="0">
              <a:cs typeface="Calibri" panose="020F0502020204030204" pitchFamily="34" charset="0"/>
            </a:endParaRPr>
          </a:p>
          <a:p>
            <a:pPr lvl="2">
              <a:buFont typeface="Courier New" panose="02070309020205020404" pitchFamily="49" charset="0"/>
              <a:buChar char="o"/>
            </a:pPr>
            <a:endParaRPr lang="en-US" sz="1400" dirty="0">
              <a:cs typeface="Calibri" panose="020F0502020204030204" pitchFamily="34" charset="0"/>
            </a:endParaRPr>
          </a:p>
          <a:p>
            <a:pPr lvl="2">
              <a:buFont typeface="Courier New" panose="02070309020205020404" pitchFamily="49" charset="0"/>
              <a:buChar char="o"/>
            </a:pPr>
            <a:endParaRPr lang="en-US" sz="1400" dirty="0">
              <a:cs typeface="Calibri" panose="020F0502020204030204" pitchFamily="34" charset="0"/>
            </a:endParaRPr>
          </a:p>
          <a:p>
            <a:pPr lvl="2"/>
            <a:endParaRPr lang="en-US" sz="1200" dirty="0">
              <a:cs typeface="Calibri" panose="020F0502020204030204" pitchFamily="34" charset="0"/>
            </a:endParaRPr>
          </a:p>
          <a:p>
            <a:pPr lvl="2"/>
            <a:endParaRPr lang="en-US" sz="1200" dirty="0">
              <a:cs typeface="Calibri" panose="020F0502020204030204" pitchFamily="34" charset="0"/>
            </a:endParaRPr>
          </a:p>
          <a:p>
            <a:pPr lvl="2"/>
            <a:endParaRPr lang="en-US" sz="1200" dirty="0">
              <a:cs typeface="Calibri" panose="020F0502020204030204" pitchFamily="34" charset="0"/>
            </a:endParaRPr>
          </a:p>
          <a:p>
            <a:pPr lvl="2"/>
            <a:endParaRPr lang="en-US" sz="1200" dirty="0">
              <a:cs typeface="Calibri" panose="020F0502020204030204" pitchFamily="34" charset="0"/>
            </a:endParaRPr>
          </a:p>
          <a:p>
            <a:pPr marL="914400" lvl="2" indent="0">
              <a:buNone/>
            </a:pPr>
            <a:endParaRPr lang="en-US" sz="1200" dirty="0">
              <a:cs typeface="Calibri" panose="020F0502020204030204" pitchFamily="34" charset="0"/>
            </a:endParaRPr>
          </a:p>
          <a:p>
            <a:pPr lvl="1">
              <a:buFont typeface="Wingdings" panose="05000000000000000000" pitchFamily="2" charset="2"/>
              <a:buChar char="q"/>
            </a:pPr>
            <a:r>
              <a:rPr lang="en-US" sz="1600" dirty="0">
                <a:cs typeface="Calibri" panose="020F0502020204030204" pitchFamily="34" charset="0"/>
              </a:rPr>
              <a:t>Dashboard</a:t>
            </a:r>
          </a:p>
          <a:p>
            <a:pPr lvl="2">
              <a:buFont typeface="Courier New" panose="02070309020205020404" pitchFamily="49" charset="0"/>
              <a:buChar char="o"/>
            </a:pPr>
            <a:r>
              <a:rPr lang="en-US" sz="1400" dirty="0">
                <a:cs typeface="Calibri" panose="020F0502020204030204" pitchFamily="34" charset="0"/>
              </a:rPr>
              <a:t>Grid conditions</a:t>
            </a:r>
          </a:p>
          <a:p>
            <a:pPr lvl="2">
              <a:buFont typeface="Courier New" panose="02070309020205020404" pitchFamily="49" charset="0"/>
              <a:buChar char="o"/>
            </a:pPr>
            <a:r>
              <a:rPr lang="en-US" sz="1400" dirty="0">
                <a:cs typeface="Calibri" panose="020F0502020204030204" pitchFamily="34" charset="0"/>
              </a:rPr>
              <a:t>Notices in effect</a:t>
            </a:r>
          </a:p>
          <a:p>
            <a:pPr lvl="2">
              <a:buFont typeface="Courier New" panose="02070309020205020404" pitchFamily="49" charset="0"/>
              <a:buChar char="o"/>
            </a:pPr>
            <a:r>
              <a:rPr lang="en-US" sz="1400" dirty="0">
                <a:cs typeface="Calibri" panose="020F0502020204030204" pitchFamily="34" charset="0"/>
              </a:rPr>
              <a:t>Recent communications</a:t>
            </a:r>
          </a:p>
          <a:p>
            <a:pPr lvl="2">
              <a:buFont typeface="Courier New" panose="02070309020205020404" pitchFamily="49" charset="0"/>
              <a:buChar char="o"/>
            </a:pPr>
            <a:r>
              <a:rPr lang="en-US" sz="1400" dirty="0">
                <a:cs typeface="Calibri" panose="020F0502020204030204" pitchFamily="34" charset="0"/>
              </a:rPr>
              <a:t>Events</a:t>
            </a:r>
          </a:p>
          <a:p>
            <a:pPr lvl="2">
              <a:buFont typeface="Courier New" panose="02070309020205020404" pitchFamily="49" charset="0"/>
              <a:buChar char="o"/>
            </a:pPr>
            <a:r>
              <a:rPr lang="en-US" sz="1400" dirty="0">
                <a:cs typeface="Calibri" panose="020F0502020204030204" pitchFamily="34" charset="0"/>
              </a:rPr>
              <a:t>Alerts</a:t>
            </a:r>
          </a:p>
          <a:p>
            <a:pPr marL="914400" lvl="2" indent="0">
              <a:buNone/>
            </a:pPr>
            <a:endParaRPr lang="en-US" sz="1600" dirty="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FA5A3471-5E3D-98EA-B6D4-FDC6D15DB955}"/>
              </a:ext>
            </a:extLst>
          </p:cNvPr>
          <p:cNvSpPr>
            <a:spLocks noGrp="1"/>
          </p:cNvSpPr>
          <p:nvPr>
            <p:ph type="sldNum" sz="quarter" idx="4"/>
          </p:nvPr>
        </p:nvSpPr>
        <p:spPr/>
        <p:txBody>
          <a:bodyPr/>
          <a:lstStyle/>
          <a:p>
            <a:fld id="{1D93BD3E-1E9A-4970-A6F7-E7AC52762E0C}" type="slidenum">
              <a:rPr lang="en-US" smtClean="0"/>
              <a:pPr/>
              <a:t>8</a:t>
            </a:fld>
            <a:endParaRPr lang="en-US"/>
          </a:p>
        </p:txBody>
      </p:sp>
      <p:pic>
        <p:nvPicPr>
          <p:cNvPr id="7" name="Picture 6">
            <a:extLst>
              <a:ext uri="{FF2B5EF4-FFF2-40B4-BE49-F238E27FC236}">
                <a16:creationId xmlns:a16="http://schemas.microsoft.com/office/drawing/2014/main" id="{B6638A49-0F7D-2345-6C8F-B213D679E2E8}"/>
              </a:ext>
            </a:extLst>
          </p:cNvPr>
          <p:cNvPicPr>
            <a:picLocks noChangeAspect="1"/>
          </p:cNvPicPr>
          <p:nvPr/>
        </p:nvPicPr>
        <p:blipFill>
          <a:blip r:embed="rId2"/>
          <a:stretch>
            <a:fillRect/>
          </a:stretch>
        </p:blipFill>
        <p:spPr>
          <a:xfrm>
            <a:off x="637740" y="1676400"/>
            <a:ext cx="8220747" cy="1905000"/>
          </a:xfrm>
          <a:prstGeom prst="rect">
            <a:avLst/>
          </a:prstGeom>
        </p:spPr>
      </p:pic>
      <p:pic>
        <p:nvPicPr>
          <p:cNvPr id="12" name="Picture 11">
            <a:extLst>
              <a:ext uri="{FF2B5EF4-FFF2-40B4-BE49-F238E27FC236}">
                <a16:creationId xmlns:a16="http://schemas.microsoft.com/office/drawing/2014/main" id="{D914A3B0-14AF-0472-D608-B439CA9CC8BC}"/>
              </a:ext>
            </a:extLst>
          </p:cNvPr>
          <p:cNvPicPr>
            <a:picLocks noChangeAspect="1"/>
          </p:cNvPicPr>
          <p:nvPr/>
        </p:nvPicPr>
        <p:blipFill rotWithShape="1">
          <a:blip r:embed="rId3"/>
          <a:srcRect b="43438"/>
          <a:stretch/>
        </p:blipFill>
        <p:spPr>
          <a:xfrm>
            <a:off x="4572000" y="2971800"/>
            <a:ext cx="3668578" cy="34064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46960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89918-1DF5-5D1B-D00F-641B2EAAD867}"/>
              </a:ext>
            </a:extLst>
          </p:cNvPr>
          <p:cNvSpPr>
            <a:spLocks noGrp="1"/>
          </p:cNvSpPr>
          <p:nvPr>
            <p:ph type="title"/>
          </p:nvPr>
        </p:nvSpPr>
        <p:spPr/>
        <p:txBody>
          <a:bodyPr/>
          <a:lstStyle/>
          <a:p>
            <a:r>
              <a:rPr lang="en-US" sz="2800" dirty="0"/>
              <a:t>Features in the Tool </a:t>
            </a:r>
            <a:endParaRPr lang="en-US" dirty="0"/>
          </a:p>
        </p:txBody>
      </p:sp>
      <p:sp>
        <p:nvSpPr>
          <p:cNvPr id="3" name="Content Placeholder 2">
            <a:extLst>
              <a:ext uri="{FF2B5EF4-FFF2-40B4-BE49-F238E27FC236}">
                <a16:creationId xmlns:a16="http://schemas.microsoft.com/office/drawing/2014/main" id="{E820B26E-B981-3AD6-3CBE-A0A8F81F9895}"/>
              </a:ext>
            </a:extLst>
          </p:cNvPr>
          <p:cNvSpPr>
            <a:spLocks noGrp="1"/>
          </p:cNvSpPr>
          <p:nvPr>
            <p:ph idx="1"/>
          </p:nvPr>
        </p:nvSpPr>
        <p:spPr/>
        <p:txBody>
          <a:bodyPr/>
          <a:lstStyle/>
          <a:p>
            <a:pPr marL="457200" lvl="1" indent="0">
              <a:buNone/>
            </a:pPr>
            <a:endParaRPr lang="en-US" sz="1600" dirty="0">
              <a:cs typeface="Calibri" panose="020F0502020204030204" pitchFamily="34" charset="0"/>
            </a:endParaRPr>
          </a:p>
          <a:p>
            <a:pPr lvl="1">
              <a:buFont typeface="Wingdings" panose="05000000000000000000" pitchFamily="2" charset="2"/>
              <a:buChar char="q"/>
            </a:pPr>
            <a:r>
              <a:rPr lang="en-US" sz="1600" dirty="0">
                <a:cs typeface="Calibri" panose="020F0502020204030204" pitchFamily="34" charset="0"/>
              </a:rPr>
              <a:t>Emergency</a:t>
            </a:r>
          </a:p>
          <a:p>
            <a:pPr lvl="2">
              <a:buFont typeface="Courier New" panose="02070309020205020404" pitchFamily="49" charset="0"/>
              <a:buChar char="o"/>
            </a:pPr>
            <a:r>
              <a:rPr lang="en-US" sz="1400" dirty="0">
                <a:cs typeface="Calibri" panose="020F0502020204030204" pitchFamily="34" charset="0"/>
              </a:rPr>
              <a:t>Load shed dashboard</a:t>
            </a:r>
          </a:p>
          <a:p>
            <a:endParaRPr lang="en-US" dirty="0"/>
          </a:p>
          <a:p>
            <a:endParaRPr lang="en-US" dirty="0"/>
          </a:p>
          <a:p>
            <a:endParaRPr lang="en-US" dirty="0"/>
          </a:p>
          <a:p>
            <a:endParaRPr lang="en-US" dirty="0"/>
          </a:p>
          <a:p>
            <a:endParaRPr lang="en-US" dirty="0"/>
          </a:p>
          <a:p>
            <a:endParaRPr lang="en-US" dirty="0"/>
          </a:p>
          <a:p>
            <a:endParaRPr lang="en-US" dirty="0"/>
          </a:p>
          <a:p>
            <a:pPr marL="457200" lvl="1" indent="0">
              <a:buNone/>
            </a:pPr>
            <a:r>
              <a:rPr lang="en-US" dirty="0"/>
              <a:t>  </a:t>
            </a:r>
          </a:p>
        </p:txBody>
      </p:sp>
      <p:sp>
        <p:nvSpPr>
          <p:cNvPr id="4" name="Slide Number Placeholder 3">
            <a:extLst>
              <a:ext uri="{FF2B5EF4-FFF2-40B4-BE49-F238E27FC236}">
                <a16:creationId xmlns:a16="http://schemas.microsoft.com/office/drawing/2014/main" id="{2B355728-A67C-96A0-4070-7A94602C3471}"/>
              </a:ext>
            </a:extLst>
          </p:cNvPr>
          <p:cNvSpPr>
            <a:spLocks noGrp="1"/>
          </p:cNvSpPr>
          <p:nvPr>
            <p:ph type="sldNum" sz="quarter" idx="4"/>
          </p:nvPr>
        </p:nvSpPr>
        <p:spPr/>
        <p:txBody>
          <a:bodyPr/>
          <a:lstStyle/>
          <a:p>
            <a:fld id="{1D93BD3E-1E9A-4970-A6F7-E7AC52762E0C}" type="slidenum">
              <a:rPr lang="en-US" smtClean="0"/>
              <a:pPr/>
              <a:t>9</a:t>
            </a:fld>
            <a:endParaRPr lang="en-US"/>
          </a:p>
        </p:txBody>
      </p:sp>
      <p:pic>
        <p:nvPicPr>
          <p:cNvPr id="10" name="Picture 9">
            <a:extLst>
              <a:ext uri="{FF2B5EF4-FFF2-40B4-BE49-F238E27FC236}">
                <a16:creationId xmlns:a16="http://schemas.microsoft.com/office/drawing/2014/main" id="{F7851D89-AC70-F543-29C1-D10E4D81BE59}"/>
              </a:ext>
            </a:extLst>
          </p:cNvPr>
          <p:cNvPicPr>
            <a:picLocks noChangeAspect="1"/>
          </p:cNvPicPr>
          <p:nvPr/>
        </p:nvPicPr>
        <p:blipFill rotWithShape="1">
          <a:blip r:embed="rId2"/>
          <a:srcRect r="833" b="29098"/>
          <a:stretch/>
        </p:blipFill>
        <p:spPr>
          <a:xfrm>
            <a:off x="1143000" y="1856441"/>
            <a:ext cx="4876800" cy="1807185"/>
          </a:xfrm>
          <a:prstGeom prst="rect">
            <a:avLst/>
          </a:prstGeom>
        </p:spPr>
      </p:pic>
      <p:pic>
        <p:nvPicPr>
          <p:cNvPr id="8" name="Picture 7">
            <a:extLst>
              <a:ext uri="{FF2B5EF4-FFF2-40B4-BE49-F238E27FC236}">
                <a16:creationId xmlns:a16="http://schemas.microsoft.com/office/drawing/2014/main" id="{3D7C184A-0560-3C07-E390-2ABA98BE6AEF}"/>
              </a:ext>
            </a:extLst>
          </p:cNvPr>
          <p:cNvPicPr>
            <a:picLocks noChangeAspect="1"/>
          </p:cNvPicPr>
          <p:nvPr/>
        </p:nvPicPr>
        <p:blipFill>
          <a:blip r:embed="rId3"/>
          <a:stretch>
            <a:fillRect/>
          </a:stretch>
        </p:blipFill>
        <p:spPr>
          <a:xfrm>
            <a:off x="1295400" y="2895600"/>
            <a:ext cx="2196535" cy="22050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59812957"/>
      </p:ext>
    </p:extLst>
  </p:cSld>
  <p:clrMapOvr>
    <a:masterClrMapping/>
  </p:clrMapOvr>
</p:sld>
</file>

<file path=ppt/theme/theme1.xml><?xml version="1.0" encoding="utf-8"?>
<a:theme xmlns:a="http://schemas.openxmlformats.org/drawingml/2006/main" name="1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2" ma:contentTypeDescription="Create a new document." ma:contentTypeScope="" ma:versionID="63b4750df494f1e899998ba0dd64b591">
  <xsd:schema xmlns:xsd="http://www.w3.org/2001/XMLSchema" xmlns:xs="http://www.w3.org/2001/XMLSchema" xmlns:p="http://schemas.microsoft.com/office/2006/metadata/properties" xmlns:ns2="c34af464-7aa1-4edd-9be4-83dffc1cb926" targetNamespace="http://schemas.microsoft.com/office/2006/metadata/properties" ma:root="true" ma:fieldsID="26b17897b0dee42c4ef932dfddf4050e"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E9AA12-8AF9-4AA6-90FE-24669859CDF3}">
  <ds:schemaRefs>
    <ds:schemaRef ds:uri="http://schemas.microsoft.com/office/2006/documentManagement/types"/>
    <ds:schemaRef ds:uri="http://schemas.microsoft.com/office/2006/metadata/properties"/>
    <ds:schemaRef ds:uri="http://purl.org/dc/elements/1.1/"/>
    <ds:schemaRef ds:uri="http://purl.org/dc/terms/"/>
    <ds:schemaRef ds:uri="http://schemas.openxmlformats.org/package/2006/metadata/core-properties"/>
    <ds:schemaRef ds:uri="http://purl.org/dc/dcmitype/"/>
    <ds:schemaRef ds:uri="http://www.w3.org/XML/1998/namespace"/>
    <ds:schemaRef ds:uri="http://schemas.microsoft.com/office/infopath/2007/PartnerControls"/>
    <ds:schemaRef ds:uri="c34af464-7aa1-4edd-9be4-83dffc1cb926"/>
  </ds:schemaRefs>
</ds:datastoreItem>
</file>

<file path=customXml/itemProps2.xml><?xml version="1.0" encoding="utf-8"?>
<ds:datastoreItem xmlns:ds="http://schemas.openxmlformats.org/officeDocument/2006/customXml" ds:itemID="{843EB0A4-50A9-4E33-98AC-BC2B61C8A1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A68982-DD5D-44FD-B77F-4C531465FE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3645</TotalTime>
  <Words>670</Words>
  <Application>Microsoft Office PowerPoint</Application>
  <PresentationFormat>On-screen Show (4:3)</PresentationFormat>
  <Paragraphs>119</Paragraphs>
  <Slides>10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Courier New</vt:lpstr>
      <vt:lpstr>Wingdings</vt:lpstr>
      <vt:lpstr>1_Custom Design</vt:lpstr>
      <vt:lpstr>Office Theme</vt:lpstr>
      <vt:lpstr>PowerPoint Presentation</vt:lpstr>
      <vt:lpstr>SCR820</vt:lpstr>
      <vt:lpstr>SCR820</vt:lpstr>
      <vt:lpstr>SCR820</vt:lpstr>
      <vt:lpstr>SCR820 – RTOC Project Updates</vt:lpstr>
      <vt:lpstr>Features in the Tool </vt:lpstr>
      <vt:lpstr>Features in the Tool </vt:lpstr>
      <vt:lpstr>Features in the Tool </vt:lpstr>
      <vt:lpstr>Features in the Tool </vt:lpstr>
      <vt:lpstr>Tool Access</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Badri, Sreenivas</cp:lastModifiedBy>
  <cp:revision>70</cp:revision>
  <cp:lastPrinted>2016-01-21T20:53:15Z</cp:lastPrinted>
  <dcterms:created xsi:type="dcterms:W3CDTF">2016-01-21T15:20:31Z</dcterms:created>
  <dcterms:modified xsi:type="dcterms:W3CDTF">2025-05-29T17:16:47Z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y fmtid="{D5CDD505-2E9C-101B-9397-08002B2CF9AE}" pid="3" name="MSIP_Label_7084cbda-52b8-46fb-a7b7-cb5bd465ed85_Enabled">
    <vt:lpwstr>true</vt:lpwstr>
  </property>
  <property fmtid="{D5CDD505-2E9C-101B-9397-08002B2CF9AE}" pid="4" name="MSIP_Label_7084cbda-52b8-46fb-a7b7-cb5bd465ed85_SetDate">
    <vt:lpwstr>2024-02-20T13:03:33Z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6e019d9d-d939-4c70-8667-61352cf99a06</vt:lpwstr>
  </property>
  <property fmtid="{D5CDD505-2E9C-101B-9397-08002B2CF9AE}" pid="9" name="MSIP_Label_7084cbda-52b8-46fb-a7b7-cb5bd465ed85_ContentBits">
    <vt:lpwstr>0</vt:lpwstr>
  </property>
</Properties>
</file>