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9"/>
  </p:notesMasterIdLst>
  <p:handoutMasterIdLst>
    <p:handoutMasterId r:id="rId20"/>
  </p:handoutMasterIdLst>
  <p:sldIdLst>
    <p:sldId id="542" r:id="rId7"/>
    <p:sldId id="618" r:id="rId8"/>
    <p:sldId id="582" r:id="rId9"/>
    <p:sldId id="620" r:id="rId10"/>
    <p:sldId id="621" r:id="rId11"/>
    <p:sldId id="619" r:id="rId12"/>
    <p:sldId id="622" r:id="rId13"/>
    <p:sldId id="623" r:id="rId14"/>
    <p:sldId id="625" r:id="rId15"/>
    <p:sldId id="627" r:id="rId16"/>
    <p:sldId id="626" r:id="rId17"/>
    <p:sldId id="62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69B892D-845F-4FA3-9966-2CDD1ECDE309}">
          <p14:sldIdLst>
            <p14:sldId id="542"/>
            <p14:sldId id="618"/>
            <p14:sldId id="582"/>
            <p14:sldId id="620"/>
            <p14:sldId id="621"/>
            <p14:sldId id="619"/>
            <p14:sldId id="622"/>
            <p14:sldId id="623"/>
          </p14:sldIdLst>
        </p14:section>
        <p14:section name="TWG_MAY29" id="{4C6EEEC6-5904-424C-9A02-8A9CD7666435}">
          <p14:sldIdLst>
            <p14:sldId id="625"/>
            <p14:sldId id="627"/>
            <p14:sldId id="626"/>
            <p14:sldId id="6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BB546D7-B789-4BBE-8099-BF46FAE48894}"/>
    <pc:docChg chg="custSel modSld">
      <pc:chgData name="Badri, Sreenivas" userId="0b43dccd-042e-4be0-871d-afa1d90d6a2e" providerId="ADAL" clId="{7BB546D7-B789-4BBE-8099-BF46FAE48894}" dt="2025-05-28T21:16:33.425" v="393" actId="20577"/>
      <pc:docMkLst>
        <pc:docMk/>
      </pc:docMkLst>
      <pc:sldChg chg="modSp mod">
        <pc:chgData name="Badri, Sreenivas" userId="0b43dccd-042e-4be0-871d-afa1d90d6a2e" providerId="ADAL" clId="{7BB546D7-B789-4BBE-8099-BF46FAE48894}" dt="2025-05-28T18:45:17.474" v="47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7BB546D7-B789-4BBE-8099-BF46FAE48894}" dt="2025-05-28T18:45:17.474" v="47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mod">
        <pc:chgData name="Badri, Sreenivas" userId="0b43dccd-042e-4be0-871d-afa1d90d6a2e" providerId="ADAL" clId="{7BB546D7-B789-4BBE-8099-BF46FAE48894}" dt="2025-05-28T21:14:38.778" v="358" actId="20577"/>
        <pc:sldMkLst>
          <pc:docMk/>
          <pc:sldMk cId="3858704502" sldId="582"/>
        </pc:sldMkLst>
        <pc:spChg chg="mod">
          <ac:chgData name="Badri, Sreenivas" userId="0b43dccd-042e-4be0-871d-afa1d90d6a2e" providerId="ADAL" clId="{7BB546D7-B789-4BBE-8099-BF46FAE48894}" dt="2025-05-28T21:14:38.778" v="358" actId="20577"/>
          <ac:spMkLst>
            <pc:docMk/>
            <pc:sldMk cId="3858704502" sldId="582"/>
            <ac:spMk id="5" creationId="{2E2BCA5C-ED85-50C0-31F9-6AFEE1F2059D}"/>
          </ac:spMkLst>
        </pc:spChg>
      </pc:sldChg>
      <pc:sldChg chg="modSp mod">
        <pc:chgData name="Badri, Sreenivas" userId="0b43dccd-042e-4be0-871d-afa1d90d6a2e" providerId="ADAL" clId="{7BB546D7-B789-4BBE-8099-BF46FAE48894}" dt="2025-05-27T22:24:46.980" v="0" actId="33524"/>
        <pc:sldMkLst>
          <pc:docMk/>
          <pc:sldMk cId="2043031539" sldId="618"/>
        </pc:sldMkLst>
        <pc:spChg chg="mod">
          <ac:chgData name="Badri, Sreenivas" userId="0b43dccd-042e-4be0-871d-afa1d90d6a2e" providerId="ADAL" clId="{7BB546D7-B789-4BBE-8099-BF46FAE48894}" dt="2025-05-27T22:24:46.980" v="0" actId="33524"/>
          <ac:spMkLst>
            <pc:docMk/>
            <pc:sldMk cId="2043031539" sldId="618"/>
            <ac:spMk id="5" creationId="{2E2BCA5C-ED85-50C0-31F9-6AFEE1F2059D}"/>
          </ac:spMkLst>
        </pc:spChg>
      </pc:sldChg>
      <pc:sldChg chg="modSp mod">
        <pc:chgData name="Badri, Sreenivas" userId="0b43dccd-042e-4be0-871d-afa1d90d6a2e" providerId="ADAL" clId="{7BB546D7-B789-4BBE-8099-BF46FAE48894}" dt="2025-05-28T21:16:33.425" v="393" actId="20577"/>
        <pc:sldMkLst>
          <pc:docMk/>
          <pc:sldMk cId="4226271152" sldId="626"/>
        </pc:sldMkLst>
        <pc:spChg chg="mod">
          <ac:chgData name="Badri, Sreenivas" userId="0b43dccd-042e-4be0-871d-afa1d90d6a2e" providerId="ADAL" clId="{7BB546D7-B789-4BBE-8099-BF46FAE48894}" dt="2025-05-28T21:16:33.425" v="393" actId="20577"/>
          <ac:spMkLst>
            <pc:docMk/>
            <pc:sldMk cId="4226271152" sldId="626"/>
            <ac:spMk id="21" creationId="{1E1646AA-F296-48F2-45E3-8788483F76D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ATEOAS" TargetMode="Externa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33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NPRR1253 – Technical Implementation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05/29/2025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0EF6E-2CC2-CAD7-E5C0-6789D9D64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A2C-0E31-A0E8-88F8-330CAE4A6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ICCP/Public API Vs MIS WSL Data sets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78C74-552B-8B02-B91D-32893DE25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D61B4F9-16AF-123F-E3C8-4470B44E9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6466990" cy="486215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245E90F-2D79-6EAB-FA24-09013D95B0B2}"/>
              </a:ext>
            </a:extLst>
          </p:cNvPr>
          <p:cNvSpPr txBox="1"/>
          <p:nvPr/>
        </p:nvSpPr>
        <p:spPr>
          <a:xfrm>
            <a:off x="457200" y="74928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24778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272D9-4567-666E-2A85-CDCEE4792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12AAE-AF28-858F-5207-EFD7FEC2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B6000-32E9-8DF9-71BB-52B91512F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1E1646AA-F296-48F2-45E3-8788483F7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4"/>
            <a:ext cx="8534400" cy="5105400"/>
          </a:xfrm>
        </p:spPr>
        <p:txBody>
          <a:bodyPr/>
          <a:lstStyle/>
          <a:p>
            <a:r>
              <a:rPr lang="en-US" sz="1600" dirty="0"/>
              <a:t>4 seconds samples of ERCOT System Demand and ESR charging MW data will be available through Public API every 5 minutes with 20 seconds offset (Example: HH:00:20, HH:05:20, HH:10:20 etc.). 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Recommendation from ERCOT is to use ICCP or Public API to pull correct ESR Charging MW data due to following reasons:</a:t>
            </a:r>
          </a:p>
          <a:p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Alleviate the asynchronous dataset issues – because the source and timestamps of ERCOT system demand and ESR charging load will be the same with NPRR-1253 Public API.</a:t>
            </a:r>
          </a:p>
          <a:p>
            <a:pPr lvl="1"/>
            <a:endParaRPr lang="en-US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Reduced manual downloads of same data from ERCOT website dashboards.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Accurate calculations enable energy customers to respond to potential 4-Coincident Peak (4-CP) intervals to reduce stress on the ERCOT Transmission Grid and to ensure Reliability.</a:t>
            </a:r>
          </a:p>
          <a:p>
            <a:endParaRPr lang="en-US" sz="1600" dirty="0"/>
          </a:p>
          <a:p>
            <a:r>
              <a:rPr lang="en-US" sz="1600" dirty="0"/>
              <a:t>Public API Go Live is on </a:t>
            </a:r>
            <a:r>
              <a:rPr lang="en-US" sz="1600" dirty="0">
                <a:highlight>
                  <a:srgbClr val="00FF00"/>
                </a:highlight>
              </a:rPr>
              <a:t>May 29, 2025, afternoon</a:t>
            </a:r>
            <a:r>
              <a:rPr lang="en-US" sz="1600" dirty="0"/>
              <a:t>. Full day datasets will be available from </a:t>
            </a:r>
            <a:r>
              <a:rPr lang="en-US" sz="1600" dirty="0">
                <a:highlight>
                  <a:srgbClr val="00FF00"/>
                </a:highlight>
              </a:rPr>
              <a:t>May 30,2025.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2627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5AA4E33-EDF8-098B-A82E-BAE7DACA2130}"/>
              </a:ext>
            </a:extLst>
          </p:cNvPr>
          <p:cNvSpPr txBox="1">
            <a:spLocks/>
          </p:cNvSpPr>
          <p:nvPr/>
        </p:nvSpPr>
        <p:spPr>
          <a:xfrm>
            <a:off x="533400" y="2667000"/>
            <a:ext cx="8077199" cy="457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 algn="ctr">
              <a:buFont typeface="Arial" panose="020B0604020202020204" pitchFamily="34" charset="0"/>
              <a:buNone/>
            </a:pPr>
            <a:r>
              <a:rPr lang="en-US" sz="2400" dirty="0"/>
              <a:t>Questions / Comments / Feedback</a:t>
            </a:r>
          </a:p>
        </p:txBody>
      </p:sp>
    </p:spTree>
    <p:extLst>
      <p:ext uri="{BB962C8B-B14F-4D97-AF65-F5344CB8AC3E}">
        <p14:creationId xmlns:p14="http://schemas.microsoft.com/office/powerpoint/2010/main" val="193086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NPRR-1253 -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4"/>
            <a:ext cx="8534400" cy="5105400"/>
          </a:xfrm>
        </p:spPr>
        <p:txBody>
          <a:bodyPr/>
          <a:lstStyle/>
          <a:p>
            <a:r>
              <a:rPr lang="en-US" sz="1600" dirty="0"/>
              <a:t>An increasing number of energy Customers are responding to potential 4-Coincident Peak (4-CP) intervals by curtailing their load.  This reduction in load by these consumers increases reliability by reducing stress on the ERCOT Transmission Grid at the time when needed most.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Customers relying on the Demand as reported on ERCOT’s website may miss these important 4-CP intervals because the Demand reported by ERCOT includes Wholesale Storage Load (WSL) while the Protocols defining the 4-CP intervals specifically exclude WSL. Per the Protocols, WSL incorporates multiple sources of load, but the largest and rapidly growing source of WSL is associated with ESR charging Load. </a:t>
            </a:r>
          </a:p>
          <a:p>
            <a:endParaRPr lang="en-US" sz="1600" dirty="0"/>
          </a:p>
          <a:p>
            <a:r>
              <a:rPr lang="en-US" sz="1600" dirty="0"/>
              <a:t>Currently system level ESR charging MW (5-minute Average value) is shown on ercot.com website ESR Dashboard and data available to market participants download manually. </a:t>
            </a:r>
          </a:p>
          <a:p>
            <a:endParaRPr lang="en-US" sz="1600" dirty="0"/>
          </a:p>
          <a:p>
            <a:r>
              <a:rPr lang="en-US" sz="1600" dirty="0"/>
              <a:t>This NPRR requests ERCOT to send system level ESR charging MW through ICCP and make available through ercot website to download programmatically through API. </a:t>
            </a:r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Approach and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09" y="814633"/>
            <a:ext cx="8534400" cy="5281367"/>
          </a:xfrm>
        </p:spPr>
        <p:txBody>
          <a:bodyPr/>
          <a:lstStyle/>
          <a:p>
            <a:pPr marL="455613" lvl="1">
              <a:buFont typeface="Arial" panose="020B0604020202020204" pitchFamily="34" charset="0"/>
              <a:buChar char="•"/>
            </a:pPr>
            <a:r>
              <a:rPr lang="en-US" sz="1400" dirty="0"/>
              <a:t>ICCP and Public API system changes will be implemented on or before 06/01/2025 to provide the capability to Market Participants to access ESR charging MW programmatically with 4 seconds granular data.</a:t>
            </a:r>
          </a:p>
          <a:p>
            <a:pPr marL="455613" lvl="1">
              <a:buFont typeface="Arial" panose="020B0604020202020204" pitchFamily="34" charset="0"/>
              <a:buChar char="•"/>
            </a:pPr>
            <a:r>
              <a:rPr lang="en-US" sz="1400" b="1" u="sng" dirty="0"/>
              <a:t>ICCP Telemetry Changes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New ICCP Telemetry point </a:t>
            </a:r>
            <a:r>
              <a:rPr lang="en-US" sz="1400" b="1" dirty="0"/>
              <a:t>TCMW</a:t>
            </a:r>
            <a:r>
              <a:rPr lang="en-US" sz="1400" dirty="0"/>
              <a:t>  (Total ESR Charging MW) will be added to ERCOT ICCP system and make it available to all Market Participants (TSPs and QSEs)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It is a 4 seconds value. This transfer frequency aligns with 4 seconds system demand being sent currently through ICCP and avoids time difference to calculate 4CP values.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00FF00"/>
                </a:highlight>
              </a:rPr>
              <a:t>ICCP Handbook was updated with this new ICCP telemetry point object name and other required details.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00FF00"/>
                </a:highlight>
              </a:rPr>
              <a:t>Went Live – March 27</a:t>
            </a:r>
            <a:r>
              <a:rPr lang="en-US" sz="1400" baseline="30000" dirty="0">
                <a:highlight>
                  <a:srgbClr val="00FF00"/>
                </a:highlight>
              </a:rPr>
              <a:t>th</a:t>
            </a:r>
            <a:endParaRPr lang="en-US" sz="1400" dirty="0">
              <a:highlight>
                <a:srgbClr val="00FF00"/>
              </a:highlight>
            </a:endParaRPr>
          </a:p>
          <a:p>
            <a:pPr marL="169863" lvl="1" indent="0">
              <a:buNone/>
            </a:pPr>
            <a:endParaRPr lang="en-US" sz="1700" dirty="0"/>
          </a:p>
          <a:p>
            <a:pPr marL="455613" lvl="1">
              <a:buFont typeface="Arial" panose="020B0604020202020204" pitchFamily="34" charset="0"/>
              <a:buChar char="•"/>
            </a:pPr>
            <a:r>
              <a:rPr lang="en-US" sz="1400" b="1" u="sng" dirty="0"/>
              <a:t>Public API Changes</a:t>
            </a:r>
            <a:endParaRPr lang="en-US" sz="14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4 second system level ESR charging MW and System Demand MW values will be made available through </a:t>
            </a:r>
            <a:r>
              <a:rPr lang="en-US" sz="1400" b="1" dirty="0"/>
              <a:t>both file and direct data request via the existing Public API interface</a:t>
            </a:r>
            <a:r>
              <a:rPr lang="en-US" sz="1400" dirty="0"/>
              <a:t>. Both will be served in JSON format. Files will contain complete 4 seconds samples for 5-minute intervals.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00FF00"/>
                </a:highlight>
              </a:rPr>
              <a:t>Public API system changes are going through Testing</a:t>
            </a:r>
            <a:r>
              <a:rPr lang="en-US" sz="1400" dirty="0"/>
              <a:t>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>
                <a:highlight>
                  <a:srgbClr val="00FF00"/>
                </a:highlight>
              </a:rPr>
              <a:t>Go Live – May 29, 2025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JSON file format and sample data presented in 04/24 TWG meeting and same details are available in this slide deck as well (slides 4-8).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Today we present the details of the expected datasets form this Public API and recommendations.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Specification for Public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779F47-5FCE-BEA5-671B-963659A07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847964"/>
              </p:ext>
            </p:extLst>
          </p:nvPr>
        </p:nvGraphicFramePr>
        <p:xfrm>
          <a:off x="381000" y="1066800"/>
          <a:ext cx="8381999" cy="412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05944">
                  <a:extLst>
                    <a:ext uri="{9D8B030D-6E8A-4147-A177-3AD203B41FA5}">
                      <a16:colId xmlns:a16="http://schemas.microsoft.com/office/drawing/2014/main" val="1924689307"/>
                    </a:ext>
                  </a:extLst>
                </a:gridCol>
                <a:gridCol w="1862666">
                  <a:extLst>
                    <a:ext uri="{9D8B030D-6E8A-4147-A177-3AD203B41FA5}">
                      <a16:colId xmlns:a16="http://schemas.microsoft.com/office/drawing/2014/main" val="2648979419"/>
                    </a:ext>
                  </a:extLst>
                </a:gridCol>
                <a:gridCol w="4113389">
                  <a:extLst>
                    <a:ext uri="{9D8B030D-6E8A-4147-A177-3AD203B41FA5}">
                      <a16:colId xmlns:a16="http://schemas.microsoft.com/office/drawing/2014/main" val="2049517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13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AGCExecTime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/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of AGC application completion</a:t>
                      </a:r>
                    </a:p>
                    <a:p>
                      <a:r>
                        <a:rPr lang="en-US" dirty="0"/>
                        <a:t>In Central Prevailing Time. AGC application calculates system demand and ESR Charging MW.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04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DSTFlag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Flag indicating repeat hour in Fall daylight savings time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751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AGCExecTimeUTC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/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of AGC application completion</a:t>
                      </a:r>
                    </a:p>
                    <a:p>
                      <a:r>
                        <a:rPr lang="en-US" dirty="0"/>
                        <a:t>In Coordinated Universal Time (+0)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344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systemDemand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(8,8)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 Demand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22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ESRChargingMW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(8,12)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Storage Resource charging in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900448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B15785-6AC7-0549-32F3-59DAC1164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410200"/>
            <a:ext cx="8381999" cy="381000"/>
          </a:xfrm>
        </p:spPr>
        <p:txBody>
          <a:bodyPr/>
          <a:lstStyle/>
          <a:p>
            <a:pPr marL="0" indent="-230187" algn="ctr">
              <a:buNone/>
            </a:pPr>
            <a:r>
              <a:rPr lang="en-US" sz="1600" i="1" dirty="0"/>
              <a:t>Note: Field names and/or data types are subject to change prior to final release.</a:t>
            </a:r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5892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82EA092-093C-8B6B-DC1E-FBDCAF3936C8}"/>
              </a:ext>
            </a:extLst>
          </p:cNvPr>
          <p:cNvSpPr/>
          <p:nvPr/>
        </p:nvSpPr>
        <p:spPr>
          <a:xfrm>
            <a:off x="685800" y="2514600"/>
            <a:ext cx="7696200" cy="28956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Metadata Specification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38167"/>
            <a:ext cx="7543800" cy="264343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"_meta":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totalRecords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4,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pageSize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4,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totalPages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currentPage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"query":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parameterCount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2,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"parameters":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AGCExecTimeUTCFrom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"2025-02-10T17:05:02",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AGCExecTimeUTCTo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"2025-02-10T17:05:14"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sortedBy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ASC"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},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F752906-E980-B0BA-446E-F015D528FBA5}"/>
              </a:ext>
            </a:extLst>
          </p:cNvPr>
          <p:cNvSpPr txBox="1">
            <a:spLocks/>
          </p:cNvSpPr>
          <p:nvPr/>
        </p:nvSpPr>
        <p:spPr>
          <a:xfrm>
            <a:off x="685800" y="914400"/>
            <a:ext cx="8077199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Example: Typical metadata payload for an interval specific query parameter list:</a:t>
            </a:r>
            <a:endParaRPr lang="en-US" sz="1400" dirty="0"/>
          </a:p>
          <a:p>
            <a:pPr marL="569913" lvl="2" indent="0">
              <a:buNone/>
            </a:pPr>
            <a:endParaRPr lang="en-US" sz="800" dirty="0"/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../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/public-data/nprr1253/4_sec_esr_charging_mw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?AGCExecTimeUTCFrom=2025-02-10T17:05:02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=2025-02-10T17:05:14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&amp;sort=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A59BA6B8-CCF3-AD71-B733-E0F9FB0F16A4}"/>
              </a:ext>
            </a:extLst>
          </p:cNvPr>
          <p:cNvSpPr txBox="1">
            <a:spLocks/>
          </p:cNvSpPr>
          <p:nvPr/>
        </p:nvSpPr>
        <p:spPr>
          <a:xfrm>
            <a:off x="381000" y="5638800"/>
            <a:ext cx="8381999" cy="381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 algn="ctr">
              <a:buFont typeface="Arial" panose="020B0604020202020204" pitchFamily="34" charset="0"/>
              <a:buNone/>
            </a:pPr>
            <a:r>
              <a:rPr lang="en-US" sz="1600" i="1" dirty="0"/>
              <a:t>Note: URL’s and API operations are subject to change prior to final release.</a:t>
            </a:r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2292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963D2D-858D-F45F-B791-66B45C7A6E4E}"/>
              </a:ext>
            </a:extLst>
          </p:cNvPr>
          <p:cNvSpPr/>
          <p:nvPr/>
        </p:nvSpPr>
        <p:spPr>
          <a:xfrm>
            <a:off x="762000" y="904340"/>
            <a:ext cx="3733800" cy="508182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F39A15-42A6-E838-8B24-A6A5AA52439B}"/>
              </a:ext>
            </a:extLst>
          </p:cNvPr>
          <p:cNvSpPr/>
          <p:nvPr/>
        </p:nvSpPr>
        <p:spPr>
          <a:xfrm>
            <a:off x="4876798" y="904340"/>
            <a:ext cx="3886202" cy="508182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Field Specification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0540"/>
            <a:ext cx="3733801" cy="5005632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"fields": [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"AGC Exec 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1,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"DATETIME",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DSTFlag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"DST Flag",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2,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"BOOLEAN",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false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"AGC Exec Time (UTC)",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3,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"DATETIME",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B05109A0-DB6D-3BF4-EACE-CA86A11EA031}"/>
              </a:ext>
            </a:extLst>
          </p:cNvPr>
          <p:cNvSpPr txBox="1">
            <a:spLocks/>
          </p:cNvSpPr>
          <p:nvPr/>
        </p:nvSpPr>
        <p:spPr>
          <a:xfrm>
            <a:off x="4876799" y="980540"/>
            <a:ext cx="3886201" cy="499844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systemDemand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"System Demand",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4,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"DOUBLE",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ESRChargingMW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"ESR Charging MW",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5,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"DOUBLE",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],</a:t>
            </a:r>
          </a:p>
        </p:txBody>
      </p:sp>
    </p:spTree>
    <p:extLst>
      <p:ext uri="{BB962C8B-B14F-4D97-AF65-F5344CB8AC3E}">
        <p14:creationId xmlns:p14="http://schemas.microsoft.com/office/powerpoint/2010/main" val="40830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963D2D-858D-F45F-B791-66B45C7A6E4E}"/>
              </a:ext>
            </a:extLst>
          </p:cNvPr>
          <p:cNvSpPr/>
          <p:nvPr/>
        </p:nvSpPr>
        <p:spPr>
          <a:xfrm>
            <a:off x="762000" y="904340"/>
            <a:ext cx="3733800" cy="508182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C07DBEF-34BC-06F7-096D-DB3C3EA23F9B}"/>
              </a:ext>
            </a:extLst>
          </p:cNvPr>
          <p:cNvSpPr/>
          <p:nvPr/>
        </p:nvSpPr>
        <p:spPr>
          <a:xfrm>
            <a:off x="1143000" y="2321314"/>
            <a:ext cx="2667000" cy="118388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0540"/>
            <a:ext cx="3733801" cy="5005632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"data":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"2025-02-11T11:05:02",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"2025-02-10T17:05:02",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53577.19921875,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561.719421386719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2025-02-11T11:05:06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2025-02-10T17:05:06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53584.15234375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557.368765108933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"2025-02-11T11:05:10",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"2025-02-10T17:05:10",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53588.44356761,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556.877104837540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"2025-02-11T11:05:14",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"2025-02-10T17:05:14",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53586.33650982,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558.118463850838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       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1FE73A4-856F-0105-C152-1C4D4ACAFB3C}"/>
              </a:ext>
            </a:extLst>
          </p:cNvPr>
          <p:cNvGrpSpPr/>
          <p:nvPr/>
        </p:nvGrpSpPr>
        <p:grpSpPr>
          <a:xfrm>
            <a:off x="6021955" y="1502803"/>
            <a:ext cx="2360045" cy="3884903"/>
            <a:chOff x="5867400" y="1524000"/>
            <a:chExt cx="2360045" cy="388490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567241E-427E-1972-6625-CB8FD0F2F205}"/>
                </a:ext>
              </a:extLst>
            </p:cNvPr>
            <p:cNvSpPr txBox="1"/>
            <p:nvPr/>
          </p:nvSpPr>
          <p:spPr>
            <a:xfrm>
              <a:off x="5867400" y="1524000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AGCExecTime</a:t>
              </a:r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47627B-2DD1-F83A-3639-57ED53B6A314}"/>
                </a:ext>
              </a:extLst>
            </p:cNvPr>
            <p:cNvSpPr txBox="1"/>
            <p:nvPr/>
          </p:nvSpPr>
          <p:spPr>
            <a:xfrm>
              <a:off x="5867400" y="2402893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DSTFlag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B077367-B2FD-D018-693D-AE422B2CBCB0}"/>
                </a:ext>
              </a:extLst>
            </p:cNvPr>
            <p:cNvSpPr txBox="1"/>
            <p:nvPr/>
          </p:nvSpPr>
          <p:spPr>
            <a:xfrm>
              <a:off x="5867400" y="3281786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AGCExecTimeUTC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56CBB1-EDA1-C040-3E48-F54B008E5538}"/>
                </a:ext>
              </a:extLst>
            </p:cNvPr>
            <p:cNvSpPr txBox="1"/>
            <p:nvPr/>
          </p:nvSpPr>
          <p:spPr>
            <a:xfrm>
              <a:off x="5867401" y="4160679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systemDemand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374B0A-29DC-D58F-953F-A09766C0729F}"/>
                </a:ext>
              </a:extLst>
            </p:cNvPr>
            <p:cNvSpPr txBox="1"/>
            <p:nvPr/>
          </p:nvSpPr>
          <p:spPr>
            <a:xfrm>
              <a:off x="5867400" y="5039571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ESRChargingMW</a:t>
              </a:r>
              <a:endParaRPr lang="en-US" dirty="0"/>
            </a:p>
          </p:txBody>
        </p:sp>
      </p:grp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B1FB7670-F499-D984-E23E-023B2D8F71F7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224844" y="1687469"/>
            <a:ext cx="2797111" cy="872832"/>
          </a:xfrm>
          <a:prstGeom prst="bentConnector3">
            <a:avLst>
              <a:gd name="adj1" fmla="val 75289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19">
            <a:extLst>
              <a:ext uri="{FF2B5EF4-FFF2-40B4-BE49-F238E27FC236}">
                <a16:creationId xmlns:a16="http://schemas.microsoft.com/office/drawing/2014/main" id="{9254B3DD-849D-C8F6-A34C-4421F8C4A73B}"/>
              </a:ext>
            </a:extLst>
          </p:cNvPr>
          <p:cNvCxnSpPr>
            <a:cxnSpLocks/>
          </p:cNvCxnSpPr>
          <p:nvPr/>
        </p:nvCxnSpPr>
        <p:spPr>
          <a:xfrm flipV="1">
            <a:off x="2133600" y="2560305"/>
            <a:ext cx="3924298" cy="165907"/>
          </a:xfrm>
          <a:prstGeom prst="bentConnector3">
            <a:avLst>
              <a:gd name="adj1" fmla="val 86930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Curved 19">
            <a:extLst>
              <a:ext uri="{FF2B5EF4-FFF2-40B4-BE49-F238E27FC236}">
                <a16:creationId xmlns:a16="http://schemas.microsoft.com/office/drawing/2014/main" id="{FDBBD92C-D1DA-13ED-0907-4BD7158DB3C9}"/>
              </a:ext>
            </a:extLst>
          </p:cNvPr>
          <p:cNvCxnSpPr>
            <a:cxnSpLocks/>
          </p:cNvCxnSpPr>
          <p:nvPr/>
        </p:nvCxnSpPr>
        <p:spPr>
          <a:xfrm>
            <a:off x="3224844" y="2887569"/>
            <a:ext cx="2797110" cy="567585"/>
          </a:xfrm>
          <a:prstGeom prst="bentConnector3">
            <a:avLst>
              <a:gd name="adj1" fmla="val 75598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19">
            <a:extLst>
              <a:ext uri="{FF2B5EF4-FFF2-40B4-BE49-F238E27FC236}">
                <a16:creationId xmlns:a16="http://schemas.microsoft.com/office/drawing/2014/main" id="{9C23B1BC-2760-F5A5-81AA-2B653E9B5429}"/>
              </a:ext>
            </a:extLst>
          </p:cNvPr>
          <p:cNvCxnSpPr>
            <a:cxnSpLocks/>
          </p:cNvCxnSpPr>
          <p:nvPr/>
        </p:nvCxnSpPr>
        <p:spPr>
          <a:xfrm>
            <a:off x="2743200" y="3058118"/>
            <a:ext cx="3278754" cy="1298071"/>
          </a:xfrm>
          <a:prstGeom prst="bentConnector3">
            <a:avLst>
              <a:gd name="adj1" fmla="val 73153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19">
            <a:extLst>
              <a:ext uri="{FF2B5EF4-FFF2-40B4-BE49-F238E27FC236}">
                <a16:creationId xmlns:a16="http://schemas.microsoft.com/office/drawing/2014/main" id="{0295990D-A0CE-B764-0239-2695FE036A8D}"/>
              </a:ext>
            </a:extLst>
          </p:cNvPr>
          <p:cNvCxnSpPr>
            <a:cxnSpLocks/>
          </p:cNvCxnSpPr>
          <p:nvPr/>
        </p:nvCxnSpPr>
        <p:spPr>
          <a:xfrm>
            <a:off x="2856424" y="3229544"/>
            <a:ext cx="3165530" cy="1973496"/>
          </a:xfrm>
          <a:prstGeom prst="bentConnector3">
            <a:avLst>
              <a:gd name="adj1" fmla="val 66078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23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82EA092-093C-8B6B-DC1E-FBDCAF3936C8}"/>
              </a:ext>
            </a:extLst>
          </p:cNvPr>
          <p:cNvSpPr/>
          <p:nvPr/>
        </p:nvSpPr>
        <p:spPr>
          <a:xfrm>
            <a:off x="685800" y="914400"/>
            <a:ext cx="7696200" cy="18814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37967"/>
            <a:ext cx="7543800" cy="188143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"_links":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"self":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"https://api.ercot.com/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/public-data/nprr1253/4_sec_esr_charging_mw"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"parent":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"https://api.ercot.com/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5AA4E33-EDF8-098B-A82E-BAE7DACA2130}"/>
              </a:ext>
            </a:extLst>
          </p:cNvPr>
          <p:cNvSpPr txBox="1">
            <a:spLocks/>
          </p:cNvSpPr>
          <p:nvPr/>
        </p:nvSpPr>
        <p:spPr>
          <a:xfrm>
            <a:off x="685800" y="3200400"/>
            <a:ext cx="8077199" cy="182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All Public API JSON payloads include Hypertext Application Language (HAL) link references.  HAL is an implementation of HATEOAS (Hypertext As The Engine Of Application State).</a:t>
            </a:r>
          </a:p>
          <a:p>
            <a:pPr marL="0" indent="-230187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For additional information, see </a:t>
            </a:r>
            <a:r>
              <a:rPr lang="en-US" sz="1600" dirty="0">
                <a:hlinkClick r:id="rId2"/>
              </a:rPr>
              <a:t>https://en.wikipedia.org/wiki/HATEOAS</a:t>
            </a:r>
            <a:endParaRPr lang="en-US" sz="8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692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4250A-C451-8AFA-DD2F-1194BCE2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ICCP/Public API Vs MIS WSL Data sets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E8795-9E01-1CE3-123A-771FBC732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26602F4E-2FCC-CED6-37BA-75E824443D13}"/>
              </a:ext>
            </a:extLst>
          </p:cNvPr>
          <p:cNvSpPr/>
          <p:nvPr/>
        </p:nvSpPr>
        <p:spPr>
          <a:xfrm>
            <a:off x="2667000" y="1017475"/>
            <a:ext cx="1143000" cy="662231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ICCP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5BAF868F-E8D1-3D89-BD80-9D3DF0244047}"/>
              </a:ext>
            </a:extLst>
          </p:cNvPr>
          <p:cNvSpPr/>
          <p:nvPr/>
        </p:nvSpPr>
        <p:spPr>
          <a:xfrm>
            <a:off x="609600" y="1017475"/>
            <a:ext cx="1143000" cy="662231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Public API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15CF83-2482-9B9E-D238-05E04132E858}"/>
              </a:ext>
            </a:extLst>
          </p:cNvPr>
          <p:cNvSpPr/>
          <p:nvPr/>
        </p:nvSpPr>
        <p:spPr>
          <a:xfrm>
            <a:off x="914399" y="2057400"/>
            <a:ext cx="2749171" cy="7962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System Demand &amp;</a:t>
            </a:r>
          </a:p>
          <a:p>
            <a:pPr algn="ctr"/>
            <a:r>
              <a:rPr lang="en-US" sz="1400" dirty="0"/>
              <a:t>ESR Charging Load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</a:rPr>
              <a:t>Both 4 sec instantaneous </a:t>
            </a:r>
            <a:r>
              <a:rPr lang="en-US" dirty="0">
                <a:solidFill>
                  <a:srgbClr val="C00000"/>
                </a:solidFill>
              </a:rPr>
              <a:t>MW</a:t>
            </a:r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6A64663F-9E11-1D4B-9A4E-51D1F14772AD}"/>
              </a:ext>
            </a:extLst>
          </p:cNvPr>
          <p:cNvSpPr/>
          <p:nvPr/>
        </p:nvSpPr>
        <p:spPr>
          <a:xfrm>
            <a:off x="990539" y="3231330"/>
            <a:ext cx="2590800" cy="609601"/>
          </a:xfrm>
          <a:prstGeom prst="flowChartAlternateProcess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15 min Averages (MW)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4276EF0-1404-4998-0F93-75365DB81167}"/>
              </a:ext>
            </a:extLst>
          </p:cNvPr>
          <p:cNvSpPr/>
          <p:nvPr/>
        </p:nvSpPr>
        <p:spPr>
          <a:xfrm>
            <a:off x="5867400" y="1017474"/>
            <a:ext cx="1524000" cy="662231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MIS - WSL Report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A5F86FD4-E7C0-89DA-3596-BDDA11441552}"/>
              </a:ext>
            </a:extLst>
          </p:cNvPr>
          <p:cNvSpPr/>
          <p:nvPr/>
        </p:nvSpPr>
        <p:spPr>
          <a:xfrm>
            <a:off x="990539" y="4218625"/>
            <a:ext cx="2590800" cy="609601"/>
          </a:xfrm>
          <a:prstGeom prst="flowChartAlternateProcess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15 min Average Energy (MWH)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E36C07CA-63D5-143B-E880-3B1BABE06A48}"/>
              </a:ext>
            </a:extLst>
          </p:cNvPr>
          <p:cNvSpPr/>
          <p:nvPr/>
        </p:nvSpPr>
        <p:spPr>
          <a:xfrm>
            <a:off x="5334000" y="2057400"/>
            <a:ext cx="2590800" cy="609601"/>
          </a:xfrm>
          <a:prstGeom prst="flowChartAlternateProcess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15 min Average Energy (MWH)</a:t>
            </a: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33876F3C-F7DD-0A49-4A4C-74FD432335B0}"/>
              </a:ext>
            </a:extLst>
          </p:cNvPr>
          <p:cNvSpPr/>
          <p:nvPr/>
        </p:nvSpPr>
        <p:spPr>
          <a:xfrm rot="3185785">
            <a:off x="4437741" y="2257303"/>
            <a:ext cx="457852" cy="2659349"/>
          </a:xfrm>
          <a:prstGeom prst="upDownArrow">
            <a:avLst/>
          </a:prstGeom>
          <a:solidFill>
            <a:schemeClr val="accent4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363A771-1959-4817-E6CC-53B5C3BCA113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181100" y="1679706"/>
            <a:ext cx="0" cy="3776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0627B8C-A3EF-AB2B-4833-FB8224FB8A46}"/>
              </a:ext>
            </a:extLst>
          </p:cNvPr>
          <p:cNvCxnSpPr>
            <a:cxnSpLocks/>
          </p:cNvCxnSpPr>
          <p:nvPr/>
        </p:nvCxnSpPr>
        <p:spPr>
          <a:xfrm>
            <a:off x="3200400" y="1679705"/>
            <a:ext cx="0" cy="3776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FC285A-6425-B0C9-B2AB-36FE99D49538}"/>
              </a:ext>
            </a:extLst>
          </p:cNvPr>
          <p:cNvCxnSpPr>
            <a:cxnSpLocks/>
          </p:cNvCxnSpPr>
          <p:nvPr/>
        </p:nvCxnSpPr>
        <p:spPr>
          <a:xfrm>
            <a:off x="2193036" y="2853636"/>
            <a:ext cx="0" cy="3776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C8C782-EEC1-EB72-8F92-332B5F5AA022}"/>
              </a:ext>
            </a:extLst>
          </p:cNvPr>
          <p:cNvCxnSpPr>
            <a:cxnSpLocks/>
          </p:cNvCxnSpPr>
          <p:nvPr/>
        </p:nvCxnSpPr>
        <p:spPr>
          <a:xfrm>
            <a:off x="2203704" y="3840931"/>
            <a:ext cx="0" cy="3776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76D524-67DA-900B-0430-05912BA8DE13}"/>
              </a:ext>
            </a:extLst>
          </p:cNvPr>
          <p:cNvCxnSpPr>
            <a:cxnSpLocks/>
          </p:cNvCxnSpPr>
          <p:nvPr/>
        </p:nvCxnSpPr>
        <p:spPr>
          <a:xfrm>
            <a:off x="6629400" y="1676400"/>
            <a:ext cx="0" cy="3776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D64F5267-52FA-1C53-F018-2B2FCBD8F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5195" y="4278907"/>
            <a:ext cx="4748409" cy="185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2257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31137</TotalTime>
  <Words>1356</Words>
  <Application>Microsoft Office PowerPoint</Application>
  <PresentationFormat>On-screen Show (4:3)</PresentationFormat>
  <Paragraphs>215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Courier New</vt:lpstr>
      <vt:lpstr>Wingdings</vt:lpstr>
      <vt:lpstr>Cover Slide</vt:lpstr>
      <vt:lpstr>Horizontal Theme</vt:lpstr>
      <vt:lpstr>1_Horizontal Theme</vt:lpstr>
      <vt:lpstr>PowerPoint Presentation</vt:lpstr>
      <vt:lpstr>NPRR-1253 - Summary</vt:lpstr>
      <vt:lpstr>Implementation Approach and Timelines</vt:lpstr>
      <vt:lpstr>Data Specification for Public API</vt:lpstr>
      <vt:lpstr>JSON Payload – Metadata Specification</vt:lpstr>
      <vt:lpstr>JSON Payload – Field Specification</vt:lpstr>
      <vt:lpstr>JSON Payload – Data</vt:lpstr>
      <vt:lpstr>JSON Payload – Links</vt:lpstr>
      <vt:lpstr>ICCP/Public API Vs MIS WSL Data sets</vt:lpstr>
      <vt:lpstr>ICCP/Public API Vs MIS WSL Data sets</vt:lpstr>
      <vt:lpstr>Key Points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615</cp:revision>
  <cp:lastPrinted>2017-10-10T21:31:05Z</cp:lastPrinted>
  <dcterms:created xsi:type="dcterms:W3CDTF">2016-01-21T15:20:31Z</dcterms:created>
  <dcterms:modified xsi:type="dcterms:W3CDTF">2025-05-28T21:16:42Z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