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5"/>
  </p:notesMasterIdLst>
  <p:handoutMasterIdLst>
    <p:handoutMasterId r:id="rId16"/>
  </p:handoutMasterIdLst>
  <p:sldIdLst>
    <p:sldId id="260" r:id="rId5"/>
    <p:sldId id="712" r:id="rId6"/>
    <p:sldId id="717" r:id="rId7"/>
    <p:sldId id="294" r:id="rId8"/>
    <p:sldId id="713" r:id="rId9"/>
    <p:sldId id="718" r:id="rId10"/>
    <p:sldId id="719" r:id="rId11"/>
    <p:sldId id="715" r:id="rId12"/>
    <p:sldId id="716" r:id="rId13"/>
    <p:sldId id="706" r:id="rId1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5" d="100"/>
          <a:sy n="75" d="100"/>
        </p:scale>
        <p:origin x="1632"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5/20/2025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5/20/2025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AB4C9F-6DBD-FF1A-07BE-E04A53F75849}"/>
            </a:ext>
          </a:extLst>
        </p:cNvPr>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2BEED3E9-A225-4305-66E9-AF17695D96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38C71789-8956-06F5-FB16-646570940E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a:extLst>
              <a:ext uri="{FF2B5EF4-FFF2-40B4-BE49-F238E27FC236}">
                <a16:creationId xmlns:a16="http://schemas.microsoft.com/office/drawing/2014/main" id="{B84A6497-AE36-6FB1-AB4C-276B14A27D7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528864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7ACC2-7628-DB09-61FF-569AD0FA8D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A27F18-7DE6-2AA4-D5DC-0897AE7F51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F73E49-D241-8700-61F2-C904F1AA86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F0EC148-0096-CDB9-B43B-8B91B63DFA1F}"/>
              </a:ext>
            </a:extLst>
          </p:cNvPr>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896706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D0F62B-F01B-65BF-ED81-C61F33AB8D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798A2C-025E-78F4-5B19-C1E6A43444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C0BD26-FB5B-2F0E-3743-3392A189042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483E39D-D309-F570-2867-B12C595FCD31}"/>
              </a:ext>
            </a:extLst>
          </p:cNvPr>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121341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891757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3606372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5048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May 2025</a:t>
            </a:r>
          </a:p>
        </p:txBody>
      </p:sp>
    </p:spTree>
    <p:extLst>
      <p:ext uri="{BB962C8B-B14F-4D97-AF65-F5344CB8AC3E}">
        <p14:creationId xmlns:p14="http://schemas.microsoft.com/office/powerpoint/2010/main" val="1109586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3072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83864658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May 28,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NPRR1254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RTC+B</a:t>
                      </a:r>
                    </a:p>
                    <a:p>
                      <a:pPr marL="0" marR="0" lvl="0" indent="0" algn="ctr" defTabSz="914400" rtl="0" eaLnBrk="1" fontAlgn="base" latinLnBrk="0" hangingPunct="1">
                        <a:lnSpc>
                          <a:spcPct val="100000"/>
                        </a:lnSpc>
                        <a:spcBef>
                          <a:spcPts val="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Market Trials Sandbox Deployed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1" i="0" u="none" strike="noStrike" kern="1200" cap="none" normalizeH="0" baseline="0" dirty="0">
                          <a:ln>
                            <a:noFill/>
                          </a:ln>
                          <a:solidFill>
                            <a:schemeClr val="tx1"/>
                          </a:solidFill>
                          <a:effectLst/>
                          <a:latin typeface="+mn-lt"/>
                          <a:ea typeface="+mn-ea"/>
                          <a:cs typeface="+mn-cs"/>
                        </a:rPr>
                        <a:t>NPRR1253</a:t>
                      </a:r>
                      <a:endParaRPr kumimoji="0" lang="en-US" sz="1100" b="0" i="0" u="none" strike="sng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139456" y="3962401"/>
            <a:ext cx="2864424"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139456" y="4653616"/>
            <a:ext cx="2864424"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60280" y="3962400"/>
            <a:ext cx="2963416"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44520" y="4653615"/>
            <a:ext cx="297917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282588"/>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190277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34335"/>
            <a:ext cx="1691639"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NPRR1253(a) – ICCP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NPRR1253(b) – Public API</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39" name="TextBox 38">
            <a:extLst>
              <a:ext uri="{FF2B5EF4-FFF2-40B4-BE49-F238E27FC236}">
                <a16:creationId xmlns:a16="http://schemas.microsoft.com/office/drawing/2014/main" id="{4C3E3253-6895-F1FF-8ECA-FA116C4C2906}"/>
              </a:ext>
            </a:extLst>
          </p:cNvPr>
          <p:cNvSpPr txBox="1"/>
          <p:nvPr/>
        </p:nvSpPr>
        <p:spPr>
          <a:xfrm>
            <a:off x="7145688" y="285024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15" name="TextBox 12">
            <a:extLst>
              <a:ext uri="{FF2B5EF4-FFF2-40B4-BE49-F238E27FC236}">
                <a16:creationId xmlns:a16="http://schemas.microsoft.com/office/drawing/2014/main" id="{90ED5A1E-3866-5EE5-43F1-1FEAD803E6EF}"/>
              </a:ext>
            </a:extLst>
          </p:cNvPr>
          <p:cNvSpPr txBox="1">
            <a:spLocks noChangeArrowheads="1"/>
          </p:cNvSpPr>
          <p:nvPr/>
        </p:nvSpPr>
        <p:spPr bwMode="auto">
          <a:xfrm>
            <a:off x="1603158" y="1600200"/>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27" name="TextBox 26">
            <a:extLst>
              <a:ext uri="{FF2B5EF4-FFF2-40B4-BE49-F238E27FC236}">
                <a16:creationId xmlns:a16="http://schemas.microsoft.com/office/drawing/2014/main" id="{810B0756-31BE-5966-47A4-55F3ED8C8FA6}"/>
              </a:ext>
            </a:extLst>
          </p:cNvPr>
          <p:cNvSpPr txBox="1"/>
          <p:nvPr/>
        </p:nvSpPr>
        <p:spPr>
          <a:xfrm>
            <a:off x="2795586" y="19050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4" name="TextBox 12">
            <a:extLst>
              <a:ext uri="{FF2B5EF4-FFF2-40B4-BE49-F238E27FC236}">
                <a16:creationId xmlns:a16="http://schemas.microsoft.com/office/drawing/2014/main" id="{20788E33-F5D2-FABD-28BF-A39CF5E84B6B}"/>
              </a:ext>
            </a:extLst>
          </p:cNvPr>
          <p:cNvSpPr txBox="1">
            <a:spLocks noChangeArrowheads="1"/>
          </p:cNvSpPr>
          <p:nvPr/>
        </p:nvSpPr>
        <p:spPr bwMode="auto">
          <a:xfrm>
            <a:off x="1599346" y="2269185"/>
            <a:ext cx="151333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3/7</a:t>
            </a:r>
          </a:p>
        </p:txBody>
      </p:sp>
      <p:sp>
        <p:nvSpPr>
          <p:cNvPr id="37" name="TextBox 36">
            <a:extLst>
              <a:ext uri="{FF2B5EF4-FFF2-40B4-BE49-F238E27FC236}">
                <a16:creationId xmlns:a16="http://schemas.microsoft.com/office/drawing/2014/main" id="{D0BD1726-D2EF-8F2B-7412-47CB25B44C33}"/>
              </a:ext>
            </a:extLst>
          </p:cNvPr>
          <p:cNvSpPr txBox="1"/>
          <p:nvPr/>
        </p:nvSpPr>
        <p:spPr>
          <a:xfrm>
            <a:off x="2793522" y="261701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8" name="TextBox 37">
            <a:extLst>
              <a:ext uri="{FF2B5EF4-FFF2-40B4-BE49-F238E27FC236}">
                <a16:creationId xmlns:a16="http://schemas.microsoft.com/office/drawing/2014/main" id="{BC544188-76D6-FAC4-4414-66882705D347}"/>
              </a:ext>
            </a:extLst>
          </p:cNvPr>
          <p:cNvSpPr txBox="1"/>
          <p:nvPr/>
        </p:nvSpPr>
        <p:spPr>
          <a:xfrm>
            <a:off x="4225663" y="125452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8104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spcBef>
                <a:spcPts val="1800"/>
              </a:spcBef>
              <a:spcAft>
                <a:spcPts val="600"/>
              </a:spcAft>
              <a:buNone/>
            </a:pPr>
            <a:r>
              <a:rPr lang="en-US" sz="1800" dirty="0"/>
              <a:t>Revision Requests Recommended for Approval by PRS – Unopposed with Impacts (Vote):</a:t>
            </a:r>
          </a:p>
          <a:p>
            <a:pPr>
              <a:spcBef>
                <a:spcPts val="600"/>
              </a:spcBef>
              <a:spcAft>
                <a:spcPts val="600"/>
              </a:spcAft>
            </a:pPr>
            <a:r>
              <a:rPr lang="en-US" sz="1800" b="0" dirty="0"/>
              <a:t>NPRR1226, Estimated Demand Response Data</a:t>
            </a:r>
          </a:p>
          <a:p>
            <a:pPr lvl="1">
              <a:spcBef>
                <a:spcPts val="600"/>
              </a:spcBef>
              <a:spcAft>
                <a:spcPts val="600"/>
              </a:spcAft>
            </a:pPr>
            <a:r>
              <a:rPr lang="en-US" sz="1800" dirty="0"/>
              <a:t>IA: Between $100K and $150K		Priority 2026; Rank 4770</a:t>
            </a:r>
          </a:p>
          <a:p>
            <a:pPr lvl="1">
              <a:spcBef>
                <a:spcPts val="600"/>
              </a:spcBef>
              <a:spcAft>
                <a:spcPts val="600"/>
              </a:spcAft>
            </a:pPr>
            <a:endParaRPr lang="en-US" sz="1800" dirty="0"/>
          </a:p>
          <a:p>
            <a:pPr>
              <a:spcBef>
                <a:spcPts val="600"/>
              </a:spcBef>
              <a:spcAft>
                <a:spcPts val="600"/>
              </a:spcAft>
            </a:pPr>
            <a:r>
              <a:rPr lang="en-US" sz="1800" b="0" dirty="0"/>
              <a:t>NPRR1267, Large Load Interconnection Status Report</a:t>
            </a:r>
          </a:p>
          <a:p>
            <a:pPr lvl="1">
              <a:spcBef>
                <a:spcPts val="600"/>
              </a:spcBef>
              <a:spcAft>
                <a:spcPts val="600"/>
              </a:spcAft>
            </a:pPr>
            <a:r>
              <a:rPr lang="en-US" sz="1800" dirty="0"/>
              <a:t>IA: Between $100K and $150K		Priority 2026; Rank 4760</a:t>
            </a:r>
          </a:p>
          <a:p>
            <a:pPr lvl="1">
              <a:spcBef>
                <a:spcPts val="600"/>
              </a:spcBef>
              <a:spcAft>
                <a:spcPts val="600"/>
              </a:spcAft>
            </a:pPr>
            <a:endParaRPr lang="en-US" sz="1800" dirty="0"/>
          </a:p>
          <a:p>
            <a:pPr>
              <a:spcBef>
                <a:spcPts val="600"/>
              </a:spcBef>
              <a:spcAft>
                <a:spcPts val="600"/>
              </a:spcAft>
            </a:pPr>
            <a:r>
              <a:rPr lang="en-US" sz="1800" b="0" dirty="0"/>
              <a:t>NPRR1276, Move OBD to Section 22 – Emergency Response Service Procurement Methodology</a:t>
            </a:r>
          </a:p>
          <a:p>
            <a:pPr lvl="1">
              <a:spcBef>
                <a:spcPts val="600"/>
              </a:spcBef>
              <a:spcAft>
                <a:spcPts val="600"/>
              </a:spcAft>
            </a:pPr>
            <a:r>
              <a:rPr lang="en-US" sz="1800" dirty="0"/>
              <a:t>IA: Less than $5K (O&amp;M)			Priority N/A; Rank N/A</a:t>
            </a:r>
          </a:p>
          <a:p>
            <a:pPr>
              <a:spcBef>
                <a:spcPts val="600"/>
              </a:spcBef>
              <a:spcAft>
                <a:spcPts val="600"/>
              </a:spcAft>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36F81-4B3E-5322-7A1B-A1BCAA088D9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C2854AA-D54E-718D-D1F3-411AE3BBAD3F}"/>
              </a:ext>
            </a:extLst>
          </p:cNvPr>
          <p:cNvSpPr txBox="1">
            <a:spLocks noChangeArrowheads="1"/>
          </p:cNvSpPr>
          <p:nvPr/>
        </p:nvSpPr>
        <p:spPr bwMode="auto">
          <a:xfrm>
            <a:off x="296555" y="8104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800"/>
              </a:spcBef>
              <a:spcAft>
                <a:spcPts val="600"/>
              </a:spcAft>
              <a:buFontTx/>
              <a:buNone/>
              <a:defRPr/>
            </a:pPr>
            <a:r>
              <a:rPr lang="en-US" sz="1800" dirty="0"/>
              <a:t>Revision Requests Recommended for Approval by PRS – With Opposing Votes (Vote):</a:t>
            </a:r>
          </a:p>
          <a:p>
            <a:pPr eaLnBrk="1" hangingPunct="1">
              <a:spcBef>
                <a:spcPts val="1200"/>
              </a:spcBef>
              <a:spcAft>
                <a:spcPts val="600"/>
              </a:spcAft>
              <a:defRPr/>
            </a:pPr>
            <a:r>
              <a:rPr lang="en-US" sz="1800" b="0" dirty="0"/>
              <a:t>NPRR1238, Registration of Loads with Curtailable Load Capabilities</a:t>
            </a:r>
          </a:p>
          <a:p>
            <a:pPr lvl="1" eaLnBrk="1" hangingPunct="1">
              <a:spcBef>
                <a:spcPts val="600"/>
              </a:spcBef>
              <a:spcAft>
                <a:spcPts val="600"/>
              </a:spcAft>
              <a:defRPr/>
            </a:pPr>
            <a:r>
              <a:rPr lang="en-US" sz="1800" dirty="0"/>
              <a:t>IA: Between $700K and $1.0M		Priority 2026; Rank 4535</a:t>
            </a:r>
          </a:p>
          <a:p>
            <a:pPr lvl="1" eaLnBrk="1" hangingPunct="1">
              <a:spcBef>
                <a:spcPts val="600"/>
              </a:spcBef>
              <a:spcAft>
                <a:spcPts val="600"/>
              </a:spcAft>
              <a:defRPr/>
            </a:pPr>
            <a:endParaRPr lang="en-US" sz="1800" dirty="0"/>
          </a:p>
          <a:p>
            <a:pPr eaLnBrk="1" hangingPunct="1">
              <a:spcBef>
                <a:spcPts val="1200"/>
              </a:spcBef>
              <a:spcAft>
                <a:spcPts val="600"/>
              </a:spcAft>
              <a:defRPr/>
            </a:pPr>
            <a:r>
              <a:rPr lang="en-US" sz="1800" b="0" dirty="0"/>
              <a:t>NPRR1282, Ancillary Service Duration under Real-Time Co-Optimization – URGENT</a:t>
            </a:r>
          </a:p>
          <a:p>
            <a:pPr lvl="1" eaLnBrk="1" hangingPunct="1">
              <a:spcBef>
                <a:spcPts val="600"/>
              </a:spcBef>
              <a:spcAft>
                <a:spcPts val="600"/>
              </a:spcAft>
              <a:defRPr/>
            </a:pPr>
            <a:r>
              <a:rPr lang="en-US" sz="1800" dirty="0"/>
              <a:t>IA: No Impact						Priority N/A; Rank N/A </a:t>
            </a:r>
          </a:p>
          <a:p>
            <a:pPr>
              <a:spcBef>
                <a:spcPts val="600"/>
              </a:spcBef>
              <a:spcAft>
                <a:spcPts val="600"/>
              </a:spcAft>
            </a:pPr>
            <a:endParaRPr lang="en-US" dirty="0"/>
          </a:p>
        </p:txBody>
      </p:sp>
      <p:sp>
        <p:nvSpPr>
          <p:cNvPr id="9219" name="Title 8">
            <a:extLst>
              <a:ext uri="{FF2B5EF4-FFF2-40B4-BE49-F238E27FC236}">
                <a16:creationId xmlns:a16="http://schemas.microsoft.com/office/drawing/2014/main" id="{BA971467-BDCE-8031-6088-6CFF5B48D6EB}"/>
              </a:ext>
            </a:extLst>
          </p:cNvPr>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483332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NPRR1282, Ancillary Service Duration under Real-Time Co-Optimization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buNone/>
            </a:pPr>
            <a:r>
              <a:rPr lang="en-US" b="1" dirty="0">
                <a:effectLst/>
                <a:ea typeface="Times New Roman" panose="02020603050405020304" pitchFamily="18" charset="0"/>
              </a:rPr>
              <a:t>Sponsor:  </a:t>
            </a:r>
            <a:r>
              <a:rPr lang="en-US" dirty="0">
                <a:effectLst/>
                <a:ea typeface="Times New Roman" panose="02020603050405020304" pitchFamily="18" charset="0"/>
              </a:rPr>
              <a:t>ERCOT</a:t>
            </a:r>
            <a:endParaRPr lang="en-US" dirty="0">
              <a:effectLst/>
              <a:latin typeface="Times New Roman" panose="02020603050405020304" pitchFamily="18" charset="0"/>
              <a:ea typeface="Times New Roman" panose="02020603050405020304" pitchFamily="18" charset="0"/>
            </a:endParaRPr>
          </a:p>
          <a:p>
            <a:pPr marL="228600" marR="0">
              <a:spcAft>
                <a:spcPts val="0"/>
              </a:spcAft>
              <a:buNone/>
            </a:pPr>
            <a:r>
              <a:rPr lang="en-US" b="1" dirty="0">
                <a:effectLst/>
                <a:ea typeface="Times New Roman" panose="02020603050405020304" pitchFamily="18" charset="0"/>
              </a:rPr>
              <a:t>Proposed Effective Date:  </a:t>
            </a:r>
            <a:r>
              <a:rPr lang="en-US" dirty="0">
                <a:effectLst/>
                <a:ea typeface="Times New Roman" panose="02020603050405020304" pitchFamily="18" charset="0"/>
              </a:rPr>
              <a:t>Upon system implementation of PR447, Real-Time Co-Optimization (RTC)</a:t>
            </a:r>
            <a:endParaRPr lang="en-US" dirty="0">
              <a:effectLst/>
              <a:latin typeface="Times New Roman" panose="02020603050405020304" pitchFamily="18" charset="0"/>
              <a:ea typeface="Times New Roman" panose="02020603050405020304" pitchFamily="18" charset="0"/>
            </a:endParaRPr>
          </a:p>
          <a:p>
            <a:pPr marL="228600" marR="0" algn="just">
              <a:spcAft>
                <a:spcPts val="0"/>
              </a:spcAft>
              <a:buNone/>
            </a:pPr>
            <a:r>
              <a:rPr lang="en-US" b="1" dirty="0">
                <a:effectLst/>
                <a:ea typeface="Times New Roman" panose="02020603050405020304" pitchFamily="18" charset="0"/>
              </a:rPr>
              <a:t>Estimated Impacts:</a:t>
            </a:r>
            <a:r>
              <a:rPr lang="en-US" dirty="0">
                <a:effectLst/>
                <a:ea typeface="Times New Roman" panose="02020603050405020304" pitchFamily="18" charset="0"/>
              </a:rPr>
              <a:t>  No impact</a:t>
            </a:r>
            <a:endParaRPr lang="en-US" dirty="0">
              <a:effectLst/>
              <a:latin typeface="Times New Roman" panose="02020603050405020304" pitchFamily="18" charset="0"/>
              <a:ea typeface="Times New Roman" panose="02020603050405020304" pitchFamily="18" charset="0"/>
            </a:endParaRPr>
          </a:p>
          <a:p>
            <a:pPr marL="228600" marR="0">
              <a:buNone/>
            </a:pPr>
            <a:r>
              <a:rPr lang="en-US" b="1" dirty="0">
                <a:effectLst/>
                <a:ea typeface="Times New Roman" panose="02020603050405020304" pitchFamily="18" charset="0"/>
              </a:rPr>
              <a:t>Revision Description:  </a:t>
            </a:r>
            <a:r>
              <a:rPr lang="en-US" dirty="0">
                <a:effectLst/>
                <a:ea typeface="Times New Roman" panose="02020603050405020304" pitchFamily="18" charset="0"/>
              </a:rPr>
              <a:t>This NPRR</a:t>
            </a:r>
            <a:r>
              <a:rPr lang="en-US" dirty="0">
                <a:effectLst/>
                <a:latin typeface="Times New Roman" panose="02020603050405020304" pitchFamily="18" charset="0"/>
                <a:ea typeface="Times New Roman" panose="02020603050405020304" pitchFamily="18" charset="0"/>
              </a:rPr>
              <a:t> </a:t>
            </a:r>
            <a:r>
              <a:rPr lang="en-US" dirty="0">
                <a:effectLst/>
                <a:ea typeface="Times New Roman" panose="02020603050405020304" pitchFamily="18" charset="0"/>
              </a:rPr>
              <a:t>makes changes to the duration requirements for the following Ancillary Services in preparation for Real-Time Co-optimization plus Batteries (RTC+B): updates duration requirements for Regulation Service and Responsive Reserve (RRS) to thirty minutes; and updates duration requirement for ERCOT Contingency Reserve Service (ECRS) to one hour.  This NPRR also updates the requirement for Reliability Unit Commitment (RUC) studies to use a one-hour duration for all Ancillary Service types, excluding Fast Frequency Response (FFR).</a:t>
            </a:r>
            <a:endParaRPr lang="en-US" dirty="0">
              <a:effectLst/>
              <a:latin typeface="Times New Roman" panose="02020603050405020304" pitchFamily="18" charset="0"/>
              <a:ea typeface="Times New Roman" panose="02020603050405020304" pitchFamily="18" charset="0"/>
            </a:endParaRPr>
          </a:p>
          <a:p>
            <a:pPr marL="228600" marR="0"/>
            <a:r>
              <a:rPr lang="en-US" b="1" dirty="0">
                <a:effectLst/>
                <a:ea typeface="Times New Roman" panose="02020603050405020304" pitchFamily="18" charset="0"/>
              </a:rPr>
              <a:t>PRS Decision:</a:t>
            </a:r>
            <a:r>
              <a:rPr lang="en-US" dirty="0">
                <a:effectLst/>
                <a:ea typeface="Times New Roman" panose="02020603050405020304" pitchFamily="18" charset="0"/>
              </a:rPr>
              <a:t>  On 5/14/25, PRS voted to grant NPRR1282 Urgent status.  There was one abstention from the Consumer (CMC Steel) Market Segment.  PRS then voted to recommend approval of NPRR1282 as submitted and to forward to TAC NPRR1282 and the 4/29/25 Impact Analysis.  There were nine opposing votes from the Consumer (2) (OPUC, CMC Steel), Independent Generator (5) (Jupiter Power, Engie, Southern Power, Eolian, Invenergy), Independent Power Marketer (IPM) (Vitol), and Municipal (CPS Energy) Market Segments and two abstentions from the Consumer (Occidental) and IPM (Tenaska) Market Segments.</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4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5D5FF-E686-6A64-98D8-449A38C7F9DE}"/>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343AC254-9B48-1DB1-37AB-7989B76B294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NPRR1226, Estimated Demand Response Data</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AA3C6BD2-A898-9AB6-ED21-A6923193F6BE}"/>
              </a:ext>
            </a:extLst>
          </p:cNvPr>
          <p:cNvSpPr>
            <a:spLocks noChangeArrowheads="1"/>
          </p:cNvSpPr>
          <p:nvPr/>
        </p:nvSpPr>
        <p:spPr bwMode="auto">
          <a:xfrm>
            <a:off x="70288" y="678426"/>
            <a:ext cx="873252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Aft>
                <a:spcPts val="0"/>
              </a:spcAft>
              <a:buNone/>
            </a:pPr>
            <a:r>
              <a:rPr lang="en-US" b="1" dirty="0">
                <a:effectLst/>
                <a:latin typeface="Arial" panose="020B0604020202020204" pitchFamily="34" charset="0"/>
                <a:ea typeface="Times New Roman" panose="02020603050405020304" pitchFamily="18" charset="0"/>
              </a:rPr>
              <a:t>Sponsor:  </a:t>
            </a:r>
            <a:r>
              <a:rPr lang="en-US" dirty="0">
                <a:effectLst/>
                <a:latin typeface="Arial" panose="020B0604020202020204" pitchFamily="34" charset="0"/>
                <a:ea typeface="Times New Roman" panose="02020603050405020304" pitchFamily="18" charset="0"/>
              </a:rPr>
              <a:t>ERCOT Steel Mills</a:t>
            </a:r>
            <a:endParaRPr lang="en-US" dirty="0">
              <a:effectLst/>
              <a:latin typeface="Times New Roman" panose="02020603050405020304" pitchFamily="18" charset="0"/>
              <a:ea typeface="Times New Roman" panose="02020603050405020304" pitchFamily="18" charset="0"/>
            </a:endParaRPr>
          </a:p>
          <a:p>
            <a:pPr marL="228600" marR="0">
              <a:spcAft>
                <a:spcPts val="0"/>
              </a:spcAft>
              <a:buNone/>
            </a:pPr>
            <a:r>
              <a:rPr lang="en-US" b="1" dirty="0">
                <a:effectLst/>
                <a:latin typeface="Arial" panose="020B0604020202020204" pitchFamily="34" charset="0"/>
                <a:ea typeface="Times New Roman" panose="02020603050405020304" pitchFamily="18" charset="0"/>
              </a:rPr>
              <a:t>Proposed Effective Date:  </a:t>
            </a:r>
            <a:r>
              <a:rPr lang="en-US" dirty="0">
                <a:effectLst/>
                <a:latin typeface="Arial" panose="020B0604020202020204" pitchFamily="34" charset="0"/>
                <a:ea typeface="Times New Roman" panose="02020603050405020304" pitchFamily="18" charset="0"/>
              </a:rPr>
              <a:t>Upon system implementation – Priority 2026; Rank 4770</a:t>
            </a:r>
            <a:endParaRPr lang="en-US" dirty="0">
              <a:effectLst/>
              <a:latin typeface="Times New Roman" panose="02020603050405020304" pitchFamily="18" charset="0"/>
              <a:ea typeface="Times New Roman" panose="02020603050405020304" pitchFamily="18" charset="0"/>
            </a:endParaRPr>
          </a:p>
          <a:p>
            <a:pPr marL="228600" marR="0">
              <a:spcAft>
                <a:spcPts val="0"/>
              </a:spcAft>
              <a:buNone/>
            </a:pPr>
            <a:r>
              <a:rPr lang="en-US" b="1" dirty="0">
                <a:effectLst/>
                <a:latin typeface="Arial" panose="020B0604020202020204" pitchFamily="34" charset="0"/>
                <a:ea typeface="Times New Roman" panose="02020603050405020304" pitchFamily="18" charset="0"/>
              </a:rPr>
              <a:t>Estimated Impacts:  </a:t>
            </a:r>
            <a:r>
              <a:rPr lang="en-US" dirty="0">
                <a:effectLst/>
                <a:latin typeface="Arial" panose="020B0604020202020204" pitchFamily="34" charset="0"/>
                <a:ea typeface="Times New Roman" panose="02020603050405020304" pitchFamily="18" charset="0"/>
              </a:rPr>
              <a:t>Between $100K and $150K</a:t>
            </a:r>
            <a:endParaRPr lang="en-US" dirty="0">
              <a:effectLst/>
              <a:latin typeface="Times New Roman" panose="02020603050405020304" pitchFamily="18" charset="0"/>
              <a:ea typeface="Times New Roman" panose="02020603050405020304" pitchFamily="18" charset="0"/>
            </a:endParaRPr>
          </a:p>
          <a:p>
            <a:pPr marL="228600" marR="0">
              <a:spcAft>
                <a:spcPts val="0"/>
              </a:spcAft>
              <a:buNone/>
            </a:pPr>
            <a:r>
              <a:rPr lang="en-US" b="1" dirty="0">
                <a:effectLst/>
                <a:latin typeface="Arial" panose="020B0604020202020204" pitchFamily="34" charset="0"/>
                <a:ea typeface="Times New Roman" panose="02020603050405020304" pitchFamily="18" charset="0"/>
              </a:rPr>
              <a:t>Revision Description:  </a:t>
            </a:r>
            <a:r>
              <a:rPr lang="en-US" dirty="0">
                <a:effectLst/>
                <a:latin typeface="Arial" panose="020B0604020202020204" pitchFamily="34" charset="0"/>
                <a:ea typeface="Times New Roman" panose="02020603050405020304" pitchFamily="18" charset="0"/>
              </a:rPr>
              <a:t>This NPRR directs ERCOT to prepare and publish estimated Demand response data showing aggregated State Estimated Load (SEL) load points selected by ERCOT.  The selection of Loads to be aggregated for the report will be based on periodically updated off-line analysis of the frequency and magnitude of reductions observed in historical State Estimator load data that is associated with market signals such as Locational Marginal Prices (LMPs), high levels of summer month ERCOT load, ERCOT-wide appeal(s) through public voluntary energy appeal, or other ERCOT actions.</a:t>
            </a:r>
            <a:endParaRPr lang="en-US" dirty="0">
              <a:effectLst/>
              <a:latin typeface="Times New Roman" panose="02020603050405020304" pitchFamily="18" charset="0"/>
              <a:ea typeface="Times New Roman" panose="02020603050405020304" pitchFamily="18" charset="0"/>
            </a:endParaRPr>
          </a:p>
          <a:p>
            <a:pPr marL="228600" marR="0">
              <a:spcAft>
                <a:spcPts val="0"/>
              </a:spcAft>
            </a:pPr>
            <a:r>
              <a:rPr lang="en-US" b="1" dirty="0">
                <a:effectLst/>
                <a:latin typeface="Arial" panose="020B0604020202020204" pitchFamily="34" charset="0"/>
                <a:ea typeface="Times New Roman" panose="02020603050405020304" pitchFamily="18" charset="0"/>
              </a:rPr>
              <a:t>PRS Decision:</a:t>
            </a:r>
            <a:r>
              <a:rPr lang="en-US" dirty="0">
                <a:effectLst/>
                <a:latin typeface="Arial" panose="020B0604020202020204" pitchFamily="34" charset="0"/>
                <a:ea typeface="Times New Roman" panose="02020603050405020304" pitchFamily="18" charset="0"/>
              </a:rPr>
              <a:t>  On 2/12/25, PRS voted unanimously to recommend approval of NPRR1226 as amended by the 2/11/25 ERCOT comments.</a:t>
            </a:r>
            <a:r>
              <a:rPr lang="en-US" dirty="0">
                <a:effectLst/>
                <a:latin typeface="Times New Roman" panose="02020603050405020304" pitchFamily="18" charset="0"/>
                <a:ea typeface="Times New Roman" panose="02020603050405020304" pitchFamily="18" charset="0"/>
              </a:rPr>
              <a:t>  </a:t>
            </a:r>
            <a:r>
              <a:rPr lang="en-US" dirty="0">
                <a:effectLst/>
                <a:latin typeface="Arial" panose="020B0604020202020204" pitchFamily="34" charset="0"/>
                <a:ea typeface="Times New Roman" panose="02020603050405020304" pitchFamily="18" charset="0"/>
              </a:rPr>
              <a:t>On 5/14/25, PRS voted unanimously to endorse and forward to TAC the 3/12/25 PRS Report as revised by PRS and 5/5/25 Impact Analysis for NPRR1226 with a recommended priority of 2026 and rank of 4770.</a:t>
            </a:r>
            <a:endParaRPr lang="en-US"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48235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24B37-95DB-D945-5BD5-EF7DE7EC6FCC}"/>
            </a:ext>
          </a:extLst>
        </p:cNvPr>
        <p:cNvGrpSpPr/>
        <p:nvPr/>
      </p:nvGrpSpPr>
      <p:grpSpPr>
        <a:xfrm>
          <a:off x="0" y="0"/>
          <a:ext cx="0" cy="0"/>
          <a:chOff x="0" y="0"/>
          <a:chExt cx="0" cy="0"/>
        </a:xfrm>
      </p:grpSpPr>
      <p:sp>
        <p:nvSpPr>
          <p:cNvPr id="14338" name="Title 1">
            <a:extLst>
              <a:ext uri="{FF2B5EF4-FFF2-40B4-BE49-F238E27FC236}">
                <a16:creationId xmlns:a16="http://schemas.microsoft.com/office/drawing/2014/main" id="{03B44143-F802-81E6-39EF-7F6A6B85A004}"/>
              </a:ext>
            </a:extLst>
          </p:cNvPr>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NPRR1238, Registration of Loads with Curtailable Load Capabilities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a:extLst>
              <a:ext uri="{FF2B5EF4-FFF2-40B4-BE49-F238E27FC236}">
                <a16:creationId xmlns:a16="http://schemas.microsoft.com/office/drawing/2014/main" id="{4353A5F0-888C-7FD9-7331-971EEB4B50D0}"/>
              </a:ext>
            </a:extLst>
          </p:cNvPr>
          <p:cNvSpPr>
            <a:spLocks noChangeArrowheads="1"/>
          </p:cNvSpPr>
          <p:nvPr/>
        </p:nvSpPr>
        <p:spPr bwMode="auto">
          <a:xfrm>
            <a:off x="70288" y="678426"/>
            <a:ext cx="873252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Aft>
                <a:spcPts val="0"/>
              </a:spcAft>
              <a:buNone/>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GSEC</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2026; Rank 4535</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$700K and $1.0M</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introduces a new category of Early Curtailment Load (ECL) and establishes a process by which Loads may operate as an ECL so that they can be accounted for differently in Load shed tables than other Loads.</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3/12/25, PRS voted to recommend approval of NPRR1238 as amended by the 2/25/25 Oncor comments.  There was one opposing vote from the Independent REP (IREP) (Just Energy) Market Segment, and one abstention from the Consumer (Occidental) Market Segment.  On 5/14/25, PRS voted to endorse and forward to TAC the 4/9/25 PRS Report as amended by the 5/7/25 ERCOT comments and 5/13/25 Impact Analysis for NPRR1238 with a recommended priority of 2026 and rank of 4535.  There were two abstentions from the Consumer (Occidental) and Independent Generator (Eolian) Market Segments.</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24820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NPRR1267, Large Load Interconnection Status Report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Aft>
                <a:spcPts val="0"/>
              </a:spcAft>
              <a:buNone/>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Joint Sponsors</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2026; Rank 4760</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$100K and $150K</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requires the publication of a large load interconnection status report. It is intentionally not defining “Large Load” to leave that to NPRR1234, Interconnection Requirements for Large Loads and Modeling Standards for Loads 25 MW or Greater. However, Customer information, including large load information, is owned by the Customer and is therefore confidential so the information on large loads must be aggregated.</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4/9/25, PRS voted unanimously to recommend approval of NPRR1267 as amended by the 2/28/25 Reliant comments.</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On 5/14/25, PRS voted unanimously to endorse and forward to TAC the 4/9/25 PRS Report and 5/13/25 Impact Analysis for NPRR1267 with a recommended priority of 2026 and rank of 4760.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4668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tabLst>
                <a:tab pos="228600" algn="l"/>
              </a:tabLst>
            </a:pPr>
            <a:r>
              <a:rPr lang="en-US" sz="1800" b="1" i="1" dirty="0">
                <a:effectLst/>
                <a:latin typeface="Arial" panose="020B0604020202020204" pitchFamily="34" charset="0"/>
                <a:ea typeface="Times New Roman" panose="02020603050405020304" pitchFamily="18" charset="0"/>
              </a:rPr>
              <a:t>NPRR1276, Move OBD to Section 22 – Emergency Response Service Procurement Methodology</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Aft>
                <a:spcPts val="0"/>
              </a:spcAft>
              <a:buNone/>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endParaRPr lang="en-US" sz="1800" dirty="0">
              <a:effectLst/>
              <a:latin typeface="Times New Roman" panose="02020603050405020304" pitchFamily="18" charset="0"/>
              <a:ea typeface="Times New Roman" panose="02020603050405020304" pitchFamily="18" charset="0"/>
            </a:endParaRPr>
          </a:p>
          <a:p>
            <a:pPr marL="228600" marR="0" algn="just">
              <a:spcAft>
                <a:spcPts val="0"/>
              </a:spcAft>
              <a:buNone/>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Less than $5K </a:t>
            </a:r>
            <a:r>
              <a:rPr lang="x-none" sz="1800" dirty="0">
                <a:effectLst/>
                <a:latin typeface="Arial" panose="020B0604020202020204" pitchFamily="34" charset="0"/>
                <a:ea typeface="Times New Roman" panose="02020603050405020304" pitchFamily="18" charset="0"/>
              </a:rPr>
              <a:t>Operations &amp; Maintenance (O&amp;M)</a:t>
            </a:r>
            <a:endParaRPr lang="en-US" sz="1800" dirty="0">
              <a:effectLst/>
              <a:latin typeface="Times New Roman" panose="02020603050405020304" pitchFamily="18" charset="0"/>
              <a:ea typeface="Times New Roman" panose="02020603050405020304" pitchFamily="18" charset="0"/>
            </a:endParaRPr>
          </a:p>
          <a:p>
            <a:pPr marL="228600" marR="0">
              <a:spcAft>
                <a:spcPts val="0"/>
              </a:spcAft>
              <a:buNone/>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incorporates the Other Binding Document “Emergency Response Service Procurement Methodology” into the Protocols to standardize the approval process.</a:t>
            </a:r>
            <a:endParaRPr lang="en-US" sz="1800" dirty="0">
              <a:effectLst/>
              <a:latin typeface="Times New Roman" panose="02020603050405020304" pitchFamily="18" charset="0"/>
              <a:ea typeface="Times New Roman" panose="02020603050405020304" pitchFamily="18" charset="0"/>
            </a:endParaRPr>
          </a:p>
          <a:p>
            <a:pPr marL="228600" marR="0"/>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4/9/25, PRS voted unanimously to recommend approval of NPRR1276 as submitted.  On 5/14/25, PRS voted unanimously to endorse and forward to TAC the 4/9/25 PRS Report and 3/10/25 Impact Analysis for NPRR1276.</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51915830"/>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10920</TotalTime>
  <Words>1335</Words>
  <Application>Microsoft Office PowerPoint</Application>
  <PresentationFormat>On-screen Show (4:3)</PresentationFormat>
  <Paragraphs>200</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NPRR1282, Ancillary Service Duration under Real-Time Co-Optimization – URGENT</vt:lpstr>
      <vt:lpstr>NPRR1226, Estimated Demand Response Data</vt:lpstr>
      <vt:lpstr>NPRR1238, Registration of Loads with Curtailable Load Capabilities</vt:lpstr>
      <vt:lpstr>NPRR1267, Large Load Interconnection Status Report</vt:lpstr>
      <vt:lpstr>NPRR1276, Move OBD to Section 22 – Emergency Response Service Procurement Methodology</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Market Rules</cp:lastModifiedBy>
  <cp:revision>642</cp:revision>
  <cp:lastPrinted>2013-01-30T23:16:36Z</cp:lastPrinted>
  <dcterms:created xsi:type="dcterms:W3CDTF">2010-04-12T23:12:02Z</dcterms:created>
  <dcterms:modified xsi:type="dcterms:W3CDTF">2025-05-20T15:50:11Z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