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700" r:id="rId2"/>
    <p:sldMasterId id="2147483702" r:id="rId3"/>
  </p:sldMasterIdLst>
  <p:notesMasterIdLst>
    <p:notesMasterId r:id="rId21"/>
  </p:notesMasterIdLst>
  <p:handoutMasterIdLst>
    <p:handoutMasterId r:id="rId22"/>
  </p:handoutMasterIdLst>
  <p:sldIdLst>
    <p:sldId id="270" r:id="rId4"/>
    <p:sldId id="3012" r:id="rId5"/>
    <p:sldId id="3017" r:id="rId6"/>
    <p:sldId id="3004" r:id="rId7"/>
    <p:sldId id="3018" r:id="rId8"/>
    <p:sldId id="3022" r:id="rId9"/>
    <p:sldId id="3021" r:id="rId10"/>
    <p:sldId id="3009" r:id="rId11"/>
    <p:sldId id="3028" r:id="rId12"/>
    <p:sldId id="3029" r:id="rId13"/>
    <p:sldId id="3027" r:id="rId14"/>
    <p:sldId id="3011" r:id="rId15"/>
    <p:sldId id="3015" r:id="rId16"/>
    <p:sldId id="3016" r:id="rId17"/>
    <p:sldId id="3020" r:id="rId18"/>
    <p:sldId id="3019" r:id="rId19"/>
    <p:sldId id="3030"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65B527C-B1AC-6CF4-584F-FDE89F80D5E8}" name="Mago, Nitika 2" initials="NVM 2" userId="Mago, Nitika 2" providerId="None"/>
  <p188:author id="{AE0D528A-27EB-A1C2-9572-55229C3671D4}" name="ERCOT" initials="ERCOT" userId="ERCOT" providerId="None"/>
  <p188:author id="{43831BD2-3014-FC08-390A-9936949E1516}" name="Maggio, Dave" initials="DM" userId="S::David.Maggio@ercot.com::ac169136-3d92-4093-a1ee-cd2fa0ab6301" providerId="AD"/>
  <p188:author id="{3CF8B2DB-4422-FE44-E6A0-E9F6A7BD7D19}" name="Hinojosa, Luis" initials="JH" userId="S::JoseLuis.Hinojosa@ercot.com::0abb1bae-9833-48f0-96c3-80292fd0fd86" providerId="AD"/>
  <p188:author id="{7CAD32F3-9A8F-BBAB-6DC6-D1C0E300C730}" name="Butler, Luke" initials="LB" userId="S::Luke.Butler@ercot.com::cace11a8-8eef-4699-982e-2334d57899d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2" clrIdx="0"/>
  <p:cmAuthor id="1" name="Du, Pengwei" initials="DP" lastIdx="3" clrIdx="1">
    <p:extLst>
      <p:ext uri="{19B8F6BF-5375-455C-9EA6-DF929625EA0E}">
        <p15:presenceInfo xmlns:p15="http://schemas.microsoft.com/office/powerpoint/2012/main" userId="S-1-5-21-639947351-343809578-3807592339-42176" providerId="AD"/>
      </p:ext>
    </p:extLst>
  </p:cmAuthor>
  <p:cmAuthor id="2" name="Mago, Nitika" initials="NVM" lastIdx="25" clrIdx="2">
    <p:extLst>
      <p:ext uri="{19B8F6BF-5375-455C-9EA6-DF929625EA0E}">
        <p15:presenceInfo xmlns:p15="http://schemas.microsoft.com/office/powerpoint/2012/main" userId="Mago, Nitika" providerId="None"/>
      </p:ext>
    </p:extLst>
  </p:cmAuthor>
  <p:cmAuthor id="3" name="Steffan, Nick" initials="SN" lastIdx="3" clrIdx="3">
    <p:extLst>
      <p:ext uri="{19B8F6BF-5375-455C-9EA6-DF929625EA0E}">
        <p15:presenceInfo xmlns:p15="http://schemas.microsoft.com/office/powerpoint/2012/main" userId="S-1-5-21-639947351-343809578-3807592339-42285" providerId="AD"/>
      </p:ext>
    </p:extLst>
  </p:cmAuthor>
  <p:cmAuthor id="4" name="Littlefield, Jennifer" initials="LJ" lastIdx="2" clrIdx="4">
    <p:extLst>
      <p:ext uri="{19B8F6BF-5375-455C-9EA6-DF929625EA0E}">
        <p15:presenceInfo xmlns:p15="http://schemas.microsoft.com/office/powerpoint/2012/main" userId="S-1-5-21-639947351-343809578-3807592339-51623" providerId="AD"/>
      </p:ext>
    </p:extLst>
  </p:cmAuthor>
  <p:cmAuthor id="5" name="Li, Weifeng" initials="LW" lastIdx="10" clrIdx="5">
    <p:extLst>
      <p:ext uri="{19B8F6BF-5375-455C-9EA6-DF929625EA0E}">
        <p15:presenceInfo xmlns:p15="http://schemas.microsoft.com/office/powerpoint/2012/main" userId="S-1-5-21-639947351-343809578-3807592339-552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CC8"/>
    <a:srgbClr val="FFE89F"/>
    <a:srgbClr val="73C8FD"/>
    <a:srgbClr val="50BC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C957D96-A507-8842-8BB1-95AE411F1B8D}" v="2" dt="2025-05-27T21:30:44.781"/>
    <p1510:client id="{96258B5E-585C-435E-AE7F-6B5420645BB2}" v="92" dt="2025-05-27T20:24:33.679"/>
    <p1510:client id="{E9103D15-E1F3-4E23-B7D6-3D08E7CC6D52}" v="3829" dt="2025-05-27T21:28:07.25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20" d="100"/>
          <a:sy n="120" d="100"/>
        </p:scale>
        <p:origin x="1344" y="96"/>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commentAuthors" Target="commentAuthors.xml"/><Relationship Id="rId28" Type="http://schemas.microsoft.com/office/2015/10/relationships/revisionInfo" Target="revisionInfo.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FADBA4A-CF1B-46AC-9045-2B6612C0624C}" type="datetimeFigureOut">
              <a:rPr lang="en-US" smtClean="0"/>
              <a:t>5/27/2025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6EE2B4-D30B-4D65-BC1C-DE57E4765049}" type="slidenum">
              <a:rPr lang="en-US" smtClean="0"/>
              <a:t>‹#›</a:t>
            </a:fld>
            <a:endParaRPr lang="en-US"/>
          </a:p>
        </p:txBody>
      </p:sp>
    </p:spTree>
    <p:extLst>
      <p:ext uri="{BB962C8B-B14F-4D97-AF65-F5344CB8AC3E}">
        <p14:creationId xmlns:p14="http://schemas.microsoft.com/office/powerpoint/2010/main" val="207912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3C6F44-CB68-48CB-8188-A47D4423899A}" type="datetimeFigureOut">
              <a:rPr lang="en-US" smtClean="0"/>
              <a:t>5/27/2025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72613F-3576-4EE9-945C-25503B987A39}" type="slidenum">
              <a:rPr lang="en-US" smtClean="0"/>
              <a:t>‹#›</a:t>
            </a:fld>
            <a:endParaRPr lang="en-US"/>
          </a:p>
        </p:txBody>
      </p:sp>
    </p:spTree>
    <p:extLst>
      <p:ext uri="{BB962C8B-B14F-4D97-AF65-F5344CB8AC3E}">
        <p14:creationId xmlns:p14="http://schemas.microsoft.com/office/powerpoint/2010/main" val="173994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72613F-3576-4EE9-945C-25503B987A39}"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87105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5C78EE-0214-4CB4-583A-EC622550616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357583C-0AF1-8722-63F6-029C73B9564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3BA18F6-2C31-25F4-102C-AA4A3B16231C}"/>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A95E1BE3-F28E-2CEE-727C-6AD1AC5CE9E3}"/>
              </a:ext>
            </a:extLst>
          </p:cNvPr>
          <p:cNvSpPr>
            <a:spLocks noGrp="1"/>
          </p:cNvSpPr>
          <p:nvPr>
            <p:ph type="sldNum" sz="quarter" idx="5"/>
          </p:nvPr>
        </p:nvSpPr>
        <p:spPr/>
        <p:txBody>
          <a:bodyPr/>
          <a:lstStyle/>
          <a:p>
            <a:fld id="{A772613F-3576-4EE9-945C-25503B987A39}" type="slidenum">
              <a:rPr lang="en-US" smtClean="0"/>
              <a:t>6</a:t>
            </a:fld>
            <a:endParaRPr lang="en-US"/>
          </a:p>
        </p:txBody>
      </p:sp>
    </p:spTree>
    <p:extLst>
      <p:ext uri="{BB962C8B-B14F-4D97-AF65-F5344CB8AC3E}">
        <p14:creationId xmlns:p14="http://schemas.microsoft.com/office/powerpoint/2010/main" val="28406705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FAF62F-4EE6-20F3-3609-C0813648733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B8C1C8F-F7FD-CBBE-72DA-A323C993EE9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78E3458-2AC5-74A6-4E4D-DA15DAEE4074}"/>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7A7E5C77-038E-26E6-05D6-6E4FA6B853C8}"/>
              </a:ext>
            </a:extLst>
          </p:cNvPr>
          <p:cNvSpPr>
            <a:spLocks noGrp="1"/>
          </p:cNvSpPr>
          <p:nvPr>
            <p:ph type="sldNum" sz="quarter" idx="5"/>
          </p:nvPr>
        </p:nvSpPr>
        <p:spPr/>
        <p:txBody>
          <a:bodyPr/>
          <a:lstStyle/>
          <a:p>
            <a:fld id="{A772613F-3576-4EE9-945C-25503B987A39}" type="slidenum">
              <a:rPr lang="en-US" smtClean="0"/>
              <a:t>7</a:t>
            </a:fld>
            <a:endParaRPr lang="en-US"/>
          </a:p>
        </p:txBody>
      </p:sp>
    </p:spTree>
    <p:extLst>
      <p:ext uri="{BB962C8B-B14F-4D97-AF65-F5344CB8AC3E}">
        <p14:creationId xmlns:p14="http://schemas.microsoft.com/office/powerpoint/2010/main" val="13292100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127989-9026-590A-044C-433ABDB8EDD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A966FDF-519B-FD1B-EEA9-A37FFC3CD0C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9925C39-3B3D-36D2-A0FF-560D86356A0B}"/>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288B0971-501E-8D6F-972B-1ACBAFC32E22}"/>
              </a:ext>
            </a:extLst>
          </p:cNvPr>
          <p:cNvSpPr>
            <a:spLocks noGrp="1"/>
          </p:cNvSpPr>
          <p:nvPr>
            <p:ph type="sldNum" sz="quarter" idx="5"/>
          </p:nvPr>
        </p:nvSpPr>
        <p:spPr/>
        <p:txBody>
          <a:bodyPr/>
          <a:lstStyle/>
          <a:p>
            <a:fld id="{A772613F-3576-4EE9-945C-25503B987A39}" type="slidenum">
              <a:rPr lang="en-US" smtClean="0"/>
              <a:t>14</a:t>
            </a:fld>
            <a:endParaRPr lang="en-US"/>
          </a:p>
        </p:txBody>
      </p:sp>
    </p:spTree>
    <p:extLst>
      <p:ext uri="{BB962C8B-B14F-4D97-AF65-F5344CB8AC3E}">
        <p14:creationId xmlns:p14="http://schemas.microsoft.com/office/powerpoint/2010/main" val="24297663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E7D43A-6C98-589B-BCE9-DFFAA76FDA4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2C4B472-476B-4FF7-D0F5-FA68778C22D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367F6B6-DE81-E6E1-3AFC-0022F9216922}"/>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53A8A149-FB10-21F5-7892-1E31FFDF2692}"/>
              </a:ext>
            </a:extLst>
          </p:cNvPr>
          <p:cNvSpPr>
            <a:spLocks noGrp="1"/>
          </p:cNvSpPr>
          <p:nvPr>
            <p:ph type="sldNum" sz="quarter" idx="5"/>
          </p:nvPr>
        </p:nvSpPr>
        <p:spPr/>
        <p:txBody>
          <a:bodyPr/>
          <a:lstStyle/>
          <a:p>
            <a:fld id="{A772613F-3576-4EE9-945C-25503B987A39}" type="slidenum">
              <a:rPr lang="en-US" smtClean="0"/>
              <a:t>15</a:t>
            </a:fld>
            <a:endParaRPr lang="en-US"/>
          </a:p>
        </p:txBody>
      </p:sp>
    </p:spTree>
    <p:extLst>
      <p:ext uri="{BB962C8B-B14F-4D97-AF65-F5344CB8AC3E}">
        <p14:creationId xmlns:p14="http://schemas.microsoft.com/office/powerpoint/2010/main" val="20186618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772613F-3576-4EE9-945C-25503B987A39}" type="slidenum">
              <a:rPr lang="en-US" smtClean="0"/>
              <a:t>16</a:t>
            </a:fld>
            <a:endParaRPr lang="en-US"/>
          </a:p>
        </p:txBody>
      </p:sp>
    </p:spTree>
    <p:extLst>
      <p:ext uri="{BB962C8B-B14F-4D97-AF65-F5344CB8AC3E}">
        <p14:creationId xmlns:p14="http://schemas.microsoft.com/office/powerpoint/2010/main" val="36087561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a:t>Click to edit Master text styles</a:t>
            </a:r>
          </a:p>
        </p:txBody>
      </p:sp>
    </p:spTree>
    <p:extLst>
      <p:ext uri="{BB962C8B-B14F-4D97-AF65-F5344CB8AC3E}">
        <p14:creationId xmlns:p14="http://schemas.microsoft.com/office/powerpoint/2010/main" val="2564814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342695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a:solidFill>
                  <a:prstClr val="black">
                    <a:tint val="75000"/>
                  </a:prstClr>
                </a:solidFill>
              </a:rPr>
              <a:t>Footer text goes here.</a:t>
            </a:r>
          </a:p>
        </p:txBody>
      </p:sp>
    </p:spTree>
    <p:extLst>
      <p:ext uri="{BB962C8B-B14F-4D97-AF65-F5344CB8AC3E}">
        <p14:creationId xmlns:p14="http://schemas.microsoft.com/office/powerpoint/2010/main" val="2374833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a:t>Click to edit Master title style</a:t>
            </a:r>
          </a:p>
        </p:txBody>
      </p:sp>
    </p:spTree>
    <p:extLst>
      <p:ext uri="{BB962C8B-B14F-4D97-AF65-F5344CB8AC3E}">
        <p14:creationId xmlns:p14="http://schemas.microsoft.com/office/powerpoint/2010/main" val="316189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98977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Tree>
    <p:extLst>
      <p:ext uri="{BB962C8B-B14F-4D97-AF65-F5344CB8AC3E}">
        <p14:creationId xmlns:p14="http://schemas.microsoft.com/office/powerpoint/2010/main" val="3193213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400" baseline="0">
                <a:solidFill>
                  <a:schemeClr val="tx2"/>
                </a:solidFill>
              </a:defRPr>
            </a:lvl1pPr>
            <a:lvl2pPr>
              <a:defRPr sz="1400" baseline="0">
                <a:solidFill>
                  <a:schemeClr val="tx2"/>
                </a:solidFill>
              </a:defRPr>
            </a:lvl2pPr>
            <a:lvl3pPr>
              <a:defRPr sz="1100" baseline="0">
                <a:solidFill>
                  <a:schemeClr val="tx2"/>
                </a:solidFill>
              </a:defRPr>
            </a:lvl3pPr>
            <a:lvl4pPr>
              <a:defRPr sz="1200" baseline="0">
                <a:solidFill>
                  <a:schemeClr val="tx2"/>
                </a:solidFill>
              </a:defRPr>
            </a:lvl4pPr>
            <a:lvl5pPr>
              <a:defRPr sz="1000"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8458163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0402385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a:solidFill>
                <a:schemeClr val="bg1">
                  <a:lumMod val="75000"/>
                </a:schemeClr>
              </a:solidFill>
            </a:endParaRPr>
          </a:p>
        </p:txBody>
      </p:sp>
    </p:spTree>
    <p:extLst>
      <p:ext uri="{BB962C8B-B14F-4D97-AF65-F5344CB8AC3E}">
        <p14:creationId xmlns:p14="http://schemas.microsoft.com/office/powerpoint/2010/main" val="1500750949"/>
      </p:ext>
    </p:extLst>
  </p:cSld>
  <p:clrMap bg1="lt1" tx1="dk1" bg2="lt2" tx2="dk2" accent1="accent1" accent2="accent2" accent3="accent3" accent4="accent4" accent5="accent5" accent6="accent6" hlink="hlink" folHlink="folHlink"/>
  <p:sldLayoutIdLst>
    <p:sldLayoutId id="2147483698" r:id="rId1"/>
    <p:sldLayoutId id="2147483664" r:id="rId2"/>
    <p:sldLayoutId id="2147483690" r:id="rId3"/>
    <p:sldLayoutId id="2147483691" r:id="rId4"/>
    <p:sldLayoutId id="2147483682" r:id="rId5"/>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638841176"/>
      </p:ext>
    </p:extLst>
  </p:cSld>
  <p:clrMap bg1="lt1" tx1="dk1" bg2="lt2" tx2="dk2" accent1="accent1" accent2="accent2" accent3="accent3" accent4="accent4" accent5="accent5" accent6="accent6" hlink="hlink" folHlink="folHlink"/>
  <p:sldLayoutIdLst>
    <p:sldLayoutId id="2147483701" r:id="rId1"/>
    <p:sldLayoutId id="2147483704"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503856"/>
      </p:ext>
    </p:extLst>
  </p:cSld>
  <p:clrMap bg1="lt1" tx1="dk1" bg2="lt2" tx2="dk2" accent1="accent1" accent2="accent2" accent3="accent3" accent4="accent4" accent5="accent5" accent6="accent6" hlink="hlink" folHlink="folHlink"/>
  <p:sldLayoutIdLst>
    <p:sldLayoutId id="2147483703"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ercot.com/files/docs/2025/05/20/IMM-NPRR-1282-RTCBTF-052125.pptx"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r>
              <a:rPr lang="en-US" dirty="0"/>
              <a:t>NPRR 1282 AS Duration Under RTC</a:t>
            </a:r>
          </a:p>
        </p:txBody>
      </p:sp>
      <p:sp>
        <p:nvSpPr>
          <p:cNvPr id="3" name="Text Placeholder 2"/>
          <p:cNvSpPr>
            <a:spLocks noGrp="1"/>
          </p:cNvSpPr>
          <p:nvPr>
            <p:ph type="body" sz="quarter" idx="3"/>
          </p:nvPr>
        </p:nvSpPr>
        <p:spPr/>
        <p:txBody>
          <a:bodyPr/>
          <a:lstStyle/>
          <a:p>
            <a:r>
              <a:rPr lang="en-US" dirty="0"/>
              <a:t>May 26, 2025</a:t>
            </a:r>
          </a:p>
          <a:p>
            <a:r>
              <a:rPr lang="en-US" dirty="0"/>
              <a:t>TAC</a:t>
            </a:r>
          </a:p>
        </p:txBody>
      </p:sp>
      <p:sp>
        <p:nvSpPr>
          <p:cNvPr id="4" name="Text Placeholder 3"/>
          <p:cNvSpPr>
            <a:spLocks noGrp="1"/>
          </p:cNvSpPr>
          <p:nvPr>
            <p:ph type="body" sz="quarter" idx="10"/>
          </p:nvPr>
        </p:nvSpPr>
        <p:spPr>
          <a:xfrm>
            <a:off x="3547872" y="3810000"/>
            <a:ext cx="4465283" cy="542544"/>
          </a:xfrm>
        </p:spPr>
        <p:txBody>
          <a:bodyPr/>
          <a:lstStyle/>
          <a:p>
            <a:r>
              <a:rPr lang="en-US" i="1" dirty="0"/>
              <a:t>Nitika Mago </a:t>
            </a:r>
          </a:p>
          <a:p>
            <a:r>
              <a:rPr lang="en-US" i="1" dirty="0" err="1"/>
              <a:t>Mgr</a:t>
            </a:r>
            <a:r>
              <a:rPr lang="en-US" i="1" dirty="0"/>
              <a:t> Sr Balancing Operations Planning</a:t>
            </a:r>
          </a:p>
        </p:txBody>
      </p:sp>
    </p:spTree>
    <p:extLst>
      <p:ext uri="{BB962C8B-B14F-4D97-AF65-F5344CB8AC3E}">
        <p14:creationId xmlns:p14="http://schemas.microsoft.com/office/powerpoint/2010/main" val="21880547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083727-0316-423A-85B7-63D9910F406B}"/>
              </a:ext>
            </a:extLst>
          </p:cNvPr>
          <p:cNvSpPr>
            <a:spLocks noGrp="1"/>
          </p:cNvSpPr>
          <p:nvPr>
            <p:ph type="title"/>
          </p:nvPr>
        </p:nvSpPr>
        <p:spPr/>
        <p:txBody>
          <a:bodyPr/>
          <a:lstStyle/>
          <a:p>
            <a:r>
              <a:rPr lang="en-US"/>
              <a:t>ECRS and Non-Spin Price Comparison</a:t>
            </a:r>
          </a:p>
        </p:txBody>
      </p:sp>
      <p:sp>
        <p:nvSpPr>
          <p:cNvPr id="3" name="Content Placeholder 2">
            <a:extLst>
              <a:ext uri="{FF2B5EF4-FFF2-40B4-BE49-F238E27FC236}">
                <a16:creationId xmlns:a16="http://schemas.microsoft.com/office/drawing/2014/main" id="{4160DE79-0574-1308-D7DC-C0D83D4C74F1}"/>
              </a:ext>
            </a:extLst>
          </p:cNvPr>
          <p:cNvSpPr>
            <a:spLocks noGrp="1"/>
          </p:cNvSpPr>
          <p:nvPr>
            <p:ph idx="1"/>
          </p:nvPr>
        </p:nvSpPr>
        <p:spPr/>
        <p:txBody>
          <a:bodyPr/>
          <a:lstStyle/>
          <a:p>
            <a:pPr marL="0" indent="0">
              <a:buNone/>
            </a:pPr>
            <a:r>
              <a:rPr lang="en-US" sz="1400"/>
              <a:t>With a AS plan that matches the assumed load level, higher Non-Spin prices are experienced at higher level of SOC depletion compared to example 1-1.</a:t>
            </a:r>
          </a:p>
        </p:txBody>
      </p:sp>
      <p:sp>
        <p:nvSpPr>
          <p:cNvPr id="4" name="Slide Number Placeholder 3">
            <a:extLst>
              <a:ext uri="{FF2B5EF4-FFF2-40B4-BE49-F238E27FC236}">
                <a16:creationId xmlns:a16="http://schemas.microsoft.com/office/drawing/2014/main" id="{7640B19C-8DD3-0A77-DD03-09776E6BC744}"/>
              </a:ext>
            </a:extLst>
          </p:cNvPr>
          <p:cNvSpPr>
            <a:spLocks noGrp="1"/>
          </p:cNvSpPr>
          <p:nvPr>
            <p:ph type="sldNum" sz="quarter" idx="4"/>
          </p:nvPr>
        </p:nvSpPr>
        <p:spPr/>
        <p:txBody>
          <a:bodyPr/>
          <a:lstStyle/>
          <a:p>
            <a:fld id="{1D93BD3E-1E9A-4970-A6F7-E7AC52762E0C}" type="slidenum">
              <a:rPr lang="en-US" smtClean="0"/>
              <a:pPr/>
              <a:t>10</a:t>
            </a:fld>
            <a:endParaRPr lang="en-US"/>
          </a:p>
        </p:txBody>
      </p:sp>
      <p:pic>
        <p:nvPicPr>
          <p:cNvPr id="5" name="Picture 4">
            <a:extLst>
              <a:ext uri="{FF2B5EF4-FFF2-40B4-BE49-F238E27FC236}">
                <a16:creationId xmlns:a16="http://schemas.microsoft.com/office/drawing/2014/main" id="{3462C1E4-7390-3701-505B-E7467DA9C953}"/>
              </a:ext>
            </a:extLst>
          </p:cNvPr>
          <p:cNvPicPr>
            <a:picLocks noChangeAspect="1"/>
          </p:cNvPicPr>
          <p:nvPr/>
        </p:nvPicPr>
        <p:blipFill>
          <a:blip r:embed="rId2"/>
          <a:stretch>
            <a:fillRect/>
          </a:stretch>
        </p:blipFill>
        <p:spPr>
          <a:xfrm>
            <a:off x="352832" y="1530097"/>
            <a:ext cx="8486368" cy="4706520"/>
          </a:xfrm>
          <a:prstGeom prst="rect">
            <a:avLst/>
          </a:prstGeom>
        </p:spPr>
      </p:pic>
    </p:spTree>
    <p:extLst>
      <p:ext uri="{BB962C8B-B14F-4D97-AF65-F5344CB8AC3E}">
        <p14:creationId xmlns:p14="http://schemas.microsoft.com/office/powerpoint/2010/main" val="27969362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28A806-06B8-216D-FF0A-BB132CF5409F}"/>
              </a:ext>
            </a:extLst>
          </p:cNvPr>
          <p:cNvSpPr>
            <a:spLocks noGrp="1"/>
          </p:cNvSpPr>
          <p:nvPr>
            <p:ph type="title"/>
          </p:nvPr>
        </p:nvSpPr>
        <p:spPr/>
        <p:txBody>
          <a:bodyPr/>
          <a:lstStyle/>
          <a:p>
            <a:r>
              <a:rPr lang="en-US"/>
              <a:t>Summary</a:t>
            </a:r>
          </a:p>
        </p:txBody>
      </p:sp>
      <p:sp>
        <p:nvSpPr>
          <p:cNvPr id="3" name="Content Placeholder 2">
            <a:extLst>
              <a:ext uri="{FF2B5EF4-FFF2-40B4-BE49-F238E27FC236}">
                <a16:creationId xmlns:a16="http://schemas.microsoft.com/office/drawing/2014/main" id="{B527033B-CBD8-E092-DB94-2912506887A9}"/>
              </a:ext>
            </a:extLst>
          </p:cNvPr>
          <p:cNvSpPr>
            <a:spLocks noGrp="1"/>
          </p:cNvSpPr>
          <p:nvPr>
            <p:ph idx="1"/>
          </p:nvPr>
        </p:nvSpPr>
        <p:spPr/>
        <p:txBody>
          <a:bodyPr/>
          <a:lstStyle/>
          <a:p>
            <a:r>
              <a:rPr lang="en-US" sz="1400"/>
              <a:t>NPRR 1282 specifies the duration requirements for the AS that are procured in Real Tim Market (RTM) based on reliability needs.</a:t>
            </a:r>
          </a:p>
          <a:p>
            <a:endParaRPr lang="en-US" sz="1400"/>
          </a:p>
          <a:p>
            <a:r>
              <a:rPr lang="en-US" sz="1400"/>
              <a:t>RTC SCED optimization considers the value of SOC (MWh), apart from MW capacity when determining which products are cleared. </a:t>
            </a:r>
          </a:p>
          <a:p>
            <a:endParaRPr lang="en-US" sz="1400"/>
          </a:p>
          <a:p>
            <a:r>
              <a:rPr lang="en-US" sz="1400"/>
              <a:t>Further, ERCOT does not necessarily see a problem with SCED optimization awarding energy over longer duration AS to ESR during tight operating conditions, based on their energy offers. </a:t>
            </a:r>
          </a:p>
          <a:p>
            <a:pPr lvl="1"/>
            <a:r>
              <a:rPr lang="en-US" sz="1400"/>
              <a:t>During scarcity conditions, it is appropriate for SCED to value energy over reserves and is expected to go short on procuring reserves. </a:t>
            </a:r>
          </a:p>
          <a:p>
            <a:pPr lvl="1"/>
            <a:r>
              <a:rPr lang="en-US" sz="1400"/>
              <a:t>Further, if scarcity/higher prices were to occur earlier than the typical net peak hours (i.e. sunset) ESRs have the ability to change their energy offers and preserve SOC for the later hours.</a:t>
            </a:r>
          </a:p>
          <a:p>
            <a:endParaRPr lang="en-US" sz="1400"/>
          </a:p>
          <a:p>
            <a:r>
              <a:rPr lang="en-US" sz="1400"/>
              <a:t>ERCOT also recognizes and agrees that with the expected growth of ESR installed capacity, additional system changes are needed to better manage SOC requirements for the future hours. ERCOT will continue working on identifying these changes and will share its finding/progress with TAC and the appropriate stakeholder groups.</a:t>
            </a:r>
          </a:p>
          <a:p>
            <a:endParaRPr lang="en-US" sz="1400"/>
          </a:p>
          <a:p>
            <a:r>
              <a:rPr lang="en-US" sz="1400"/>
              <a:t>Lastly, ERCOT is open to revisiting duration analysis post RTC Go Live with actual market data both as a part of work it is conducting in response to the PUC’s AS Study and when Dispatchable Reliability Reserve Service is implemented. ERCOT will share its finding/progress with TAC and the appropriate stakeholder groups.</a:t>
            </a:r>
          </a:p>
          <a:p>
            <a:endParaRPr lang="en-US" sz="1400"/>
          </a:p>
          <a:p>
            <a:endParaRPr lang="en-US" sz="1400"/>
          </a:p>
          <a:p>
            <a:endParaRPr lang="en-US" sz="1400"/>
          </a:p>
          <a:p>
            <a:endParaRPr lang="en-US" sz="1400"/>
          </a:p>
          <a:p>
            <a:endParaRPr lang="en-US"/>
          </a:p>
          <a:p>
            <a:endParaRPr lang="en-US"/>
          </a:p>
        </p:txBody>
      </p:sp>
      <p:sp>
        <p:nvSpPr>
          <p:cNvPr id="4" name="Slide Number Placeholder 3">
            <a:extLst>
              <a:ext uri="{FF2B5EF4-FFF2-40B4-BE49-F238E27FC236}">
                <a16:creationId xmlns:a16="http://schemas.microsoft.com/office/drawing/2014/main" id="{FEAB616C-5241-E9C5-979E-1F287333DDD2}"/>
              </a:ext>
            </a:extLst>
          </p:cNvPr>
          <p:cNvSpPr>
            <a:spLocks noGrp="1"/>
          </p:cNvSpPr>
          <p:nvPr>
            <p:ph type="sldNum" sz="quarter" idx="4"/>
          </p:nvPr>
        </p:nvSpPr>
        <p:spPr/>
        <p:txBody>
          <a:bodyPr/>
          <a:lstStyle/>
          <a:p>
            <a:fld id="{1D93BD3E-1E9A-4970-A6F7-E7AC52762E0C}" type="slidenum">
              <a:rPr lang="en-US" smtClean="0"/>
              <a:pPr/>
              <a:t>11</a:t>
            </a:fld>
            <a:endParaRPr lang="en-US"/>
          </a:p>
        </p:txBody>
      </p:sp>
    </p:spTree>
    <p:extLst>
      <p:ext uri="{BB962C8B-B14F-4D97-AF65-F5344CB8AC3E}">
        <p14:creationId xmlns:p14="http://schemas.microsoft.com/office/powerpoint/2010/main" val="16649248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DF5E197-A912-CB1A-20E8-A097E914C326}"/>
              </a:ext>
            </a:extLst>
          </p:cNvPr>
          <p:cNvSpPr>
            <a:spLocks noGrp="1"/>
          </p:cNvSpPr>
          <p:nvPr>
            <p:ph type="sldNum" sz="quarter" idx="4"/>
          </p:nvPr>
        </p:nvSpPr>
        <p:spPr/>
        <p:txBody>
          <a:bodyPr/>
          <a:lstStyle/>
          <a:p>
            <a:fld id="{1D93BD3E-1E9A-4970-A6F7-E7AC52762E0C}" type="slidenum">
              <a:rPr lang="en-US" smtClean="0"/>
              <a:pPr/>
              <a:t>12</a:t>
            </a:fld>
            <a:endParaRPr lang="en-US"/>
          </a:p>
        </p:txBody>
      </p:sp>
      <p:sp>
        <p:nvSpPr>
          <p:cNvPr id="5" name="Content Placeholder 4">
            <a:extLst>
              <a:ext uri="{FF2B5EF4-FFF2-40B4-BE49-F238E27FC236}">
                <a16:creationId xmlns:a16="http://schemas.microsoft.com/office/drawing/2014/main" id="{375DC485-9FCB-D6C1-8EA3-876987C87E8C}"/>
              </a:ext>
            </a:extLst>
          </p:cNvPr>
          <p:cNvSpPr>
            <a:spLocks noGrp="1"/>
          </p:cNvSpPr>
          <p:nvPr>
            <p:ph idx="16"/>
          </p:nvPr>
        </p:nvSpPr>
        <p:spPr/>
        <p:txBody>
          <a:bodyPr/>
          <a:lstStyle/>
          <a:p>
            <a:r>
              <a:rPr lang="en-US"/>
              <a:t>Appendix</a:t>
            </a:r>
          </a:p>
        </p:txBody>
      </p:sp>
    </p:spTree>
    <p:extLst>
      <p:ext uri="{BB962C8B-B14F-4D97-AF65-F5344CB8AC3E}">
        <p14:creationId xmlns:p14="http://schemas.microsoft.com/office/powerpoint/2010/main" val="19211661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0A62A3-51C7-8A9F-4179-FFD590F9EE68}"/>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81BE4B27-3E5B-C90B-4890-E11F51A23191}"/>
              </a:ext>
            </a:extLst>
          </p:cNvPr>
          <p:cNvSpPr>
            <a:spLocks noGrp="1"/>
          </p:cNvSpPr>
          <p:nvPr>
            <p:ph type="title"/>
          </p:nvPr>
        </p:nvSpPr>
        <p:spPr/>
        <p:txBody>
          <a:bodyPr/>
          <a:lstStyle/>
          <a:p>
            <a:r>
              <a:rPr lang="en-US" sz="2800"/>
              <a:t>Relevant NERC Rules</a:t>
            </a:r>
          </a:p>
        </p:txBody>
      </p:sp>
      <p:graphicFrame>
        <p:nvGraphicFramePr>
          <p:cNvPr id="14" name="Content Placeholder 10">
            <a:extLst>
              <a:ext uri="{FF2B5EF4-FFF2-40B4-BE49-F238E27FC236}">
                <a16:creationId xmlns:a16="http://schemas.microsoft.com/office/drawing/2014/main" id="{DAE00C2A-DCC7-E66F-5916-6337908D543D}"/>
              </a:ext>
            </a:extLst>
          </p:cNvPr>
          <p:cNvGraphicFramePr>
            <a:graphicFrameLocks/>
          </p:cNvGraphicFramePr>
          <p:nvPr/>
        </p:nvGraphicFramePr>
        <p:xfrm>
          <a:off x="447675" y="1012614"/>
          <a:ext cx="8324850" cy="4439275"/>
        </p:xfrm>
        <a:graphic>
          <a:graphicData uri="http://schemas.openxmlformats.org/drawingml/2006/table">
            <a:tbl>
              <a:tblPr/>
              <a:tblGrid>
                <a:gridCol w="1979835">
                  <a:extLst>
                    <a:ext uri="{9D8B030D-6E8A-4147-A177-3AD203B41FA5}">
                      <a16:colId xmlns:a16="http://schemas.microsoft.com/office/drawing/2014/main" val="347851634"/>
                    </a:ext>
                  </a:extLst>
                </a:gridCol>
                <a:gridCol w="1773015">
                  <a:extLst>
                    <a:ext uri="{9D8B030D-6E8A-4147-A177-3AD203B41FA5}">
                      <a16:colId xmlns:a16="http://schemas.microsoft.com/office/drawing/2014/main" val="1291676830"/>
                    </a:ext>
                  </a:extLst>
                </a:gridCol>
                <a:gridCol w="4572000">
                  <a:extLst>
                    <a:ext uri="{9D8B030D-6E8A-4147-A177-3AD203B41FA5}">
                      <a16:colId xmlns:a16="http://schemas.microsoft.com/office/drawing/2014/main" val="2948344294"/>
                    </a:ext>
                  </a:extLst>
                </a:gridCol>
              </a:tblGrid>
              <a:tr h="467958">
                <a:tc>
                  <a:txBody>
                    <a:bodyPr/>
                    <a:lstStyle/>
                    <a:p>
                      <a:pPr algn="ctr" fontAlgn="ctr"/>
                      <a:r>
                        <a:rPr lang="en-US" sz="900" b="1" i="0" u="none" strike="noStrike">
                          <a:solidFill>
                            <a:srgbClr val="FFFFFF"/>
                          </a:solidFill>
                          <a:effectLst/>
                          <a:latin typeface="Arial" panose="020B0604020202020204" pitchFamily="34" charset="0"/>
                        </a:rPr>
                        <a:t> </a:t>
                      </a: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solidFill>
                  </a:tcPr>
                </a:tc>
                <a:tc>
                  <a:txBody>
                    <a:bodyPr/>
                    <a:lstStyle/>
                    <a:p>
                      <a:pPr algn="ctr" fontAlgn="ctr"/>
                      <a:r>
                        <a:rPr lang="en-US" sz="1200" b="1" i="0" u="none" strike="noStrike" cap="all">
                          <a:solidFill>
                            <a:srgbClr val="FFFFFF"/>
                          </a:solidFill>
                          <a:effectLst/>
                          <a:latin typeface="Arial" panose="020B0604020202020204" pitchFamily="34" charset="0"/>
                        </a:rPr>
                        <a:t>NERC Reliability Standard</a:t>
                      </a:r>
                      <a:endParaRPr lang="en-US" sz="1200" b="1" i="0" u="none" strike="noStrike">
                        <a:solidFill>
                          <a:srgbClr val="FFFFFF"/>
                        </a:solidFill>
                        <a:effectLst/>
                        <a:latin typeface="Arial" panose="020B0604020202020204" pitchFamily="34" charset="0"/>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solidFill>
                  </a:tcPr>
                </a:tc>
                <a:tc>
                  <a:txBody>
                    <a:bodyPr/>
                    <a:lstStyle/>
                    <a:p>
                      <a:pPr algn="ctr" fontAlgn="ctr"/>
                      <a:r>
                        <a:rPr lang="en-US" sz="1200" b="1" i="0" u="none" strike="noStrike" cap="all">
                          <a:solidFill>
                            <a:srgbClr val="FFFFFF"/>
                          </a:solidFill>
                          <a:effectLst/>
                          <a:latin typeface="Arial" panose="020B0604020202020204" pitchFamily="34" charset="0"/>
                        </a:rPr>
                        <a:t>Requirement Summary</a:t>
                      </a:r>
                      <a:endParaRPr lang="en-US" sz="1200" b="1" i="0" u="none" strike="noStrike">
                        <a:solidFill>
                          <a:srgbClr val="FFFFFF"/>
                        </a:solidFill>
                        <a:effectLst/>
                        <a:latin typeface="Arial" panose="020B0604020202020204" pitchFamily="34" charset="0"/>
                      </a:endParaRP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solidFill>
                  </a:tcPr>
                </a:tc>
                <a:extLst>
                  <a:ext uri="{0D108BD9-81ED-4DB2-BD59-A6C34878D82A}">
                    <a16:rowId xmlns:a16="http://schemas.microsoft.com/office/drawing/2014/main" val="274763327"/>
                  </a:ext>
                </a:extLst>
              </a:tr>
              <a:tr h="382135">
                <a:tc rowSpan="4">
                  <a:txBody>
                    <a:bodyPr/>
                    <a:lstStyle/>
                    <a:p>
                      <a:pPr algn="ctr" fontAlgn="ctr"/>
                      <a:r>
                        <a:rPr lang="en-US" sz="1400" b="1" i="0" u="none" strike="noStrike" cap="all" baseline="0">
                          <a:solidFill>
                            <a:srgbClr val="5B6770"/>
                          </a:solidFill>
                          <a:effectLst/>
                          <a:latin typeface="Arial" panose="020B0604020202020204" pitchFamily="34" charset="0"/>
                        </a:rPr>
                        <a:t>Frequency Related</a:t>
                      </a: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fontAlgn="ctr"/>
                      <a:r>
                        <a:rPr lang="en-US" sz="1200" b="1" i="0" u="none" strike="noStrike">
                          <a:solidFill>
                            <a:srgbClr val="5B6770"/>
                          </a:solidFill>
                          <a:effectLst/>
                          <a:latin typeface="Arial" panose="020B0604020202020204" pitchFamily="34" charset="0"/>
                        </a:rPr>
                        <a:t>BAL-001-2 R1</a:t>
                      </a: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2"/>
                    </a:solidFill>
                  </a:tcPr>
                </a:tc>
                <a:tc>
                  <a:txBody>
                    <a:bodyPr/>
                    <a:lstStyle/>
                    <a:p>
                      <a:pPr algn="l" fontAlgn="ctr"/>
                      <a:r>
                        <a:rPr lang="en-US" sz="1200" b="0" i="0" u="none" strike="noStrike">
                          <a:solidFill>
                            <a:srgbClr val="5B6770"/>
                          </a:solidFill>
                          <a:effectLst/>
                          <a:latin typeface="Arial" panose="020B0604020202020204" pitchFamily="34" charset="0"/>
                        </a:rPr>
                        <a:t>Maintain 12 month rolling average CPS1 score ≥ 100%</a:t>
                      </a:r>
                    </a:p>
                  </a:txBody>
                  <a:tcPr marL="182880" marR="18288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2"/>
                    </a:solidFill>
                  </a:tcPr>
                </a:tc>
                <a:extLst>
                  <a:ext uri="{0D108BD9-81ED-4DB2-BD59-A6C34878D82A}">
                    <a16:rowId xmlns:a16="http://schemas.microsoft.com/office/drawing/2014/main" val="2091757232"/>
                  </a:ext>
                </a:extLst>
              </a:tr>
              <a:tr h="437745">
                <a:tc vMerge="1">
                  <a:txBody>
                    <a:bodyPr/>
                    <a:lstStyle/>
                    <a:p>
                      <a:endParaRPr lang="en-US"/>
                    </a:p>
                  </a:txBody>
                  <a:tcPr/>
                </a:tc>
                <a:tc>
                  <a:txBody>
                    <a:bodyPr/>
                    <a:lstStyle/>
                    <a:p>
                      <a:pPr algn="ctr" fontAlgn="ctr"/>
                      <a:r>
                        <a:rPr lang="en-US" sz="1200" b="1" i="0" u="none" strike="noStrike">
                          <a:solidFill>
                            <a:srgbClr val="5B6770"/>
                          </a:solidFill>
                          <a:effectLst/>
                          <a:latin typeface="Arial" panose="020B0604020202020204" pitchFamily="34" charset="0"/>
                        </a:rPr>
                        <a:t>BAL-001-2 R2</a:t>
                      </a: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l" fontAlgn="ctr"/>
                      <a:r>
                        <a:rPr lang="en-US" sz="1200" b="1" i="1" u="none" strike="noStrike">
                          <a:solidFill>
                            <a:srgbClr val="5B6770"/>
                          </a:solidFill>
                          <a:effectLst/>
                          <a:latin typeface="Arial" panose="020B0604020202020204" pitchFamily="34" charset="0"/>
                        </a:rPr>
                        <a:t>Average ACE does not exceed Balancing Authority ACE Limit (BAAL) for more than 30 minutes (including during EEA)</a:t>
                      </a:r>
                    </a:p>
                  </a:txBody>
                  <a:tcPr marL="182880" marR="18288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extLst>
                  <a:ext uri="{0D108BD9-81ED-4DB2-BD59-A6C34878D82A}">
                    <a16:rowId xmlns:a16="http://schemas.microsoft.com/office/drawing/2014/main" val="3517886073"/>
                  </a:ext>
                </a:extLst>
              </a:tr>
              <a:tr h="437744">
                <a:tc vMerge="1">
                  <a:txBody>
                    <a:bodyPr/>
                    <a:lstStyle/>
                    <a:p>
                      <a:endParaRPr lang="en-US"/>
                    </a:p>
                  </a:txBody>
                  <a:tcPr/>
                </a:tc>
                <a:tc>
                  <a:txBody>
                    <a:bodyPr/>
                    <a:lstStyle/>
                    <a:p>
                      <a:pPr algn="ctr" fontAlgn="ctr"/>
                      <a:r>
                        <a:rPr lang="en-US" sz="1200" b="1" i="0" u="none" strike="noStrike">
                          <a:solidFill>
                            <a:srgbClr val="5B6770"/>
                          </a:solidFill>
                          <a:effectLst/>
                          <a:latin typeface="Arial" panose="020B0604020202020204" pitchFamily="34" charset="0"/>
                        </a:rPr>
                        <a:t>BAL-003-2 R1</a:t>
                      </a: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l" fontAlgn="ctr"/>
                      <a:r>
                        <a:rPr lang="en-US" sz="1200" b="0" i="0" u="none" strike="noStrike">
                          <a:solidFill>
                            <a:srgbClr val="5B6770"/>
                          </a:solidFill>
                          <a:effectLst/>
                          <a:latin typeface="Arial" panose="020B0604020202020204" pitchFamily="34" charset="0"/>
                        </a:rPr>
                        <a:t>Balancing Authority (BA) must maintain its annual Frequency Response Measure above its Frequency Response Obligation</a:t>
                      </a:r>
                    </a:p>
                  </a:txBody>
                  <a:tcPr marL="182880" marR="18288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extLst>
                  <a:ext uri="{0D108BD9-81ED-4DB2-BD59-A6C34878D82A}">
                    <a16:rowId xmlns:a16="http://schemas.microsoft.com/office/drawing/2014/main" val="1657850106"/>
                  </a:ext>
                </a:extLst>
              </a:tr>
              <a:tr h="389107">
                <a:tc vMerge="1">
                  <a:txBody>
                    <a:bodyPr/>
                    <a:lstStyle/>
                    <a:p>
                      <a:endParaRPr lang="en-US"/>
                    </a:p>
                  </a:txBody>
                  <a:tcPr/>
                </a:tc>
                <a:tc>
                  <a:txBody>
                    <a:bodyPr/>
                    <a:lstStyle/>
                    <a:p>
                      <a:pPr algn="ctr" fontAlgn="ctr"/>
                      <a:r>
                        <a:rPr lang="en-US" sz="1200" b="1" i="0" u="none" strike="noStrike">
                          <a:solidFill>
                            <a:srgbClr val="5B6770"/>
                          </a:solidFill>
                          <a:effectLst/>
                          <a:latin typeface="Arial" panose="020B0604020202020204" pitchFamily="34" charset="0"/>
                        </a:rPr>
                        <a:t>BAL-002-3 R1.1</a:t>
                      </a: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l" fontAlgn="ctr"/>
                      <a:r>
                        <a:rPr lang="en-US" sz="1200" b="1" i="1" u="none" strike="noStrike">
                          <a:solidFill>
                            <a:srgbClr val="5B6770"/>
                          </a:solidFill>
                          <a:effectLst/>
                          <a:latin typeface="Arial" panose="020B0604020202020204" pitchFamily="34" charset="0"/>
                        </a:rPr>
                        <a:t>BA must recover frequency to pre-disturbance value within 15 minutes</a:t>
                      </a:r>
                    </a:p>
                  </a:txBody>
                  <a:tcPr marL="182880" marR="18288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extLst>
                  <a:ext uri="{0D108BD9-81ED-4DB2-BD59-A6C34878D82A}">
                    <a16:rowId xmlns:a16="http://schemas.microsoft.com/office/drawing/2014/main" val="2678705221"/>
                  </a:ext>
                </a:extLst>
              </a:tr>
              <a:tr h="190500">
                <a:tc>
                  <a:txBody>
                    <a:bodyPr/>
                    <a:lstStyle/>
                    <a:p>
                      <a:pPr algn="ctr" fontAlgn="ctr"/>
                      <a:r>
                        <a:rPr lang="en-US" sz="900" b="1" i="0" u="none" strike="noStrike">
                          <a:solidFill>
                            <a:srgbClr val="FFFFFF"/>
                          </a:solidFill>
                          <a:effectLst/>
                          <a:latin typeface="Arial" panose="020B0604020202020204" pitchFamily="34" charset="0"/>
                        </a:rPr>
                        <a:t> </a:t>
                      </a: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solidFill>
                  </a:tcPr>
                </a:tc>
                <a:tc>
                  <a:txBody>
                    <a:bodyPr/>
                    <a:lstStyle/>
                    <a:p>
                      <a:pPr algn="ctr" fontAlgn="ctr"/>
                      <a:r>
                        <a:rPr lang="en-US" sz="1200" b="1" i="0" u="none" strike="noStrike">
                          <a:solidFill>
                            <a:srgbClr val="FFFFFF"/>
                          </a:solidFill>
                          <a:effectLst/>
                          <a:latin typeface="Arial" panose="020B0604020202020204" pitchFamily="34" charset="0"/>
                        </a:rPr>
                        <a:t> </a:t>
                      </a: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solidFill>
                  </a:tcPr>
                </a:tc>
                <a:tc>
                  <a:txBody>
                    <a:bodyPr/>
                    <a:lstStyle/>
                    <a:p>
                      <a:pPr algn="ctr" fontAlgn="ctr"/>
                      <a:r>
                        <a:rPr lang="en-US" sz="1200" b="1" i="0" u="none" strike="noStrike">
                          <a:solidFill>
                            <a:srgbClr val="FFFFFF"/>
                          </a:solidFill>
                          <a:effectLst/>
                          <a:latin typeface="Arial" panose="020B0604020202020204" pitchFamily="34" charset="0"/>
                        </a:rPr>
                        <a:t> </a:t>
                      </a:r>
                    </a:p>
                  </a:txBody>
                  <a:tcPr marL="182880" marR="18288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solidFill>
                  </a:tcPr>
                </a:tc>
                <a:extLst>
                  <a:ext uri="{0D108BD9-81ED-4DB2-BD59-A6C34878D82A}">
                    <a16:rowId xmlns:a16="http://schemas.microsoft.com/office/drawing/2014/main" val="3043532950"/>
                  </a:ext>
                </a:extLst>
              </a:tr>
              <a:tr h="548802">
                <a:tc rowSpan="2">
                  <a:txBody>
                    <a:bodyPr/>
                    <a:lstStyle/>
                    <a:p>
                      <a:pPr marL="0" algn="ctr" defTabSz="685800" rtl="0" eaLnBrk="1" fontAlgn="ctr" latinLnBrk="0" hangingPunct="1"/>
                      <a:r>
                        <a:rPr lang="en-US" sz="1400" b="1" i="0" u="none" strike="noStrike" kern="1200" cap="all" baseline="0">
                          <a:solidFill>
                            <a:srgbClr val="5B6770"/>
                          </a:solidFill>
                          <a:effectLst/>
                          <a:latin typeface="Arial" panose="020B0604020202020204" pitchFamily="34" charset="0"/>
                          <a:ea typeface="+mn-ea"/>
                          <a:cs typeface="+mn-cs"/>
                        </a:rPr>
                        <a:t>Reserves Related</a:t>
                      </a: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fontAlgn="ctr"/>
                      <a:r>
                        <a:rPr lang="en-US" sz="1200" b="1" i="0" u="none" strike="noStrike">
                          <a:solidFill>
                            <a:srgbClr val="5B6770"/>
                          </a:solidFill>
                          <a:effectLst/>
                          <a:latin typeface="Arial" panose="020B0604020202020204" pitchFamily="34" charset="0"/>
                        </a:rPr>
                        <a:t>BAL-002-3 R2</a:t>
                      </a: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20000"/>
                        <a:lumOff val="80000"/>
                      </a:schemeClr>
                    </a:solidFill>
                  </a:tcPr>
                </a:tc>
                <a:tc>
                  <a:txBody>
                    <a:bodyPr/>
                    <a:lstStyle/>
                    <a:p>
                      <a:pPr algn="l" fontAlgn="ctr"/>
                      <a:r>
                        <a:rPr lang="en-US" sz="1200" b="0" i="0" u="none" strike="noStrike">
                          <a:solidFill>
                            <a:srgbClr val="5B6770"/>
                          </a:solidFill>
                          <a:effectLst/>
                          <a:latin typeface="Arial" panose="020B0604020202020204" pitchFamily="34" charset="0"/>
                        </a:rPr>
                        <a:t>BA shall have a plan to maintain contingency reserves to cover the most severe single contingency (MSSC) </a:t>
                      </a:r>
                    </a:p>
                  </a:txBody>
                  <a:tcPr marL="182880" marR="18288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3152018997"/>
                  </a:ext>
                </a:extLst>
              </a:tr>
              <a:tr h="544749">
                <a:tc vMerge="1">
                  <a:txBody>
                    <a:bodyPr/>
                    <a:lstStyle/>
                    <a:p>
                      <a:endParaRPr lang="en-US"/>
                    </a:p>
                  </a:txBody>
                  <a:tcPr/>
                </a:tc>
                <a:tc>
                  <a:txBody>
                    <a:bodyPr/>
                    <a:lstStyle/>
                    <a:p>
                      <a:pPr algn="ctr" fontAlgn="ctr"/>
                      <a:r>
                        <a:rPr lang="en-US" sz="1200" b="1" i="0" u="none" strike="noStrike">
                          <a:solidFill>
                            <a:srgbClr val="5B6770"/>
                          </a:solidFill>
                          <a:effectLst/>
                          <a:latin typeface="Arial" panose="020B0604020202020204" pitchFamily="34" charset="0"/>
                        </a:rPr>
                        <a:t>BAL-002-3 R3</a:t>
                      </a: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20000"/>
                        <a:lumOff val="80000"/>
                      </a:schemeClr>
                    </a:solidFill>
                  </a:tcPr>
                </a:tc>
                <a:tc>
                  <a:txBody>
                    <a:bodyPr/>
                    <a:lstStyle/>
                    <a:p>
                      <a:pPr algn="l" fontAlgn="ctr"/>
                      <a:r>
                        <a:rPr lang="en-US" sz="1200" b="1" i="1" u="none" strike="noStrike">
                          <a:solidFill>
                            <a:srgbClr val="5B6770"/>
                          </a:solidFill>
                          <a:effectLst/>
                          <a:latin typeface="Arial" panose="020B0604020202020204" pitchFamily="34" charset="0"/>
                        </a:rPr>
                        <a:t>BA must restore its contingency reserve to at least its MSSC within 90 minutes</a:t>
                      </a:r>
                    </a:p>
                  </a:txBody>
                  <a:tcPr marL="182880" marR="18288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2035424040"/>
                  </a:ext>
                </a:extLst>
              </a:tr>
              <a:tr h="922020">
                <a:tc>
                  <a:txBody>
                    <a:bodyPr/>
                    <a:lstStyle/>
                    <a:p>
                      <a:pPr marL="0" algn="ctr" defTabSz="685800" rtl="0" eaLnBrk="1" fontAlgn="ctr" latinLnBrk="0" hangingPunct="1"/>
                      <a:r>
                        <a:rPr lang="en-US" sz="1400" b="1" i="0" u="none" strike="noStrike" kern="1200" cap="all" baseline="0">
                          <a:solidFill>
                            <a:srgbClr val="5B6770"/>
                          </a:solidFill>
                          <a:effectLst/>
                          <a:latin typeface="Arial" panose="020B0604020202020204" pitchFamily="34" charset="0"/>
                          <a:ea typeface="+mn-ea"/>
                          <a:cs typeface="+mn-cs"/>
                        </a:rPr>
                        <a:t>Operations Related</a:t>
                      </a: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fontAlgn="ctr"/>
                      <a:r>
                        <a:rPr lang="en-US" sz="1200" b="1" i="0" u="none" strike="noStrike">
                          <a:solidFill>
                            <a:srgbClr val="5B6770"/>
                          </a:solidFill>
                          <a:effectLst/>
                          <a:latin typeface="Arial" panose="020B0604020202020204" pitchFamily="34" charset="0"/>
                        </a:rPr>
                        <a:t>EOP-011</a:t>
                      </a:r>
                    </a:p>
                  </a:txBody>
                  <a:tcPr marL="7620" marR="762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20000"/>
                        <a:lumOff val="80000"/>
                      </a:schemeClr>
                    </a:solidFill>
                  </a:tcPr>
                </a:tc>
                <a:tc>
                  <a:txBody>
                    <a:bodyPr/>
                    <a:lstStyle/>
                    <a:p>
                      <a:pPr algn="l" fontAlgn="ctr"/>
                      <a:r>
                        <a:rPr lang="en-US" sz="1200" b="0" i="0" u="none" strike="noStrike">
                          <a:solidFill>
                            <a:srgbClr val="5B6770"/>
                          </a:solidFill>
                          <a:effectLst/>
                          <a:latin typeface="Arial" panose="020B0604020202020204" pitchFamily="34" charset="0"/>
                        </a:rPr>
                        <a:t>Balancing Authority will declare EEA3 when a system’s operating reserves are less than its Most Severe Single Contingency (MSSC) and will immediately take actions (including manual load shed) adequate to mitigate this emergency. </a:t>
                      </a:r>
                    </a:p>
                  </a:txBody>
                  <a:tcPr marL="182880" marR="182880" marT="762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2435316845"/>
                  </a:ext>
                </a:extLst>
              </a:tr>
            </a:tbl>
          </a:graphicData>
        </a:graphic>
      </p:graphicFrame>
    </p:spTree>
    <p:extLst>
      <p:ext uri="{BB962C8B-B14F-4D97-AF65-F5344CB8AC3E}">
        <p14:creationId xmlns:p14="http://schemas.microsoft.com/office/powerpoint/2010/main" val="19996518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69F16A-97F5-AABD-6A32-5807DAD84F0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64528EB-3EB1-0EE1-7719-AFCB30E49C34}"/>
              </a:ext>
            </a:extLst>
          </p:cNvPr>
          <p:cNvSpPr>
            <a:spLocks noGrp="1"/>
          </p:cNvSpPr>
          <p:nvPr>
            <p:ph type="title"/>
          </p:nvPr>
        </p:nvSpPr>
        <p:spPr/>
        <p:txBody>
          <a:bodyPr/>
          <a:lstStyle/>
          <a:p>
            <a:r>
              <a:rPr lang="en-US" sz="2000"/>
              <a:t>Duration at other ISOs</a:t>
            </a:r>
          </a:p>
        </p:txBody>
      </p:sp>
      <p:sp>
        <p:nvSpPr>
          <p:cNvPr id="4" name="Slide Number Placeholder 3">
            <a:extLst>
              <a:ext uri="{FF2B5EF4-FFF2-40B4-BE49-F238E27FC236}">
                <a16:creationId xmlns:a16="http://schemas.microsoft.com/office/drawing/2014/main" id="{23548772-6B8A-6664-B817-D673C9E6615E}"/>
              </a:ext>
            </a:extLst>
          </p:cNvPr>
          <p:cNvSpPr>
            <a:spLocks noGrp="1"/>
          </p:cNvSpPr>
          <p:nvPr>
            <p:ph type="sldNum" sz="quarter" idx="4"/>
          </p:nvPr>
        </p:nvSpPr>
        <p:spPr/>
        <p:txBody>
          <a:bodyPr/>
          <a:lstStyle/>
          <a:p>
            <a:fld id="{1D93BD3E-1E9A-4970-A6F7-E7AC52762E0C}" type="slidenum">
              <a:rPr lang="en-US" smtClean="0"/>
              <a:pPr/>
              <a:t>14</a:t>
            </a:fld>
            <a:endParaRPr lang="en-US"/>
          </a:p>
        </p:txBody>
      </p:sp>
      <p:sp>
        <p:nvSpPr>
          <p:cNvPr id="8" name="Content Placeholder 7">
            <a:extLst>
              <a:ext uri="{FF2B5EF4-FFF2-40B4-BE49-F238E27FC236}">
                <a16:creationId xmlns:a16="http://schemas.microsoft.com/office/drawing/2014/main" id="{75B3A0F2-AB2A-BB2F-5D31-7A0165D47B96}"/>
              </a:ext>
            </a:extLst>
          </p:cNvPr>
          <p:cNvSpPr>
            <a:spLocks noGrp="1"/>
          </p:cNvSpPr>
          <p:nvPr>
            <p:ph idx="1"/>
          </p:nvPr>
        </p:nvSpPr>
        <p:spPr/>
        <p:txBody>
          <a:bodyPr/>
          <a:lstStyle/>
          <a:p>
            <a:pPr marL="0" indent="0">
              <a:buNone/>
            </a:pPr>
            <a:r>
              <a:rPr lang="en-US" sz="1400" i="1">
                <a:solidFill>
                  <a:schemeClr val="accent6"/>
                </a:solidFill>
              </a:rPr>
              <a:t>A majority of the ISOs in North America have set 60 minutes as the duration requirement for AS. Following are specific details</a:t>
            </a:r>
          </a:p>
          <a:p>
            <a:pPr marL="42862" indent="0">
              <a:buNone/>
            </a:pPr>
            <a:r>
              <a:rPr lang="en-US" sz="1400" b="1" u="sng"/>
              <a:t>CAISO</a:t>
            </a:r>
            <a:r>
              <a:rPr lang="en-US" sz="1400" b="1"/>
              <a:t> </a:t>
            </a:r>
          </a:p>
          <a:p>
            <a:pPr lvl="1"/>
            <a:r>
              <a:rPr lang="en-US" sz="1600"/>
              <a:t>Duration requirement for Real Time energy: 5 minutes</a:t>
            </a:r>
          </a:p>
          <a:p>
            <a:pPr lvl="1"/>
            <a:r>
              <a:rPr lang="en-US" sz="1600"/>
              <a:t>Duration requirement for Real Time AS procurement including Regulation: 30 minutes</a:t>
            </a:r>
          </a:p>
          <a:p>
            <a:pPr lvl="1"/>
            <a:r>
              <a:rPr lang="en-US" sz="1600"/>
              <a:t>Duration requirement for DAM &amp; RUC AS procurement: 60 minutes</a:t>
            </a:r>
          </a:p>
          <a:p>
            <a:pPr lvl="1"/>
            <a:r>
              <a:rPr lang="en-US" sz="1600"/>
              <a:t>Notes (1) in CAISO ESRs are incented to have a duration of 4 hours due to resource adequacy related requirements; (2) duration requirements are designed to stay compliant with WECC rules; (3) CAISO ‘s ESR fleet is comparable to ERCOT</a:t>
            </a:r>
          </a:p>
          <a:p>
            <a:pPr marL="42862" indent="0">
              <a:buNone/>
            </a:pPr>
            <a:r>
              <a:rPr lang="en-US" sz="1400" b="1" u="sng"/>
              <a:t>MISO, NYISO, NEISO</a:t>
            </a:r>
          </a:p>
          <a:p>
            <a:pPr lvl="1"/>
            <a:r>
              <a:rPr lang="en-US" sz="1600"/>
              <a:t>Duration requirement for Real Time energy: 5 minutes</a:t>
            </a:r>
          </a:p>
          <a:p>
            <a:pPr lvl="1"/>
            <a:r>
              <a:rPr lang="en-US" sz="1600"/>
              <a:t>Duration requirement for Real Time AS procurement including Regulation: 60 minutes</a:t>
            </a:r>
          </a:p>
          <a:p>
            <a:pPr lvl="1"/>
            <a:r>
              <a:rPr lang="en-US" sz="1600"/>
              <a:t>Duration requirement for DAM &amp; RUC AS procurement: 60 minutes</a:t>
            </a:r>
          </a:p>
          <a:p>
            <a:pPr lvl="1"/>
            <a:r>
              <a:rPr lang="en-US" sz="1600"/>
              <a:t>NYISO &amp; NEISO’s duration requirements are designed to stay compliant with NPCC rules.</a:t>
            </a:r>
          </a:p>
          <a:p>
            <a:pPr marL="0" indent="0">
              <a:buNone/>
            </a:pPr>
            <a:endParaRPr lang="en-US" sz="1200"/>
          </a:p>
        </p:txBody>
      </p:sp>
    </p:spTree>
    <p:extLst>
      <p:ext uri="{BB962C8B-B14F-4D97-AF65-F5344CB8AC3E}">
        <p14:creationId xmlns:p14="http://schemas.microsoft.com/office/powerpoint/2010/main" val="310113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D81575-4695-EE18-1A17-49963D16197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746B242-6C40-D005-506A-2E3561071D60}"/>
              </a:ext>
            </a:extLst>
          </p:cNvPr>
          <p:cNvSpPr>
            <a:spLocks noGrp="1"/>
          </p:cNvSpPr>
          <p:nvPr>
            <p:ph type="title"/>
          </p:nvPr>
        </p:nvSpPr>
        <p:spPr/>
        <p:txBody>
          <a:bodyPr/>
          <a:lstStyle/>
          <a:p>
            <a:r>
              <a:rPr lang="en-US"/>
              <a:t>RRS Award Comparison</a:t>
            </a:r>
          </a:p>
        </p:txBody>
      </p:sp>
      <p:sp>
        <p:nvSpPr>
          <p:cNvPr id="3" name="Content Placeholder 2">
            <a:extLst>
              <a:ext uri="{FF2B5EF4-FFF2-40B4-BE49-F238E27FC236}">
                <a16:creationId xmlns:a16="http://schemas.microsoft.com/office/drawing/2014/main" id="{962DA386-5E47-E34F-37EA-5F477C0D55A1}"/>
              </a:ext>
            </a:extLst>
          </p:cNvPr>
          <p:cNvSpPr>
            <a:spLocks noGrp="1"/>
          </p:cNvSpPr>
          <p:nvPr>
            <p:ph idx="1"/>
          </p:nvPr>
        </p:nvSpPr>
        <p:spPr/>
        <p:txBody>
          <a:bodyPr/>
          <a:lstStyle/>
          <a:p>
            <a:pPr marL="0" indent="0">
              <a:buNone/>
            </a:pPr>
            <a:r>
              <a:rPr lang="en-US" sz="1400"/>
              <a:t>With a AS plan that matches the assumed load level, RRS is under procured at higher SOC depletion levels as compared to example 1-1. Energy offer change does not seem to impact RRS procurement. At 90% SOC depletion, GRs are awarded portion of RRS.</a:t>
            </a:r>
          </a:p>
        </p:txBody>
      </p:sp>
      <p:sp>
        <p:nvSpPr>
          <p:cNvPr id="4" name="Slide Number Placeholder 3">
            <a:extLst>
              <a:ext uri="{FF2B5EF4-FFF2-40B4-BE49-F238E27FC236}">
                <a16:creationId xmlns:a16="http://schemas.microsoft.com/office/drawing/2014/main" id="{1EF9BEB0-BC8D-7C7B-E5F3-4858147B4852}"/>
              </a:ext>
            </a:extLst>
          </p:cNvPr>
          <p:cNvSpPr>
            <a:spLocks noGrp="1"/>
          </p:cNvSpPr>
          <p:nvPr>
            <p:ph type="sldNum" sz="quarter" idx="4"/>
          </p:nvPr>
        </p:nvSpPr>
        <p:spPr/>
        <p:txBody>
          <a:bodyPr/>
          <a:lstStyle/>
          <a:p>
            <a:fld id="{1D93BD3E-1E9A-4970-A6F7-E7AC52762E0C}" type="slidenum">
              <a:rPr lang="en-US" smtClean="0"/>
              <a:pPr/>
              <a:t>15</a:t>
            </a:fld>
            <a:endParaRPr lang="en-US"/>
          </a:p>
        </p:txBody>
      </p:sp>
      <p:pic>
        <p:nvPicPr>
          <p:cNvPr id="6" name="Picture 5">
            <a:extLst>
              <a:ext uri="{FF2B5EF4-FFF2-40B4-BE49-F238E27FC236}">
                <a16:creationId xmlns:a16="http://schemas.microsoft.com/office/drawing/2014/main" id="{2CED963A-7BD8-0C77-00E4-BFB21D4A2E4C}"/>
              </a:ext>
            </a:extLst>
          </p:cNvPr>
          <p:cNvPicPr>
            <a:picLocks noChangeAspect="1"/>
          </p:cNvPicPr>
          <p:nvPr/>
        </p:nvPicPr>
        <p:blipFill>
          <a:blip r:embed="rId3"/>
          <a:stretch>
            <a:fillRect/>
          </a:stretch>
        </p:blipFill>
        <p:spPr>
          <a:xfrm>
            <a:off x="304800" y="1637185"/>
            <a:ext cx="8312734" cy="4599432"/>
          </a:xfrm>
          <a:prstGeom prst="rect">
            <a:avLst/>
          </a:prstGeom>
        </p:spPr>
      </p:pic>
      <p:cxnSp>
        <p:nvCxnSpPr>
          <p:cNvPr id="5" name="Straight Connector 4">
            <a:extLst>
              <a:ext uri="{FF2B5EF4-FFF2-40B4-BE49-F238E27FC236}">
                <a16:creationId xmlns:a16="http://schemas.microsoft.com/office/drawing/2014/main" id="{EBBB62B4-C878-A129-4E63-14191DD7CF01}"/>
              </a:ext>
            </a:extLst>
          </p:cNvPr>
          <p:cNvCxnSpPr>
            <a:cxnSpLocks/>
          </p:cNvCxnSpPr>
          <p:nvPr/>
        </p:nvCxnSpPr>
        <p:spPr>
          <a:xfrm>
            <a:off x="4798822" y="2310559"/>
            <a:ext cx="0" cy="3513221"/>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81776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E9844A-481D-B478-E079-6088795B81E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081F0A7-27C9-BD60-E776-BD87C5F4B67B}"/>
              </a:ext>
            </a:extLst>
          </p:cNvPr>
          <p:cNvSpPr>
            <a:spLocks noGrp="1"/>
          </p:cNvSpPr>
          <p:nvPr>
            <p:ph type="title"/>
          </p:nvPr>
        </p:nvSpPr>
        <p:spPr/>
        <p:txBody>
          <a:bodyPr/>
          <a:lstStyle/>
          <a:p>
            <a:r>
              <a:rPr lang="en-US"/>
              <a:t>Regulation Award Comparison</a:t>
            </a:r>
          </a:p>
        </p:txBody>
      </p:sp>
      <p:sp>
        <p:nvSpPr>
          <p:cNvPr id="3" name="Content Placeholder 2">
            <a:extLst>
              <a:ext uri="{FF2B5EF4-FFF2-40B4-BE49-F238E27FC236}">
                <a16:creationId xmlns:a16="http://schemas.microsoft.com/office/drawing/2014/main" id="{602D83E2-9852-943B-D228-34DE0433AB4A}"/>
              </a:ext>
            </a:extLst>
          </p:cNvPr>
          <p:cNvSpPr>
            <a:spLocks noGrp="1"/>
          </p:cNvSpPr>
          <p:nvPr>
            <p:ph idx="1"/>
          </p:nvPr>
        </p:nvSpPr>
        <p:spPr/>
        <p:txBody>
          <a:bodyPr/>
          <a:lstStyle/>
          <a:p>
            <a:pPr marL="0" indent="0">
              <a:buNone/>
            </a:pPr>
            <a:r>
              <a:rPr lang="en-US" sz="1400"/>
              <a:t>With a AS plan that matches the assumed load level, Regulation Up is under procured at slightly higher SOC depletion levels as compared to example 1-1. Change in ESR Energy Offer Curve does not change the outcome. 100% from ESRs.</a:t>
            </a:r>
          </a:p>
        </p:txBody>
      </p:sp>
      <p:sp>
        <p:nvSpPr>
          <p:cNvPr id="4" name="Slide Number Placeholder 3">
            <a:extLst>
              <a:ext uri="{FF2B5EF4-FFF2-40B4-BE49-F238E27FC236}">
                <a16:creationId xmlns:a16="http://schemas.microsoft.com/office/drawing/2014/main" id="{A42F7230-73B6-A121-601F-E920A6BF2DAF}"/>
              </a:ext>
            </a:extLst>
          </p:cNvPr>
          <p:cNvSpPr>
            <a:spLocks noGrp="1"/>
          </p:cNvSpPr>
          <p:nvPr>
            <p:ph type="sldNum" sz="quarter" idx="4"/>
          </p:nvPr>
        </p:nvSpPr>
        <p:spPr/>
        <p:txBody>
          <a:bodyPr/>
          <a:lstStyle/>
          <a:p>
            <a:fld id="{1D93BD3E-1E9A-4970-A6F7-E7AC52762E0C}" type="slidenum">
              <a:rPr lang="en-US" smtClean="0"/>
              <a:pPr/>
              <a:t>16</a:t>
            </a:fld>
            <a:endParaRPr lang="en-US"/>
          </a:p>
        </p:txBody>
      </p:sp>
      <p:pic>
        <p:nvPicPr>
          <p:cNvPr id="6" name="Picture 5">
            <a:extLst>
              <a:ext uri="{FF2B5EF4-FFF2-40B4-BE49-F238E27FC236}">
                <a16:creationId xmlns:a16="http://schemas.microsoft.com/office/drawing/2014/main" id="{977361DA-0A57-6DB1-AB14-55C90AAC5B08}"/>
              </a:ext>
            </a:extLst>
          </p:cNvPr>
          <p:cNvPicPr>
            <a:picLocks noChangeAspect="1"/>
          </p:cNvPicPr>
          <p:nvPr/>
        </p:nvPicPr>
        <p:blipFill>
          <a:blip r:embed="rId3"/>
          <a:stretch>
            <a:fillRect/>
          </a:stretch>
        </p:blipFill>
        <p:spPr>
          <a:xfrm>
            <a:off x="304800" y="1637185"/>
            <a:ext cx="8322280" cy="4599432"/>
          </a:xfrm>
          <a:prstGeom prst="rect">
            <a:avLst/>
          </a:prstGeom>
        </p:spPr>
      </p:pic>
      <p:cxnSp>
        <p:nvCxnSpPr>
          <p:cNvPr id="5" name="Straight Connector 4">
            <a:extLst>
              <a:ext uri="{FF2B5EF4-FFF2-40B4-BE49-F238E27FC236}">
                <a16:creationId xmlns:a16="http://schemas.microsoft.com/office/drawing/2014/main" id="{91C4CC14-AE89-531C-817F-A1E2B717A7AE}"/>
              </a:ext>
            </a:extLst>
          </p:cNvPr>
          <p:cNvCxnSpPr>
            <a:cxnSpLocks/>
          </p:cNvCxnSpPr>
          <p:nvPr/>
        </p:nvCxnSpPr>
        <p:spPr>
          <a:xfrm>
            <a:off x="4827698" y="2272059"/>
            <a:ext cx="0" cy="3513221"/>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00781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3E4C63-770A-4C25-D99F-5A2C4BCD0F2D}"/>
              </a:ext>
            </a:extLst>
          </p:cNvPr>
          <p:cNvSpPr>
            <a:spLocks noGrp="1"/>
          </p:cNvSpPr>
          <p:nvPr>
            <p:ph type="title"/>
          </p:nvPr>
        </p:nvSpPr>
        <p:spPr/>
        <p:txBody>
          <a:bodyPr/>
          <a:lstStyle/>
          <a:p>
            <a:r>
              <a:rPr lang="en-US"/>
              <a:t>Reg Up and RRS Price Comparison</a:t>
            </a:r>
          </a:p>
        </p:txBody>
      </p:sp>
      <p:sp>
        <p:nvSpPr>
          <p:cNvPr id="3" name="Content Placeholder 2">
            <a:extLst>
              <a:ext uri="{FF2B5EF4-FFF2-40B4-BE49-F238E27FC236}">
                <a16:creationId xmlns:a16="http://schemas.microsoft.com/office/drawing/2014/main" id="{35A581A0-B972-0A47-3C54-98FF6541D37D}"/>
              </a:ext>
            </a:extLst>
          </p:cNvPr>
          <p:cNvSpPr>
            <a:spLocks noGrp="1"/>
          </p:cNvSpPr>
          <p:nvPr>
            <p:ph idx="1"/>
          </p:nvPr>
        </p:nvSpPr>
        <p:spPr/>
        <p:txBody>
          <a:bodyPr/>
          <a:lstStyle/>
          <a:p>
            <a:pPr marL="0" indent="0">
              <a:buNone/>
            </a:pPr>
            <a:r>
              <a:rPr lang="en-US" sz="1400"/>
              <a:t>Reg Up and RRS price outcomes are fairly similar in all scenarios.</a:t>
            </a:r>
          </a:p>
        </p:txBody>
      </p:sp>
      <p:sp>
        <p:nvSpPr>
          <p:cNvPr id="4" name="Slide Number Placeholder 3">
            <a:extLst>
              <a:ext uri="{FF2B5EF4-FFF2-40B4-BE49-F238E27FC236}">
                <a16:creationId xmlns:a16="http://schemas.microsoft.com/office/drawing/2014/main" id="{F9BED124-B7D8-D299-5B3A-C2D704B2F5CE}"/>
              </a:ext>
            </a:extLst>
          </p:cNvPr>
          <p:cNvSpPr>
            <a:spLocks noGrp="1"/>
          </p:cNvSpPr>
          <p:nvPr>
            <p:ph type="sldNum" sz="quarter" idx="4"/>
          </p:nvPr>
        </p:nvSpPr>
        <p:spPr/>
        <p:txBody>
          <a:bodyPr/>
          <a:lstStyle/>
          <a:p>
            <a:fld id="{1D93BD3E-1E9A-4970-A6F7-E7AC52762E0C}" type="slidenum">
              <a:rPr lang="en-US" smtClean="0"/>
              <a:pPr/>
              <a:t>17</a:t>
            </a:fld>
            <a:endParaRPr lang="en-US"/>
          </a:p>
        </p:txBody>
      </p:sp>
      <p:pic>
        <p:nvPicPr>
          <p:cNvPr id="5" name="Picture 4">
            <a:extLst>
              <a:ext uri="{FF2B5EF4-FFF2-40B4-BE49-F238E27FC236}">
                <a16:creationId xmlns:a16="http://schemas.microsoft.com/office/drawing/2014/main" id="{E5BA6398-DC6A-BBDA-FE26-B1F7453A49A7}"/>
              </a:ext>
            </a:extLst>
          </p:cNvPr>
          <p:cNvPicPr>
            <a:picLocks noChangeAspect="1"/>
          </p:cNvPicPr>
          <p:nvPr/>
        </p:nvPicPr>
        <p:blipFill>
          <a:blip r:embed="rId2"/>
          <a:stretch>
            <a:fillRect/>
          </a:stretch>
        </p:blipFill>
        <p:spPr>
          <a:xfrm>
            <a:off x="328816" y="1530097"/>
            <a:ext cx="8486368" cy="4706520"/>
          </a:xfrm>
          <a:prstGeom prst="rect">
            <a:avLst/>
          </a:prstGeom>
        </p:spPr>
      </p:pic>
    </p:spTree>
    <p:extLst>
      <p:ext uri="{BB962C8B-B14F-4D97-AF65-F5344CB8AC3E}">
        <p14:creationId xmlns:p14="http://schemas.microsoft.com/office/powerpoint/2010/main" val="7713730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71E3D3-0E9A-FE2A-56E8-181ED1708CD3}"/>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A82DEB2D-A7DF-EB50-16AE-DC7A50FC0FE9}"/>
              </a:ext>
            </a:extLst>
          </p:cNvPr>
          <p:cNvSpPr>
            <a:spLocks noGrp="1"/>
          </p:cNvSpPr>
          <p:nvPr>
            <p:ph type="title"/>
          </p:nvPr>
        </p:nvSpPr>
        <p:spPr/>
        <p:txBody>
          <a:bodyPr/>
          <a:lstStyle/>
          <a:p>
            <a:r>
              <a:rPr lang="en-US"/>
              <a:t>Introduction</a:t>
            </a:r>
          </a:p>
        </p:txBody>
      </p:sp>
      <p:sp>
        <p:nvSpPr>
          <p:cNvPr id="6" name="Content Placeholder 5">
            <a:extLst>
              <a:ext uri="{FF2B5EF4-FFF2-40B4-BE49-F238E27FC236}">
                <a16:creationId xmlns:a16="http://schemas.microsoft.com/office/drawing/2014/main" id="{0F77C31D-423A-7738-2C09-9C5FA8176072}"/>
              </a:ext>
            </a:extLst>
          </p:cNvPr>
          <p:cNvSpPr>
            <a:spLocks noGrp="1"/>
          </p:cNvSpPr>
          <p:nvPr>
            <p:ph idx="1"/>
          </p:nvPr>
        </p:nvSpPr>
        <p:spPr/>
        <p:txBody>
          <a:bodyPr lIns="91440" tIns="45720" rIns="91440" bIns="45720" anchor="t"/>
          <a:lstStyle/>
          <a:p>
            <a:r>
              <a:rPr lang="en-US" sz="1400"/>
              <a:t>Ancillary Services (AS) are an important mechanism for maintaining the reliability of the ERCOT Interconnection. </a:t>
            </a:r>
          </a:p>
          <a:p>
            <a:pPr marL="556895" lvl="1" indent="-213995"/>
            <a:r>
              <a:rPr lang="en-US" sz="1400"/>
              <a:t>The importance of AS has grown and continues to grow as variability and uncertainty of both supply resources and demands on the grid continue to increase. </a:t>
            </a:r>
            <a:endParaRPr lang="en-US" sz="1400">
              <a:cs typeface="Arial"/>
            </a:endParaRPr>
          </a:p>
          <a:p>
            <a:endParaRPr lang="en-US" sz="800"/>
          </a:p>
          <a:p>
            <a:r>
              <a:rPr lang="en-US" sz="1400"/>
              <a:t>AS are procured to satisfy two purposes:</a:t>
            </a:r>
            <a:endParaRPr lang="en-US" sz="1400">
              <a:cs typeface="Arial"/>
            </a:endParaRPr>
          </a:p>
          <a:p>
            <a:pPr marL="556895" lvl="1" indent="-213995"/>
            <a:r>
              <a:rPr lang="en-US" sz="1400"/>
              <a:t>Meet certain supply and demand balancing related reliability objectives defined in NERC Reliability Standards, and </a:t>
            </a:r>
            <a:endParaRPr lang="en-US" sz="1400">
              <a:cs typeface="Arial"/>
            </a:endParaRPr>
          </a:p>
          <a:p>
            <a:pPr marL="556895" lvl="1" indent="-213995"/>
            <a:r>
              <a:rPr lang="en-US" sz="1400"/>
              <a:t>Reduce operational risks associated with variability and uncertainty. </a:t>
            </a:r>
            <a:endParaRPr lang="en-US" sz="1400">
              <a:cs typeface="Arial"/>
            </a:endParaRPr>
          </a:p>
          <a:p>
            <a:endParaRPr lang="en-US" sz="800"/>
          </a:p>
          <a:p>
            <a:r>
              <a:rPr lang="en-US" sz="1400"/>
              <a:t>NPRR1282 specifies the duration requirements of AS that are procured in Real Time Market (RTM) based on reliability needs specially from the perspective of energy sufficiency to respond to typical events that have been experienced or may be experienced. ERCOT is recommending to, </a:t>
            </a:r>
            <a:endParaRPr lang="en-US" sz="1400">
              <a:cs typeface="Arial"/>
            </a:endParaRPr>
          </a:p>
          <a:p>
            <a:pPr marL="556895" lvl="1" indent="-213995"/>
            <a:r>
              <a:rPr lang="en-US" sz="1400"/>
              <a:t>Increase Regulation and RRS duration to 30 minutes to</a:t>
            </a:r>
            <a:r>
              <a:rPr lang="en-US" sz="1400" b="1"/>
              <a:t> </a:t>
            </a:r>
            <a:r>
              <a:rPr lang="en-US" sz="1400"/>
              <a:t>reduce the risk of ERCOT violating ERCOT’s BAL-001 obligation in the event when SCED is not available due to unplanned events.</a:t>
            </a:r>
            <a:endParaRPr lang="en-US" sz="1400">
              <a:cs typeface="Arial"/>
            </a:endParaRPr>
          </a:p>
          <a:p>
            <a:pPr marL="556895" lvl="1" indent="-213995"/>
            <a:r>
              <a:rPr lang="en-US" sz="1400"/>
              <a:t>Decrease ECRS duration to one-hour</a:t>
            </a:r>
            <a:endParaRPr lang="en-US" sz="1400">
              <a:cs typeface="Arial"/>
            </a:endParaRPr>
          </a:p>
          <a:p>
            <a:pPr marL="556895" lvl="1" indent="-213995"/>
            <a:r>
              <a:rPr lang="en-US" sz="1400"/>
              <a:t>Retain the four-hour duration for Non-Spin</a:t>
            </a:r>
            <a:endParaRPr lang="en-US" sz="1400">
              <a:cs typeface="Arial"/>
            </a:endParaRPr>
          </a:p>
          <a:p>
            <a:pPr marL="556895" lvl="1" indent="-213995"/>
            <a:endParaRPr lang="en-US" sz="800">
              <a:cs typeface="Arial"/>
            </a:endParaRPr>
          </a:p>
          <a:p>
            <a:r>
              <a:rPr lang="en-US" sz="1400"/>
              <a:t>Under RTC during scarcity conditions, RTC-SCED is expected to prioritize serving load and not procure the full AS plan. Hence to assess the duration needs for Non-Spin, ERCOT’s analysis drew its conclusions specifically by looking at events which occurred on non-scarcity days. These would be days when offline capacity was available but due to the nature of events could not be committed in a timely manner.</a:t>
            </a:r>
            <a:endParaRPr lang="en-US" sz="1400">
              <a:cs typeface="Arial"/>
            </a:endParaRPr>
          </a:p>
          <a:p>
            <a:endParaRPr lang="en-US"/>
          </a:p>
        </p:txBody>
      </p:sp>
      <p:sp>
        <p:nvSpPr>
          <p:cNvPr id="4" name="Slide Number Placeholder 3">
            <a:extLst>
              <a:ext uri="{FF2B5EF4-FFF2-40B4-BE49-F238E27FC236}">
                <a16:creationId xmlns:a16="http://schemas.microsoft.com/office/drawing/2014/main" id="{FB0A5410-BCB1-1D3D-552D-5009849F9A85}"/>
              </a:ext>
            </a:extLst>
          </p:cNvPr>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32549623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C92254-1732-0036-0FD3-500F024CFDCE}"/>
              </a:ext>
            </a:extLst>
          </p:cNvPr>
          <p:cNvSpPr>
            <a:spLocks noGrp="1"/>
          </p:cNvSpPr>
          <p:nvPr>
            <p:ph type="title"/>
          </p:nvPr>
        </p:nvSpPr>
        <p:spPr/>
        <p:txBody>
          <a:bodyPr/>
          <a:lstStyle/>
          <a:p>
            <a:r>
              <a:rPr lang="en-US" sz="2800"/>
              <a:t>IMM’s Example: Valuing Energy over Non-Spin</a:t>
            </a:r>
          </a:p>
        </p:txBody>
      </p:sp>
      <p:sp>
        <p:nvSpPr>
          <p:cNvPr id="3" name="Content Placeholder 2">
            <a:extLst>
              <a:ext uri="{FF2B5EF4-FFF2-40B4-BE49-F238E27FC236}">
                <a16:creationId xmlns:a16="http://schemas.microsoft.com/office/drawing/2014/main" id="{B4E299A7-0C19-93A8-0D40-2D7ED094ECB4}"/>
              </a:ext>
            </a:extLst>
          </p:cNvPr>
          <p:cNvSpPr>
            <a:spLocks noGrp="1"/>
          </p:cNvSpPr>
          <p:nvPr>
            <p:ph idx="1"/>
          </p:nvPr>
        </p:nvSpPr>
        <p:spPr/>
        <p:txBody>
          <a:bodyPr/>
          <a:lstStyle/>
          <a:p>
            <a:r>
              <a:rPr lang="en-US" sz="1400"/>
              <a:t>The IMM shared analysis that demonstrated that because energy has a lower duration than Non-Spin, under specific system conditions with specific offers, it was possible for SCED to award ESRs energy over Non-Spin. </a:t>
            </a:r>
          </a:p>
          <a:p>
            <a:endParaRPr lang="en-US" sz="1400"/>
          </a:p>
          <a:p>
            <a:r>
              <a:rPr lang="en-US" sz="1400"/>
              <a:t>ERCOT notes that the example the IMM has laid out is a very extreme scenario. </a:t>
            </a:r>
          </a:p>
          <a:p>
            <a:endParaRPr lang="en-US" sz="800"/>
          </a:p>
          <a:p>
            <a:r>
              <a:rPr lang="en-US" sz="1400"/>
              <a:t>ERCOT has conducted an analysis using the IMM’s assumptions and then extended the same. Specifically, ERCOT has analyzed the following 4 scenarios</a:t>
            </a:r>
          </a:p>
          <a:p>
            <a:pPr lvl="1"/>
            <a:r>
              <a:rPr lang="en-US" sz="1400"/>
              <a:t>Example 1-1: Same as IMM’s posted on </a:t>
            </a:r>
            <a:r>
              <a:rPr lang="en-US" sz="1400">
                <a:hlinkClick r:id="rId2"/>
              </a:rPr>
              <a:t>May 21 RTCTF meeting page</a:t>
            </a:r>
            <a:r>
              <a:rPr lang="en-US" sz="1400"/>
              <a:t>.</a:t>
            </a:r>
          </a:p>
          <a:p>
            <a:pPr lvl="1"/>
            <a:r>
              <a:rPr lang="en-US" sz="1400"/>
              <a:t>Example 1-2: ESR energy offer = $2,000/MW, rest same as Example 1-1.</a:t>
            </a:r>
          </a:p>
          <a:p>
            <a:pPr lvl="1"/>
            <a:endParaRPr lang="en-US" sz="1400"/>
          </a:p>
          <a:p>
            <a:pPr lvl="1"/>
            <a:r>
              <a:rPr lang="en-US" sz="1400"/>
              <a:t>Example 2-1: AS plan from Aug 2025 HE 20, ESR energy offer = $1,000/MW, rest same as Example 1-1.</a:t>
            </a:r>
          </a:p>
          <a:p>
            <a:pPr lvl="1"/>
            <a:r>
              <a:rPr lang="en-US" sz="1400"/>
              <a:t>Example 2-2: AS plan from Aug 2025 HE 20, ESR energy offer = $2,000/MW, rest same as Example 1-1.</a:t>
            </a:r>
          </a:p>
          <a:p>
            <a:pPr lvl="1"/>
            <a:endParaRPr lang="en-US" sz="800"/>
          </a:p>
          <a:p>
            <a:r>
              <a:rPr lang="en-US" sz="1400"/>
              <a:t>ERCOT agrees that SCED optimization may award energy over longer duration AS. However, ERCOT notes that system conditions, the volume of AS being procured, and energy offers all play a role in the level of SOC depletion at which this may occur.</a:t>
            </a:r>
          </a:p>
          <a:p>
            <a:pPr lvl="1"/>
            <a:r>
              <a:rPr lang="en-US" sz="1400"/>
              <a:t>With higher energy offers, ESRs are able to further protect SOC, if needed.</a:t>
            </a:r>
          </a:p>
          <a:p>
            <a:pPr lvl="1"/>
            <a:r>
              <a:rPr lang="en-US" sz="1400"/>
              <a:t>With a more typical AS plan, SCED optimization may still award energy over Non-Spin or award Non-Spin to resources other than ESRs, but at relatively higher SOC depletion levels than what are in the IMM’s example. </a:t>
            </a:r>
          </a:p>
          <a:p>
            <a:endParaRPr lang="en-US" sz="1400"/>
          </a:p>
          <a:p>
            <a:endParaRPr lang="en-US" sz="1400"/>
          </a:p>
        </p:txBody>
      </p:sp>
      <p:sp>
        <p:nvSpPr>
          <p:cNvPr id="4" name="Slide Number Placeholder 3">
            <a:extLst>
              <a:ext uri="{FF2B5EF4-FFF2-40B4-BE49-F238E27FC236}">
                <a16:creationId xmlns:a16="http://schemas.microsoft.com/office/drawing/2014/main" id="{63FD17D2-7D77-03E6-EECF-A89A447D909A}"/>
              </a:ext>
            </a:extLst>
          </p:cNvPr>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39640406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69B4285-0B18-E11F-D8E6-986560E973F3}"/>
              </a:ext>
            </a:extLst>
          </p:cNvPr>
          <p:cNvSpPr>
            <a:spLocks noGrp="1"/>
          </p:cNvSpPr>
          <p:nvPr>
            <p:ph type="title"/>
          </p:nvPr>
        </p:nvSpPr>
        <p:spPr/>
        <p:txBody>
          <a:bodyPr/>
          <a:lstStyle/>
          <a:p>
            <a:r>
              <a:rPr lang="en-US"/>
              <a:t>Extension to Analysis IMM Conducted</a:t>
            </a:r>
          </a:p>
        </p:txBody>
      </p:sp>
      <p:sp>
        <p:nvSpPr>
          <p:cNvPr id="6" name="Content Placeholder 5">
            <a:extLst>
              <a:ext uri="{FF2B5EF4-FFF2-40B4-BE49-F238E27FC236}">
                <a16:creationId xmlns:a16="http://schemas.microsoft.com/office/drawing/2014/main" id="{23CC6B8C-12E1-3A65-A1C1-B00736F7DC73}"/>
              </a:ext>
            </a:extLst>
          </p:cNvPr>
          <p:cNvSpPr>
            <a:spLocks noGrp="1"/>
          </p:cNvSpPr>
          <p:nvPr>
            <p:ph idx="1"/>
          </p:nvPr>
        </p:nvSpPr>
        <p:spPr>
          <a:xfrm>
            <a:off x="304800" y="855406"/>
            <a:ext cx="3338688" cy="5064627"/>
          </a:xfrm>
        </p:spPr>
        <p:txBody>
          <a:bodyPr/>
          <a:lstStyle/>
          <a:p>
            <a:pPr marL="0" indent="0">
              <a:buNone/>
            </a:pPr>
            <a:r>
              <a:rPr lang="en-US" sz="1400" b="1" u="sng"/>
              <a:t>Example 1-1</a:t>
            </a:r>
          </a:p>
          <a:p>
            <a:r>
              <a:rPr lang="en-US" sz="1400"/>
              <a:t>No Transmission Constraints</a:t>
            </a:r>
          </a:p>
          <a:p>
            <a:r>
              <a:rPr lang="en-US" sz="1400"/>
              <a:t>Resources</a:t>
            </a:r>
          </a:p>
          <a:p>
            <a:pPr lvl="1"/>
            <a:r>
              <a:rPr lang="en-US" sz="1400"/>
              <a:t>Thermal generator </a:t>
            </a:r>
          </a:p>
          <a:p>
            <a:pPr lvl="2"/>
            <a:r>
              <a:rPr lang="en-US" sz="1400"/>
              <a:t>HSL = </a:t>
            </a:r>
            <a:r>
              <a:rPr lang="en-US" sz="1400">
                <a:highlight>
                  <a:srgbClr val="00FFFF"/>
                </a:highlight>
              </a:rPr>
              <a:t>40,000 MW</a:t>
            </a:r>
          </a:p>
          <a:p>
            <a:pPr lvl="2"/>
            <a:r>
              <a:rPr lang="en-US" sz="1400"/>
              <a:t>AS Qty = 10,000</a:t>
            </a:r>
          </a:p>
          <a:p>
            <a:pPr lvl="2"/>
            <a:r>
              <a:rPr lang="en-US" sz="1400"/>
              <a:t>Energy Offer = $29/MWh</a:t>
            </a:r>
          </a:p>
          <a:p>
            <a:pPr lvl="1"/>
            <a:r>
              <a:rPr lang="en-US" sz="1400"/>
              <a:t>ESR</a:t>
            </a:r>
          </a:p>
          <a:p>
            <a:pPr lvl="2"/>
            <a:r>
              <a:rPr lang="en-US" sz="1400"/>
              <a:t>HSL 10,000 MW</a:t>
            </a:r>
          </a:p>
          <a:p>
            <a:pPr lvl="2"/>
            <a:r>
              <a:rPr lang="en-US" sz="1400"/>
              <a:t>AS Qty = 10,000 MW</a:t>
            </a:r>
          </a:p>
          <a:p>
            <a:pPr lvl="2"/>
            <a:r>
              <a:rPr lang="en-US" sz="1400"/>
              <a:t>Energy Offer = $1000/MWh</a:t>
            </a:r>
          </a:p>
          <a:p>
            <a:pPr lvl="2"/>
            <a:r>
              <a:rPr lang="en-US" sz="1400"/>
              <a:t>Max SOC = 10,000 MWh</a:t>
            </a:r>
          </a:p>
          <a:p>
            <a:pPr lvl="1"/>
            <a:r>
              <a:rPr lang="en-US" sz="1400"/>
              <a:t>Both resources offer </a:t>
            </a:r>
            <a:r>
              <a:rPr lang="en-US" sz="1400" err="1"/>
              <a:t>RegUp</a:t>
            </a:r>
            <a:r>
              <a:rPr lang="en-US" sz="1400"/>
              <a:t> at $6 and all other AS at $0</a:t>
            </a:r>
          </a:p>
          <a:p>
            <a:r>
              <a:rPr lang="en-US" sz="1400"/>
              <a:t>Demand = </a:t>
            </a:r>
            <a:r>
              <a:rPr lang="en-US" sz="1400">
                <a:highlight>
                  <a:srgbClr val="00FFFF"/>
                </a:highlight>
              </a:rPr>
              <a:t>40,000 MW</a:t>
            </a:r>
          </a:p>
          <a:p>
            <a:r>
              <a:rPr lang="en-US" sz="1400"/>
              <a:t>AS Plan</a:t>
            </a:r>
          </a:p>
          <a:p>
            <a:pPr lvl="1"/>
            <a:r>
              <a:rPr lang="en-US" sz="1400" err="1"/>
              <a:t>RegUp</a:t>
            </a:r>
            <a:r>
              <a:rPr lang="en-US" sz="1400"/>
              <a:t> = 900 MW</a:t>
            </a:r>
          </a:p>
          <a:p>
            <a:pPr lvl="1"/>
            <a:r>
              <a:rPr lang="en-US" sz="1400"/>
              <a:t>RRS = 2,300 MW</a:t>
            </a:r>
          </a:p>
          <a:p>
            <a:pPr lvl="1"/>
            <a:r>
              <a:rPr lang="en-US" sz="1400"/>
              <a:t>ECRS = 2,300 MW</a:t>
            </a:r>
          </a:p>
          <a:p>
            <a:pPr lvl="1"/>
            <a:r>
              <a:rPr lang="en-US" sz="1400"/>
              <a:t>NSPIN = 4,000 MW</a:t>
            </a:r>
          </a:p>
          <a:p>
            <a:pPr lvl="1"/>
            <a:r>
              <a:rPr lang="en-US" sz="1400"/>
              <a:t>Total = 9,500 MW</a:t>
            </a:r>
          </a:p>
          <a:p>
            <a:endParaRPr lang="en-US"/>
          </a:p>
        </p:txBody>
      </p:sp>
      <p:sp>
        <p:nvSpPr>
          <p:cNvPr id="4" name="Slide Number Placeholder 3">
            <a:extLst>
              <a:ext uri="{FF2B5EF4-FFF2-40B4-BE49-F238E27FC236}">
                <a16:creationId xmlns:a16="http://schemas.microsoft.com/office/drawing/2014/main" id="{3A7B8CDD-CFCC-7E56-4648-A655767597A6}"/>
              </a:ext>
            </a:extLst>
          </p:cNvPr>
          <p:cNvSpPr>
            <a:spLocks noGrp="1"/>
          </p:cNvSpPr>
          <p:nvPr>
            <p:ph type="sldNum" sz="quarter" idx="4"/>
          </p:nvPr>
        </p:nvSpPr>
        <p:spPr/>
        <p:txBody>
          <a:bodyPr/>
          <a:lstStyle/>
          <a:p>
            <a:fld id="{1D93BD3E-1E9A-4970-A6F7-E7AC52762E0C}" type="slidenum">
              <a:rPr lang="en-US" smtClean="0"/>
              <a:pPr/>
              <a:t>4</a:t>
            </a:fld>
            <a:endParaRPr lang="en-US"/>
          </a:p>
        </p:txBody>
      </p:sp>
      <p:sp>
        <p:nvSpPr>
          <p:cNvPr id="7" name="Content Placeholder 5">
            <a:extLst>
              <a:ext uri="{FF2B5EF4-FFF2-40B4-BE49-F238E27FC236}">
                <a16:creationId xmlns:a16="http://schemas.microsoft.com/office/drawing/2014/main" id="{F2C7C62F-6F1B-3A95-1B29-DE38AC59FD53}"/>
              </a:ext>
            </a:extLst>
          </p:cNvPr>
          <p:cNvSpPr txBox="1">
            <a:spLocks/>
          </p:cNvSpPr>
          <p:nvPr/>
        </p:nvSpPr>
        <p:spPr>
          <a:xfrm>
            <a:off x="6153901" y="855406"/>
            <a:ext cx="2929714" cy="5467756"/>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buNone/>
            </a:pPr>
            <a:r>
              <a:rPr lang="en-US" sz="1400" b="1" u="sng"/>
              <a:t>Example 2-1</a:t>
            </a:r>
          </a:p>
          <a:p>
            <a:r>
              <a:rPr lang="en-US" sz="1400"/>
              <a:t>No Transmission Constraints</a:t>
            </a:r>
          </a:p>
          <a:p>
            <a:r>
              <a:rPr lang="en-US" sz="1400"/>
              <a:t>Resources, Demand, Energy and AS Offer same as Example 1-1</a:t>
            </a:r>
          </a:p>
          <a:p>
            <a:r>
              <a:rPr lang="en-US" sz="1400"/>
              <a:t>AS Plan from Aug HE20</a:t>
            </a:r>
          </a:p>
          <a:p>
            <a:pPr lvl="1"/>
            <a:r>
              <a:rPr lang="en-US" sz="1400" err="1"/>
              <a:t>RegUp</a:t>
            </a:r>
            <a:r>
              <a:rPr lang="en-US" sz="1400"/>
              <a:t> = 598 MW</a:t>
            </a:r>
          </a:p>
          <a:p>
            <a:pPr lvl="1"/>
            <a:r>
              <a:rPr lang="en-US" sz="1400"/>
              <a:t>RRS = 2,300 MW</a:t>
            </a:r>
          </a:p>
          <a:p>
            <a:pPr lvl="1"/>
            <a:r>
              <a:rPr lang="en-US" sz="1400"/>
              <a:t>ECRS = 1,451 MW</a:t>
            </a:r>
          </a:p>
          <a:p>
            <a:pPr lvl="1"/>
            <a:r>
              <a:rPr lang="en-US" sz="1400"/>
              <a:t>NSPIN = 1,912 MW</a:t>
            </a:r>
          </a:p>
          <a:p>
            <a:pPr lvl="1"/>
            <a:r>
              <a:rPr lang="en-US" sz="1400"/>
              <a:t>Total = 6,261 MW</a:t>
            </a:r>
          </a:p>
          <a:p>
            <a:pPr marL="0" indent="0">
              <a:buNone/>
            </a:pPr>
            <a:r>
              <a:rPr lang="en-US" sz="1400" b="1" u="sng"/>
              <a:t>Example 2-2</a:t>
            </a:r>
          </a:p>
          <a:p>
            <a:r>
              <a:rPr lang="en-US" sz="1400"/>
              <a:t>No Transmission Constraints</a:t>
            </a:r>
          </a:p>
          <a:p>
            <a:r>
              <a:rPr lang="en-US" sz="1400"/>
              <a:t>Resources, Demand, AS Offer same as Example 1-1</a:t>
            </a:r>
          </a:p>
          <a:p>
            <a:pPr lvl="1"/>
            <a:r>
              <a:rPr lang="en-US" sz="1400"/>
              <a:t>Thermal generator </a:t>
            </a:r>
          </a:p>
          <a:p>
            <a:pPr lvl="2"/>
            <a:r>
              <a:rPr lang="en-US" sz="1400"/>
              <a:t>Energy Offer = $29/MWh</a:t>
            </a:r>
          </a:p>
          <a:p>
            <a:pPr lvl="1"/>
            <a:r>
              <a:rPr lang="en-US" sz="1400"/>
              <a:t>ESR</a:t>
            </a:r>
          </a:p>
          <a:p>
            <a:pPr lvl="2"/>
            <a:r>
              <a:rPr lang="en-US" sz="1400"/>
              <a:t>Energy Offer = $2000/MWh</a:t>
            </a:r>
          </a:p>
          <a:p>
            <a:r>
              <a:rPr lang="en-US" sz="1400"/>
              <a:t>AS Plan from Example 2</a:t>
            </a:r>
            <a:endParaRPr lang="en-US"/>
          </a:p>
        </p:txBody>
      </p:sp>
      <p:sp>
        <p:nvSpPr>
          <p:cNvPr id="8" name="Content Placeholder 5">
            <a:extLst>
              <a:ext uri="{FF2B5EF4-FFF2-40B4-BE49-F238E27FC236}">
                <a16:creationId xmlns:a16="http://schemas.microsoft.com/office/drawing/2014/main" id="{F249952E-A85C-9C45-A454-C3E2F7C66154}"/>
              </a:ext>
            </a:extLst>
          </p:cNvPr>
          <p:cNvSpPr txBox="1">
            <a:spLocks/>
          </p:cNvSpPr>
          <p:nvPr/>
        </p:nvSpPr>
        <p:spPr>
          <a:xfrm>
            <a:off x="6352700" y="3778370"/>
            <a:ext cx="2730915" cy="2922964"/>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buNone/>
            </a:pPr>
            <a:endParaRPr lang="en-US"/>
          </a:p>
        </p:txBody>
      </p:sp>
      <p:sp>
        <p:nvSpPr>
          <p:cNvPr id="2" name="Content Placeholder 5">
            <a:extLst>
              <a:ext uri="{FF2B5EF4-FFF2-40B4-BE49-F238E27FC236}">
                <a16:creationId xmlns:a16="http://schemas.microsoft.com/office/drawing/2014/main" id="{C7C7120D-EFEC-7E7D-84BB-5BF68596496B}"/>
              </a:ext>
            </a:extLst>
          </p:cNvPr>
          <p:cNvSpPr txBox="1">
            <a:spLocks/>
          </p:cNvSpPr>
          <p:nvPr/>
        </p:nvSpPr>
        <p:spPr>
          <a:xfrm>
            <a:off x="3432035" y="855406"/>
            <a:ext cx="2632335" cy="2922964"/>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buNone/>
            </a:pPr>
            <a:r>
              <a:rPr lang="en-US" sz="1400" b="1" u="sng"/>
              <a:t>Example 1-2</a:t>
            </a:r>
          </a:p>
          <a:p>
            <a:r>
              <a:rPr lang="en-US" sz="1400"/>
              <a:t>No Transmission Constraints</a:t>
            </a:r>
          </a:p>
          <a:p>
            <a:r>
              <a:rPr lang="en-US" sz="1400"/>
              <a:t>Resources, Demand, AS Offer same as Example 1-1</a:t>
            </a:r>
          </a:p>
          <a:p>
            <a:pPr lvl="1"/>
            <a:r>
              <a:rPr lang="en-US" sz="1400"/>
              <a:t>Thermal generator </a:t>
            </a:r>
          </a:p>
          <a:p>
            <a:pPr lvl="2"/>
            <a:r>
              <a:rPr lang="en-US" sz="1400"/>
              <a:t>Energy Offer = $29/MWh</a:t>
            </a:r>
          </a:p>
          <a:p>
            <a:pPr lvl="1"/>
            <a:r>
              <a:rPr lang="en-US" sz="1400"/>
              <a:t>ESR</a:t>
            </a:r>
          </a:p>
          <a:p>
            <a:pPr lvl="2"/>
            <a:r>
              <a:rPr lang="en-US" sz="1400"/>
              <a:t>Energy Offer = $2000/MWh</a:t>
            </a:r>
          </a:p>
          <a:p>
            <a:r>
              <a:rPr lang="en-US" sz="1400"/>
              <a:t>AS Plan from Example 1</a:t>
            </a:r>
          </a:p>
          <a:p>
            <a:endParaRPr lang="en-US"/>
          </a:p>
        </p:txBody>
      </p:sp>
      <p:cxnSp>
        <p:nvCxnSpPr>
          <p:cNvPr id="9" name="Straight Connector 8">
            <a:extLst>
              <a:ext uri="{FF2B5EF4-FFF2-40B4-BE49-F238E27FC236}">
                <a16:creationId xmlns:a16="http://schemas.microsoft.com/office/drawing/2014/main" id="{122DDAFD-0AE5-C4B2-A54D-E31637BCF3A1}"/>
              </a:ext>
            </a:extLst>
          </p:cNvPr>
          <p:cNvCxnSpPr/>
          <p:nvPr/>
        </p:nvCxnSpPr>
        <p:spPr>
          <a:xfrm>
            <a:off x="3432035" y="855406"/>
            <a:ext cx="0" cy="569779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137EE770-29A5-4AAD-4E36-1BAC1DD42F5D}"/>
              </a:ext>
            </a:extLst>
          </p:cNvPr>
          <p:cNvCxnSpPr/>
          <p:nvPr/>
        </p:nvCxnSpPr>
        <p:spPr>
          <a:xfrm>
            <a:off x="6064370" y="855406"/>
            <a:ext cx="0" cy="569779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B0DEDC33-9C86-4BDC-81D6-9E83E2545676}"/>
              </a:ext>
            </a:extLst>
          </p:cNvPr>
          <p:cNvCxnSpPr>
            <a:cxnSpLocks/>
            <a:endCxn id="7" idx="3"/>
          </p:cNvCxnSpPr>
          <p:nvPr/>
        </p:nvCxnSpPr>
        <p:spPr>
          <a:xfrm flipV="1">
            <a:off x="6064370" y="3589284"/>
            <a:ext cx="3019245" cy="25184"/>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08746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BE0D28-36CC-07C0-9C72-ACECA36001D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FE5CB98-CBC4-0541-AD76-2D56FD27C632}"/>
              </a:ext>
            </a:extLst>
          </p:cNvPr>
          <p:cNvSpPr>
            <a:spLocks noGrp="1"/>
          </p:cNvSpPr>
          <p:nvPr>
            <p:ph type="title"/>
          </p:nvPr>
        </p:nvSpPr>
        <p:spPr/>
        <p:txBody>
          <a:bodyPr/>
          <a:lstStyle/>
          <a:p>
            <a:r>
              <a:rPr lang="en-US"/>
              <a:t>Energy Award Comparison</a:t>
            </a:r>
          </a:p>
        </p:txBody>
      </p:sp>
      <p:sp>
        <p:nvSpPr>
          <p:cNvPr id="3" name="Content Placeholder 2">
            <a:extLst>
              <a:ext uri="{FF2B5EF4-FFF2-40B4-BE49-F238E27FC236}">
                <a16:creationId xmlns:a16="http://schemas.microsoft.com/office/drawing/2014/main" id="{754A89AA-E7A4-6118-2B8F-270884BD5C1C}"/>
              </a:ext>
            </a:extLst>
          </p:cNvPr>
          <p:cNvSpPr>
            <a:spLocks noGrp="1"/>
          </p:cNvSpPr>
          <p:nvPr>
            <p:ph idx="1"/>
          </p:nvPr>
        </p:nvSpPr>
        <p:spPr/>
        <p:txBody>
          <a:bodyPr/>
          <a:lstStyle/>
          <a:p>
            <a:pPr marL="0" indent="0">
              <a:buNone/>
            </a:pPr>
            <a:r>
              <a:rPr lang="en-US" sz="1400"/>
              <a:t>With an AS plan that matches the assumed load level, ESRs don’t get dispatched for energy till SOC depletion reaches 70% as compared to example 1-1 where ESRs were dispatched at 30% depletion level. Increasing ESR’s Energy Offer Curve further increases the SOC depletion level at which ESRs are dispatched for energy.</a:t>
            </a:r>
          </a:p>
        </p:txBody>
      </p:sp>
      <p:sp>
        <p:nvSpPr>
          <p:cNvPr id="4" name="Slide Number Placeholder 3">
            <a:extLst>
              <a:ext uri="{FF2B5EF4-FFF2-40B4-BE49-F238E27FC236}">
                <a16:creationId xmlns:a16="http://schemas.microsoft.com/office/drawing/2014/main" id="{7763A42C-7E4C-5307-1E35-4BF2A4F2EFDF}"/>
              </a:ext>
            </a:extLst>
          </p:cNvPr>
          <p:cNvSpPr>
            <a:spLocks noGrp="1"/>
          </p:cNvSpPr>
          <p:nvPr>
            <p:ph type="sldNum" sz="quarter" idx="4"/>
          </p:nvPr>
        </p:nvSpPr>
        <p:spPr/>
        <p:txBody>
          <a:bodyPr/>
          <a:lstStyle/>
          <a:p>
            <a:fld id="{1D93BD3E-1E9A-4970-A6F7-E7AC52762E0C}" type="slidenum">
              <a:rPr lang="en-US" smtClean="0"/>
              <a:pPr/>
              <a:t>5</a:t>
            </a:fld>
            <a:endParaRPr lang="en-US"/>
          </a:p>
        </p:txBody>
      </p:sp>
      <p:pic>
        <p:nvPicPr>
          <p:cNvPr id="5" name="Picture 4">
            <a:extLst>
              <a:ext uri="{FF2B5EF4-FFF2-40B4-BE49-F238E27FC236}">
                <a16:creationId xmlns:a16="http://schemas.microsoft.com/office/drawing/2014/main" id="{DA52FEEC-AA30-BFDE-0353-A31B21352E90}"/>
              </a:ext>
            </a:extLst>
          </p:cNvPr>
          <p:cNvPicPr>
            <a:picLocks noChangeAspect="1"/>
          </p:cNvPicPr>
          <p:nvPr/>
        </p:nvPicPr>
        <p:blipFill>
          <a:blip r:embed="rId2"/>
          <a:stretch>
            <a:fillRect/>
          </a:stretch>
        </p:blipFill>
        <p:spPr>
          <a:xfrm>
            <a:off x="259374" y="1853613"/>
            <a:ext cx="8625251" cy="4599432"/>
          </a:xfrm>
          <a:prstGeom prst="rect">
            <a:avLst/>
          </a:prstGeom>
        </p:spPr>
      </p:pic>
      <p:cxnSp>
        <p:nvCxnSpPr>
          <p:cNvPr id="6" name="Straight Connector 5">
            <a:extLst>
              <a:ext uri="{FF2B5EF4-FFF2-40B4-BE49-F238E27FC236}">
                <a16:creationId xmlns:a16="http://schemas.microsoft.com/office/drawing/2014/main" id="{4343E163-C95B-F0F5-34F1-4AC3851DB0CA}"/>
              </a:ext>
            </a:extLst>
          </p:cNvPr>
          <p:cNvCxnSpPr>
            <a:cxnSpLocks/>
          </p:cNvCxnSpPr>
          <p:nvPr/>
        </p:nvCxnSpPr>
        <p:spPr>
          <a:xfrm>
            <a:off x="4827698" y="2406812"/>
            <a:ext cx="0" cy="3513221"/>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42815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39854B-D5DB-5C96-79DB-E78715ECF32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2943779-13BB-2FC5-5F6C-59FDBBB80F02}"/>
              </a:ext>
            </a:extLst>
          </p:cNvPr>
          <p:cNvSpPr>
            <a:spLocks noGrp="1"/>
          </p:cNvSpPr>
          <p:nvPr>
            <p:ph type="title"/>
          </p:nvPr>
        </p:nvSpPr>
        <p:spPr/>
        <p:txBody>
          <a:bodyPr/>
          <a:lstStyle/>
          <a:p>
            <a:r>
              <a:rPr lang="en-US"/>
              <a:t>Non-Spin Award Comparison</a:t>
            </a:r>
          </a:p>
        </p:txBody>
      </p:sp>
      <p:sp>
        <p:nvSpPr>
          <p:cNvPr id="3" name="Content Placeholder 2">
            <a:extLst>
              <a:ext uri="{FF2B5EF4-FFF2-40B4-BE49-F238E27FC236}">
                <a16:creationId xmlns:a16="http://schemas.microsoft.com/office/drawing/2014/main" id="{6B149976-2271-0DC7-89FD-E396EA52FF22}"/>
              </a:ext>
            </a:extLst>
          </p:cNvPr>
          <p:cNvSpPr>
            <a:spLocks noGrp="1"/>
          </p:cNvSpPr>
          <p:nvPr>
            <p:ph idx="1"/>
          </p:nvPr>
        </p:nvSpPr>
        <p:spPr/>
        <p:txBody>
          <a:bodyPr/>
          <a:lstStyle/>
          <a:p>
            <a:pPr marL="0" indent="0">
              <a:buNone/>
            </a:pPr>
            <a:r>
              <a:rPr lang="en-US" sz="1400"/>
              <a:t>With an AS plan that matches the assumed load level, Non-Spin under procurement at most depletion levels is lower as compared to example 1-1. With more typical requirements, Non-Spin awards to GRs occur at higher SOC depletion than example 1-1. Change in Energy offer results in very low Non-Spin awards at extremely high SOC depletion levels. </a:t>
            </a:r>
          </a:p>
        </p:txBody>
      </p:sp>
      <p:sp>
        <p:nvSpPr>
          <p:cNvPr id="4" name="Slide Number Placeholder 3">
            <a:extLst>
              <a:ext uri="{FF2B5EF4-FFF2-40B4-BE49-F238E27FC236}">
                <a16:creationId xmlns:a16="http://schemas.microsoft.com/office/drawing/2014/main" id="{7E7EF05D-A421-6DA8-C5AF-3AECB79E1788}"/>
              </a:ext>
            </a:extLst>
          </p:cNvPr>
          <p:cNvSpPr>
            <a:spLocks noGrp="1"/>
          </p:cNvSpPr>
          <p:nvPr>
            <p:ph type="sldNum" sz="quarter" idx="4"/>
          </p:nvPr>
        </p:nvSpPr>
        <p:spPr/>
        <p:txBody>
          <a:bodyPr/>
          <a:lstStyle/>
          <a:p>
            <a:fld id="{1D93BD3E-1E9A-4970-A6F7-E7AC52762E0C}" type="slidenum">
              <a:rPr lang="en-US" smtClean="0"/>
              <a:pPr/>
              <a:t>6</a:t>
            </a:fld>
            <a:endParaRPr lang="en-US"/>
          </a:p>
        </p:txBody>
      </p:sp>
      <p:pic>
        <p:nvPicPr>
          <p:cNvPr id="6" name="Picture 5">
            <a:extLst>
              <a:ext uri="{FF2B5EF4-FFF2-40B4-BE49-F238E27FC236}">
                <a16:creationId xmlns:a16="http://schemas.microsoft.com/office/drawing/2014/main" id="{9C06C30E-27D6-4C0C-41F3-6D57C4A84299}"/>
              </a:ext>
            </a:extLst>
          </p:cNvPr>
          <p:cNvPicPr>
            <a:picLocks noChangeAspect="1"/>
          </p:cNvPicPr>
          <p:nvPr/>
        </p:nvPicPr>
        <p:blipFill>
          <a:blip r:embed="rId3"/>
          <a:stretch>
            <a:fillRect/>
          </a:stretch>
        </p:blipFill>
        <p:spPr>
          <a:xfrm>
            <a:off x="496294" y="1783562"/>
            <a:ext cx="8151411" cy="4599432"/>
          </a:xfrm>
          <a:prstGeom prst="rect">
            <a:avLst/>
          </a:prstGeom>
        </p:spPr>
      </p:pic>
      <p:cxnSp>
        <p:nvCxnSpPr>
          <p:cNvPr id="5" name="Straight Connector 4">
            <a:extLst>
              <a:ext uri="{FF2B5EF4-FFF2-40B4-BE49-F238E27FC236}">
                <a16:creationId xmlns:a16="http://schemas.microsoft.com/office/drawing/2014/main" id="{61638869-3E0D-F68C-A8A9-7F130FFF1166}"/>
              </a:ext>
            </a:extLst>
          </p:cNvPr>
          <p:cNvCxnSpPr>
            <a:cxnSpLocks/>
          </p:cNvCxnSpPr>
          <p:nvPr/>
        </p:nvCxnSpPr>
        <p:spPr>
          <a:xfrm>
            <a:off x="4943201" y="2493440"/>
            <a:ext cx="0" cy="3513221"/>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84409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D1FA9F-085D-AF0C-FEBE-A2EA1EA772D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0EE01C9-8450-FBBC-4190-11F850DA6048}"/>
              </a:ext>
            </a:extLst>
          </p:cNvPr>
          <p:cNvSpPr>
            <a:spLocks noGrp="1"/>
          </p:cNvSpPr>
          <p:nvPr>
            <p:ph type="title"/>
          </p:nvPr>
        </p:nvSpPr>
        <p:spPr/>
        <p:txBody>
          <a:bodyPr/>
          <a:lstStyle/>
          <a:p>
            <a:r>
              <a:rPr lang="en-US"/>
              <a:t>ECRS Award Comparison</a:t>
            </a:r>
          </a:p>
        </p:txBody>
      </p:sp>
      <p:sp>
        <p:nvSpPr>
          <p:cNvPr id="3" name="Content Placeholder 2">
            <a:extLst>
              <a:ext uri="{FF2B5EF4-FFF2-40B4-BE49-F238E27FC236}">
                <a16:creationId xmlns:a16="http://schemas.microsoft.com/office/drawing/2014/main" id="{2A3AF962-4360-B4B5-A675-F8816939232D}"/>
              </a:ext>
            </a:extLst>
          </p:cNvPr>
          <p:cNvSpPr>
            <a:spLocks noGrp="1"/>
          </p:cNvSpPr>
          <p:nvPr>
            <p:ph idx="1"/>
          </p:nvPr>
        </p:nvSpPr>
        <p:spPr/>
        <p:txBody>
          <a:bodyPr/>
          <a:lstStyle/>
          <a:p>
            <a:pPr marL="0" indent="0">
              <a:buNone/>
            </a:pPr>
            <a:r>
              <a:rPr lang="en-US" sz="1400"/>
              <a:t>With a AS plan that matches the assumed load level, ECRS is under procured at higher SOC depletion levels as compared to example 1-1. With more typical requirements, ECRS starts getting awarded to GRs at around 80% SOC depletion same as example 1-1 but lower volume of ECRS is awarded to GRs. With higher energy offer, GRs are awarded portion of ECRS in the 90% SOC depletion case only.</a:t>
            </a:r>
          </a:p>
        </p:txBody>
      </p:sp>
      <p:sp>
        <p:nvSpPr>
          <p:cNvPr id="4" name="Slide Number Placeholder 3">
            <a:extLst>
              <a:ext uri="{FF2B5EF4-FFF2-40B4-BE49-F238E27FC236}">
                <a16:creationId xmlns:a16="http://schemas.microsoft.com/office/drawing/2014/main" id="{53F85EF3-0934-3CBA-9E8D-D930B15AB7FF}"/>
              </a:ext>
            </a:extLst>
          </p:cNvPr>
          <p:cNvSpPr>
            <a:spLocks noGrp="1"/>
          </p:cNvSpPr>
          <p:nvPr>
            <p:ph type="sldNum" sz="quarter" idx="4"/>
          </p:nvPr>
        </p:nvSpPr>
        <p:spPr/>
        <p:txBody>
          <a:bodyPr/>
          <a:lstStyle/>
          <a:p>
            <a:fld id="{1D93BD3E-1E9A-4970-A6F7-E7AC52762E0C}" type="slidenum">
              <a:rPr lang="en-US" smtClean="0"/>
              <a:pPr/>
              <a:t>7</a:t>
            </a:fld>
            <a:endParaRPr lang="en-US"/>
          </a:p>
        </p:txBody>
      </p:sp>
      <p:pic>
        <p:nvPicPr>
          <p:cNvPr id="5" name="Picture 4">
            <a:extLst>
              <a:ext uri="{FF2B5EF4-FFF2-40B4-BE49-F238E27FC236}">
                <a16:creationId xmlns:a16="http://schemas.microsoft.com/office/drawing/2014/main" id="{BC1B27D3-1A1E-5DE6-1358-00BED66F5EDC}"/>
              </a:ext>
            </a:extLst>
          </p:cNvPr>
          <p:cNvPicPr>
            <a:picLocks noChangeAspect="1"/>
          </p:cNvPicPr>
          <p:nvPr/>
        </p:nvPicPr>
        <p:blipFill>
          <a:blip r:embed="rId3"/>
          <a:stretch>
            <a:fillRect/>
          </a:stretch>
        </p:blipFill>
        <p:spPr>
          <a:xfrm>
            <a:off x="381000" y="1818068"/>
            <a:ext cx="8151411" cy="4599432"/>
          </a:xfrm>
          <a:prstGeom prst="rect">
            <a:avLst/>
          </a:prstGeom>
        </p:spPr>
      </p:pic>
      <p:cxnSp>
        <p:nvCxnSpPr>
          <p:cNvPr id="6" name="Straight Connector 5">
            <a:extLst>
              <a:ext uri="{FF2B5EF4-FFF2-40B4-BE49-F238E27FC236}">
                <a16:creationId xmlns:a16="http://schemas.microsoft.com/office/drawing/2014/main" id="{2688E551-F01C-267F-C412-BAC11A83125E}"/>
              </a:ext>
            </a:extLst>
          </p:cNvPr>
          <p:cNvCxnSpPr>
            <a:cxnSpLocks/>
          </p:cNvCxnSpPr>
          <p:nvPr/>
        </p:nvCxnSpPr>
        <p:spPr>
          <a:xfrm>
            <a:off x="4827698" y="2503065"/>
            <a:ext cx="0" cy="3513221"/>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36912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16CC0A-F6D8-83C3-0A8B-191EFDFBB812}"/>
              </a:ext>
            </a:extLst>
          </p:cNvPr>
          <p:cNvSpPr>
            <a:spLocks noGrp="1"/>
          </p:cNvSpPr>
          <p:nvPr>
            <p:ph type="title"/>
          </p:nvPr>
        </p:nvSpPr>
        <p:spPr/>
        <p:txBody>
          <a:bodyPr/>
          <a:lstStyle/>
          <a:p>
            <a:r>
              <a:rPr lang="en-US"/>
              <a:t>PRC Comparison</a:t>
            </a:r>
          </a:p>
        </p:txBody>
      </p:sp>
      <p:sp>
        <p:nvSpPr>
          <p:cNvPr id="3" name="Content Placeholder 2">
            <a:extLst>
              <a:ext uri="{FF2B5EF4-FFF2-40B4-BE49-F238E27FC236}">
                <a16:creationId xmlns:a16="http://schemas.microsoft.com/office/drawing/2014/main" id="{96863A0D-93EB-67F0-0B52-7591BF6E958C}"/>
              </a:ext>
            </a:extLst>
          </p:cNvPr>
          <p:cNvSpPr>
            <a:spLocks noGrp="1"/>
          </p:cNvSpPr>
          <p:nvPr>
            <p:ph idx="1"/>
          </p:nvPr>
        </p:nvSpPr>
        <p:spPr/>
        <p:txBody>
          <a:bodyPr/>
          <a:lstStyle/>
          <a:p>
            <a:pPr marL="0" indent="0">
              <a:buNone/>
            </a:pPr>
            <a:r>
              <a:rPr lang="en-US" sz="1400"/>
              <a:t>With an AS plan that matches the assumed load level, at SOC depletion levels that are greater than 70%, PRC drops below 3,000 MW.</a:t>
            </a:r>
          </a:p>
        </p:txBody>
      </p:sp>
      <p:sp>
        <p:nvSpPr>
          <p:cNvPr id="4" name="Slide Number Placeholder 3">
            <a:extLst>
              <a:ext uri="{FF2B5EF4-FFF2-40B4-BE49-F238E27FC236}">
                <a16:creationId xmlns:a16="http://schemas.microsoft.com/office/drawing/2014/main" id="{764677D8-B17B-010B-7EFE-B38786A32152}"/>
              </a:ext>
            </a:extLst>
          </p:cNvPr>
          <p:cNvSpPr>
            <a:spLocks noGrp="1"/>
          </p:cNvSpPr>
          <p:nvPr>
            <p:ph type="sldNum" sz="quarter" idx="4"/>
          </p:nvPr>
        </p:nvSpPr>
        <p:spPr/>
        <p:txBody>
          <a:bodyPr/>
          <a:lstStyle/>
          <a:p>
            <a:fld id="{1D93BD3E-1E9A-4970-A6F7-E7AC52762E0C}" type="slidenum">
              <a:rPr lang="en-US" smtClean="0"/>
              <a:pPr/>
              <a:t>8</a:t>
            </a:fld>
            <a:endParaRPr lang="en-US"/>
          </a:p>
        </p:txBody>
      </p:sp>
      <p:pic>
        <p:nvPicPr>
          <p:cNvPr id="5" name="Picture 4">
            <a:extLst>
              <a:ext uri="{FF2B5EF4-FFF2-40B4-BE49-F238E27FC236}">
                <a16:creationId xmlns:a16="http://schemas.microsoft.com/office/drawing/2014/main" id="{D7F8ED02-D4DB-CC98-C9D8-BF5DFD01FFBC}"/>
              </a:ext>
            </a:extLst>
          </p:cNvPr>
          <p:cNvPicPr>
            <a:picLocks noChangeAspect="1"/>
          </p:cNvPicPr>
          <p:nvPr/>
        </p:nvPicPr>
        <p:blipFill>
          <a:blip r:embed="rId2"/>
          <a:stretch>
            <a:fillRect/>
          </a:stretch>
        </p:blipFill>
        <p:spPr>
          <a:xfrm>
            <a:off x="25300" y="1496371"/>
            <a:ext cx="9093399" cy="4599432"/>
          </a:xfrm>
          <a:prstGeom prst="rect">
            <a:avLst/>
          </a:prstGeom>
        </p:spPr>
      </p:pic>
      <p:cxnSp>
        <p:nvCxnSpPr>
          <p:cNvPr id="6" name="Straight Connector 5">
            <a:extLst>
              <a:ext uri="{FF2B5EF4-FFF2-40B4-BE49-F238E27FC236}">
                <a16:creationId xmlns:a16="http://schemas.microsoft.com/office/drawing/2014/main" id="{1F839E08-72B3-9FA3-9FC1-B789C67F5EB7}"/>
              </a:ext>
            </a:extLst>
          </p:cNvPr>
          <p:cNvCxnSpPr>
            <a:cxnSpLocks/>
          </p:cNvCxnSpPr>
          <p:nvPr/>
        </p:nvCxnSpPr>
        <p:spPr>
          <a:xfrm>
            <a:off x="4837323" y="2233557"/>
            <a:ext cx="0" cy="3513221"/>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39481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3D9F2-FF5D-3EDF-EA7F-66238E5E5B0C}"/>
              </a:ext>
            </a:extLst>
          </p:cNvPr>
          <p:cNvSpPr>
            <a:spLocks noGrp="1"/>
          </p:cNvSpPr>
          <p:nvPr>
            <p:ph type="title"/>
          </p:nvPr>
        </p:nvSpPr>
        <p:spPr/>
        <p:txBody>
          <a:bodyPr/>
          <a:lstStyle/>
          <a:p>
            <a:r>
              <a:rPr lang="en-US"/>
              <a:t>Energy Price Comparison</a:t>
            </a:r>
          </a:p>
        </p:txBody>
      </p:sp>
      <p:sp>
        <p:nvSpPr>
          <p:cNvPr id="3" name="Content Placeholder 2">
            <a:extLst>
              <a:ext uri="{FF2B5EF4-FFF2-40B4-BE49-F238E27FC236}">
                <a16:creationId xmlns:a16="http://schemas.microsoft.com/office/drawing/2014/main" id="{6C18B5F7-0EC6-CA57-DD2F-3ADB2745499C}"/>
              </a:ext>
            </a:extLst>
          </p:cNvPr>
          <p:cNvSpPr>
            <a:spLocks noGrp="1"/>
          </p:cNvSpPr>
          <p:nvPr>
            <p:ph idx="1"/>
          </p:nvPr>
        </p:nvSpPr>
        <p:spPr/>
        <p:txBody>
          <a:bodyPr/>
          <a:lstStyle/>
          <a:p>
            <a:pPr marL="0" indent="0">
              <a:buNone/>
            </a:pPr>
            <a:r>
              <a:rPr lang="en-US" sz="1400"/>
              <a:t>Energy price outcomes are fairly similar and closely match the energy offer of the ESRs in each scenario. </a:t>
            </a:r>
          </a:p>
        </p:txBody>
      </p:sp>
      <p:sp>
        <p:nvSpPr>
          <p:cNvPr id="4" name="Slide Number Placeholder 3">
            <a:extLst>
              <a:ext uri="{FF2B5EF4-FFF2-40B4-BE49-F238E27FC236}">
                <a16:creationId xmlns:a16="http://schemas.microsoft.com/office/drawing/2014/main" id="{40636B29-A7CE-3C2A-00F8-930873D7A999}"/>
              </a:ext>
            </a:extLst>
          </p:cNvPr>
          <p:cNvSpPr>
            <a:spLocks noGrp="1"/>
          </p:cNvSpPr>
          <p:nvPr>
            <p:ph type="sldNum" sz="quarter" idx="4"/>
          </p:nvPr>
        </p:nvSpPr>
        <p:spPr/>
        <p:txBody>
          <a:bodyPr/>
          <a:lstStyle/>
          <a:p>
            <a:fld id="{1D93BD3E-1E9A-4970-A6F7-E7AC52762E0C}" type="slidenum">
              <a:rPr lang="en-US" smtClean="0"/>
              <a:pPr/>
              <a:t>9</a:t>
            </a:fld>
            <a:endParaRPr lang="en-US"/>
          </a:p>
        </p:txBody>
      </p:sp>
      <p:pic>
        <p:nvPicPr>
          <p:cNvPr id="6" name="Picture 5">
            <a:extLst>
              <a:ext uri="{FF2B5EF4-FFF2-40B4-BE49-F238E27FC236}">
                <a16:creationId xmlns:a16="http://schemas.microsoft.com/office/drawing/2014/main" id="{82E459F8-2D9E-9D51-43A4-7CD3C6DF36CE}"/>
              </a:ext>
            </a:extLst>
          </p:cNvPr>
          <p:cNvPicPr>
            <a:picLocks noChangeAspect="1"/>
          </p:cNvPicPr>
          <p:nvPr/>
        </p:nvPicPr>
        <p:blipFill>
          <a:blip r:embed="rId2"/>
          <a:stretch>
            <a:fillRect/>
          </a:stretch>
        </p:blipFill>
        <p:spPr>
          <a:xfrm>
            <a:off x="206174" y="1683925"/>
            <a:ext cx="8870449" cy="4700423"/>
          </a:xfrm>
          <a:prstGeom prst="rect">
            <a:avLst/>
          </a:prstGeom>
        </p:spPr>
      </p:pic>
      <p:cxnSp>
        <p:nvCxnSpPr>
          <p:cNvPr id="7" name="Straight Connector 6">
            <a:extLst>
              <a:ext uri="{FF2B5EF4-FFF2-40B4-BE49-F238E27FC236}">
                <a16:creationId xmlns:a16="http://schemas.microsoft.com/office/drawing/2014/main" id="{B3E3D771-CC1E-F8F1-0748-7EFF9E5596CF}"/>
              </a:ext>
            </a:extLst>
          </p:cNvPr>
          <p:cNvCxnSpPr>
            <a:cxnSpLocks/>
          </p:cNvCxnSpPr>
          <p:nvPr/>
        </p:nvCxnSpPr>
        <p:spPr>
          <a:xfrm>
            <a:off x="4904700" y="2223931"/>
            <a:ext cx="0" cy="3513221"/>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13945014"/>
      </p:ext>
    </p:extLst>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1734</Words>
  <Application>Microsoft Office PowerPoint</Application>
  <PresentationFormat>On-screen Show (4:3)</PresentationFormat>
  <Paragraphs>172</Paragraphs>
  <Slides>17</Slides>
  <Notes>6</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17</vt:i4>
      </vt:variant>
    </vt:vector>
  </HeadingPairs>
  <TitlesOfParts>
    <vt:vector size="24" baseType="lpstr">
      <vt:lpstr>Arial</vt:lpstr>
      <vt:lpstr>Calibri</vt:lpstr>
      <vt:lpstr>Courier New</vt:lpstr>
      <vt:lpstr>Wingdings</vt:lpstr>
      <vt:lpstr>1_Office Theme</vt:lpstr>
      <vt:lpstr>2_Custom Design</vt:lpstr>
      <vt:lpstr>3_Custom Design</vt:lpstr>
      <vt:lpstr>PowerPoint Presentation</vt:lpstr>
      <vt:lpstr>Introduction</vt:lpstr>
      <vt:lpstr>IMM’s Example: Valuing Energy over Non-Spin</vt:lpstr>
      <vt:lpstr>Extension to Analysis IMM Conducted</vt:lpstr>
      <vt:lpstr>Energy Award Comparison</vt:lpstr>
      <vt:lpstr>Non-Spin Award Comparison</vt:lpstr>
      <vt:lpstr>ECRS Award Comparison</vt:lpstr>
      <vt:lpstr>PRC Comparison</vt:lpstr>
      <vt:lpstr>Energy Price Comparison</vt:lpstr>
      <vt:lpstr>ECRS and Non-Spin Price Comparison</vt:lpstr>
      <vt:lpstr>Summary</vt:lpstr>
      <vt:lpstr>PowerPoint Presentation</vt:lpstr>
      <vt:lpstr>Relevant NERC Rules</vt:lpstr>
      <vt:lpstr>Duration at other ISOs</vt:lpstr>
      <vt:lpstr>RRS Award Comparison</vt:lpstr>
      <vt:lpstr>Regulation Award Comparison</vt:lpstr>
      <vt:lpstr>Reg Up and RRS Price Comparison</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Clifton, Suzy</cp:lastModifiedBy>
  <cp:revision>2</cp:revision>
  <dcterms:created xsi:type="dcterms:W3CDTF">2016-04-16T13:25:21Z</dcterms:created>
  <dcterms:modified xsi:type="dcterms:W3CDTF">2025-05-28T02:40:45Z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084cbda-52b8-46fb-a7b7-cb5bd465ed85_Enabled">
    <vt:lpwstr>true</vt:lpwstr>
  </property>
  <property fmtid="{D5CDD505-2E9C-101B-9397-08002B2CF9AE}" pid="3" name="MSIP_Label_7084cbda-52b8-46fb-a7b7-cb5bd465ed85_SetDate">
    <vt:lpwstr>2025-01-10T23:04:54Z</vt:lpwstr>
  </property>
  <property fmtid="{D5CDD505-2E9C-101B-9397-08002B2CF9AE}" pid="4" name="MSIP_Label_7084cbda-52b8-46fb-a7b7-cb5bd465ed85_Method">
    <vt:lpwstr>Standard</vt:lpwstr>
  </property>
  <property fmtid="{D5CDD505-2E9C-101B-9397-08002B2CF9AE}" pid="5" name="MSIP_Label_7084cbda-52b8-46fb-a7b7-cb5bd465ed85_Name">
    <vt:lpwstr>Internal</vt:lpwstr>
  </property>
  <property fmtid="{D5CDD505-2E9C-101B-9397-08002B2CF9AE}" pid="6" name="MSIP_Label_7084cbda-52b8-46fb-a7b7-cb5bd465ed85_SiteId">
    <vt:lpwstr>0afb747d-bff7-4596-a9fc-950ef9e0ec45</vt:lpwstr>
  </property>
  <property fmtid="{D5CDD505-2E9C-101B-9397-08002B2CF9AE}" pid="7" name="MSIP_Label_7084cbda-52b8-46fb-a7b7-cb5bd465ed85_ActionId">
    <vt:lpwstr>a05eb8c3-997a-499d-8ee0-5a27cddee60f</vt:lpwstr>
  </property>
  <property fmtid="{D5CDD505-2E9C-101B-9397-08002B2CF9AE}" pid="8" name="MSIP_Label_7084cbda-52b8-46fb-a7b7-cb5bd465ed85_ContentBits">
    <vt:lpwstr>0</vt:lpwstr>
  </property>
</Properties>
</file>