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30" r:id="rId4"/>
  </p:sldMasterIdLst>
  <p:notesMasterIdLst>
    <p:notesMasterId r:id="rId14"/>
  </p:notesMasterIdLst>
  <p:handoutMasterIdLst>
    <p:handoutMasterId r:id="rId15"/>
  </p:handoutMasterIdLst>
  <p:sldIdLst>
    <p:sldId id="2380" r:id="rId5"/>
    <p:sldId id="2386" r:id="rId6"/>
    <p:sldId id="2381" r:id="rId7"/>
    <p:sldId id="2382" r:id="rId8"/>
    <p:sldId id="2383" r:id="rId9"/>
    <p:sldId id="2384" r:id="rId10"/>
    <p:sldId id="2385" r:id="rId11"/>
    <p:sldId id="2387" r:id="rId12"/>
    <p:sldId id="2388" r:id="rId13"/>
  </p:sldIdLst>
  <p:sldSz cx="9144000" cy="6858000" type="letter"/>
  <p:notesSz cx="9601200" cy="7315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305" userDrawn="1">
          <p15:clr>
            <a:srgbClr val="A4A3A4"/>
          </p15:clr>
        </p15:guide>
        <p15:guide id="2" pos="3025"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0770B00-4413-1833-6C3A-588DEDDED0DD}" name="Jason Fogarty" initials="JF" userId="S::jfogarty@potomaceconomics.com::7682a862-2ee6-4787-93a2-0df601db006a" providerId="AD"/>
  <p188:author id="{64A83540-35B2-3025-4C9B-28E825B220E8}" name="Taylor Martin" initials="TM" userId="S::tmartin@potomaceconomics.com::a76fec7f-d122-4301-8c08-9b294a07f0df" providerId="AD"/>
  <p188:author id="{01F23F4C-15B5-C7BA-BBA1-8FEE86DBAA20}" name="Christian Bernardi" initials="CB" userId="S::cbernardi@potomaceconomics.com::e59dc354-59fa-401a-8e2f-b20f57fb5112" providerId="AD"/>
  <p188:author id="{03CF374E-7E81-F2CA-C63C-DDB179984DF6}" name="Erica Miller" initials="EM" userId="S::emiller@potomaceconomics.com::959b3b9d-e1fb-4578-b8b9-136ab287f02a" providerId="AD"/>
  <p188:author id="{FA7AEE91-6BA6-F102-5782-E369A5C028CD}" name="Diane Kearney" initials="DK" userId="S::dkearney@potomaceconomics.com::88b4fcc5-9ae5-4ae4-a1a4-9ae579a55db8" providerId="AD"/>
  <p188:author id="{3CE0BDA5-18BA-AEAD-C400-996E829C8CDE}" name="Carrie Milton" initials="CM" userId="S::cmilton@potomaceconomics.com::70ac0704-e1aa-4319-bc52-17069bf2c6d0" providerId="AD"/>
  <p188:author id="{D81DFCBA-D141-4600-70D3-B930880B9099}" name="Yong Tang" initials="YT" userId="S::ytang@potomaceconomics.com::8be67488-c281-4102-98bf-5836b181ebca" providerId="AD"/>
  <p188:author id="{87B6ABBF-034B-6EFB-D054-087135FD607A}" name="David Patton" initials="DP" userId="S::dpatton@potomaceconomics.com::0bd09ce3-4b54-4244-8cf9-8e059a7c2302" providerId="AD"/>
  <p188:author id="{BB05AFC2-6781-5ECB-70A1-2B5D1D4781DA}" name="Colin Buckley" initials="CB" userId="S::cbuckley@potomaceconomics.com::bd66f7f8-27ee-4c15-9d18-3a6920f3a82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Taylor Martin" initials="TM [2]" lastIdx="8" clrIdx="6">
    <p:extLst>
      <p:ext uri="{19B8F6BF-5375-455C-9EA6-DF929625EA0E}">
        <p15:presenceInfo xmlns:p15="http://schemas.microsoft.com/office/powerpoint/2012/main" userId="S::tmartin@potomaceconomics.com::a76fec7f-d122-4301-8c08-9b294a07f0df" providerId="AD"/>
      </p:ext>
    </p:extLst>
  </p:cmAuthor>
  <p:cmAuthor id="1" name="Jason Fogarty" initials="JF" lastIdx="32" clrIdx="0">
    <p:extLst>
      <p:ext uri="{19B8F6BF-5375-455C-9EA6-DF929625EA0E}">
        <p15:presenceInfo xmlns:p15="http://schemas.microsoft.com/office/powerpoint/2012/main" userId="S::jfogarty@potomaceconomics.com::7682a862-2ee6-4787-93a2-0df601db006a" providerId="AD"/>
      </p:ext>
    </p:extLst>
  </p:cmAuthor>
  <p:cmAuthor id="8" name="Susan Derrick" initials="SD" lastIdx="20" clrIdx="7">
    <p:extLst>
      <p:ext uri="{19B8F6BF-5375-455C-9EA6-DF929625EA0E}">
        <p15:presenceInfo xmlns:p15="http://schemas.microsoft.com/office/powerpoint/2012/main" userId="S::sderrick@potomaceconomics.com::c1e245f6-01d1-42cd-ba76-0ddb1c46d7a9" providerId="AD"/>
      </p:ext>
    </p:extLst>
  </p:cmAuthor>
  <p:cmAuthor id="2" name="Carrie Milton" initials="CM" lastIdx="13" clrIdx="1">
    <p:extLst>
      <p:ext uri="{19B8F6BF-5375-455C-9EA6-DF929625EA0E}">
        <p15:presenceInfo xmlns:p15="http://schemas.microsoft.com/office/powerpoint/2012/main" userId="Carrie Milton" providerId="None"/>
      </p:ext>
    </p:extLst>
  </p:cmAuthor>
  <p:cmAuthor id="9" name="Arjun Garg" initials="AG" lastIdx="7" clrIdx="8">
    <p:extLst>
      <p:ext uri="{19B8F6BF-5375-455C-9EA6-DF929625EA0E}">
        <p15:presenceInfo xmlns:p15="http://schemas.microsoft.com/office/powerpoint/2012/main" userId="S::agarg@potomaceconomics.com::3093fa29-7688-4e4b-9568-ba082ee446e5" providerId="AD"/>
      </p:ext>
    </p:extLst>
  </p:cmAuthor>
  <p:cmAuthor id="3" name="David Patton" initials="DP" lastIdx="3" clrIdx="2">
    <p:extLst>
      <p:ext uri="{19B8F6BF-5375-455C-9EA6-DF929625EA0E}">
        <p15:presenceInfo xmlns:p15="http://schemas.microsoft.com/office/powerpoint/2012/main" userId="S::dpatton@potomaceconomics.com::0bd09ce3-4b54-4244-8cf9-8e059a7c2302" providerId="AD"/>
      </p:ext>
    </p:extLst>
  </p:cmAuthor>
  <p:cmAuthor id="4" name="Taylor Martin" initials="TM" lastIdx="2" clrIdx="3">
    <p:extLst>
      <p:ext uri="{19B8F6BF-5375-455C-9EA6-DF929625EA0E}">
        <p15:presenceInfo xmlns:p15="http://schemas.microsoft.com/office/powerpoint/2012/main" userId="Taylor Martin" providerId="None"/>
      </p:ext>
    </p:extLst>
  </p:cmAuthor>
  <p:cmAuthor id="5" name="Carrie Milton" initials="CM [2]" lastIdx="70" clrIdx="4">
    <p:extLst>
      <p:ext uri="{19B8F6BF-5375-455C-9EA6-DF929625EA0E}">
        <p15:presenceInfo xmlns:p15="http://schemas.microsoft.com/office/powerpoint/2012/main" userId="S::cmilton@potomaceconomics.com::70ac0704-e1aa-4319-bc52-17069bf2c6d0" providerId="AD"/>
      </p:ext>
    </p:extLst>
  </p:cmAuthor>
  <p:cmAuthor id="6" name="Yong Tang" initials="YT" lastIdx="4" clrIdx="5">
    <p:extLst>
      <p:ext uri="{19B8F6BF-5375-455C-9EA6-DF929625EA0E}">
        <p15:presenceInfo xmlns:p15="http://schemas.microsoft.com/office/powerpoint/2012/main" userId="S::ytang@potomaceconomics.com::8be67488-c281-4102-98bf-5836b181eb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E5CB8"/>
    <a:srgbClr val="335CB7"/>
    <a:srgbClr val="2E53A4"/>
    <a:srgbClr val="FFFFFF"/>
    <a:srgbClr val="000000"/>
    <a:srgbClr val="010101"/>
    <a:srgbClr val="0000A8"/>
    <a:srgbClr val="FFA521"/>
    <a:srgbClr val="00A84C"/>
    <a:srgbClr val="9F6F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1794" y="7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305"/>
        <p:guide pos="302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AS</a:t>
            </a:r>
            <a:r>
              <a:rPr lang="en-US" baseline="0"/>
              <a:t> Demand Curves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'Optimization Engine'!$S$44:$T$44</c:f>
              <c:strCache>
                <c:ptCount val="1"/>
                <c:pt idx="0">
                  <c:v>REGUP</c:v>
                </c:pt>
              </c:strCache>
            </c:strRef>
          </c:tx>
          <c:spPr>
            <a:ln w="19050" cap="rnd">
              <a:solidFill>
                <a:schemeClr val="accent1"/>
              </a:solidFill>
              <a:round/>
            </a:ln>
            <a:effectLst/>
          </c:spPr>
          <c:marker>
            <c:symbol val="none"/>
          </c:marker>
          <c:xVal>
            <c:numRef>
              <c:f>'Optimization Engine'!$S$46:$S$55</c:f>
              <c:numCache>
                <c:formatCode>General</c:formatCode>
                <c:ptCount val="10"/>
                <c:pt idx="0">
                  <c:v>0</c:v>
                </c:pt>
                <c:pt idx="1">
                  <c:v>810</c:v>
                </c:pt>
                <c:pt idx="2">
                  <c:v>810</c:v>
                </c:pt>
                <c:pt idx="3">
                  <c:v>832.5</c:v>
                </c:pt>
                <c:pt idx="4">
                  <c:v>832.5</c:v>
                </c:pt>
                <c:pt idx="5">
                  <c:v>855</c:v>
                </c:pt>
                <c:pt idx="6">
                  <c:v>855</c:v>
                </c:pt>
                <c:pt idx="7">
                  <c:v>877.5</c:v>
                </c:pt>
                <c:pt idx="8">
                  <c:v>877.5</c:v>
                </c:pt>
                <c:pt idx="9">
                  <c:v>900</c:v>
                </c:pt>
              </c:numCache>
            </c:numRef>
          </c:xVal>
          <c:yVal>
            <c:numRef>
              <c:f>'Optimization Engine'!$T$46:$T$55</c:f>
              <c:numCache>
                <c:formatCode>General</c:formatCode>
                <c:ptCount val="10"/>
                <c:pt idx="0">
                  <c:v>9052</c:v>
                </c:pt>
                <c:pt idx="1">
                  <c:v>9052</c:v>
                </c:pt>
                <c:pt idx="2">
                  <c:v>3250</c:v>
                </c:pt>
                <c:pt idx="3">
                  <c:v>3250</c:v>
                </c:pt>
                <c:pt idx="4">
                  <c:v>2250</c:v>
                </c:pt>
                <c:pt idx="5">
                  <c:v>2250</c:v>
                </c:pt>
                <c:pt idx="6">
                  <c:v>1250</c:v>
                </c:pt>
                <c:pt idx="7">
                  <c:v>1250</c:v>
                </c:pt>
                <c:pt idx="8">
                  <c:v>250</c:v>
                </c:pt>
                <c:pt idx="9">
                  <c:v>250</c:v>
                </c:pt>
              </c:numCache>
            </c:numRef>
          </c:yVal>
          <c:smooth val="0"/>
          <c:extLst>
            <c:ext xmlns:c16="http://schemas.microsoft.com/office/drawing/2014/chart" uri="{C3380CC4-5D6E-409C-BE32-E72D297353CC}">
              <c16:uniqueId val="{00000000-AE79-4684-95FE-53EE0A39EA64}"/>
            </c:ext>
          </c:extLst>
        </c:ser>
        <c:ser>
          <c:idx val="1"/>
          <c:order val="1"/>
          <c:tx>
            <c:strRef>
              <c:f>'Optimization Engine'!$U$44:$V$44</c:f>
              <c:strCache>
                <c:ptCount val="1"/>
                <c:pt idx="0">
                  <c:v>RRS</c:v>
                </c:pt>
              </c:strCache>
            </c:strRef>
          </c:tx>
          <c:spPr>
            <a:ln w="19050" cap="rnd">
              <a:solidFill>
                <a:schemeClr val="accent2"/>
              </a:solidFill>
              <a:round/>
            </a:ln>
            <a:effectLst/>
          </c:spPr>
          <c:marker>
            <c:symbol val="none"/>
          </c:marker>
          <c:xVal>
            <c:numRef>
              <c:f>'Optimization Engine'!$U$46:$U$55</c:f>
              <c:numCache>
                <c:formatCode>General</c:formatCode>
                <c:ptCount val="10"/>
                <c:pt idx="0">
                  <c:v>0</c:v>
                </c:pt>
                <c:pt idx="1">
                  <c:v>1780</c:v>
                </c:pt>
                <c:pt idx="2">
                  <c:v>1780</c:v>
                </c:pt>
                <c:pt idx="3">
                  <c:v>1910</c:v>
                </c:pt>
                <c:pt idx="4">
                  <c:v>1910</c:v>
                </c:pt>
                <c:pt idx="5">
                  <c:v>2040</c:v>
                </c:pt>
                <c:pt idx="6">
                  <c:v>2040</c:v>
                </c:pt>
                <c:pt idx="7">
                  <c:v>2170</c:v>
                </c:pt>
                <c:pt idx="8">
                  <c:v>2170</c:v>
                </c:pt>
                <c:pt idx="9">
                  <c:v>2300</c:v>
                </c:pt>
              </c:numCache>
            </c:numRef>
          </c:xVal>
          <c:yVal>
            <c:numRef>
              <c:f>'Optimization Engine'!$V$46:$V$55</c:f>
              <c:numCache>
                <c:formatCode>General</c:formatCode>
                <c:ptCount val="10"/>
                <c:pt idx="0">
                  <c:v>7051</c:v>
                </c:pt>
                <c:pt idx="1">
                  <c:v>7051</c:v>
                </c:pt>
                <c:pt idx="2">
                  <c:v>3100</c:v>
                </c:pt>
                <c:pt idx="3">
                  <c:v>3100</c:v>
                </c:pt>
                <c:pt idx="4">
                  <c:v>2100</c:v>
                </c:pt>
                <c:pt idx="5">
                  <c:v>2100</c:v>
                </c:pt>
                <c:pt idx="6">
                  <c:v>1100</c:v>
                </c:pt>
                <c:pt idx="7">
                  <c:v>1100</c:v>
                </c:pt>
                <c:pt idx="8">
                  <c:v>100</c:v>
                </c:pt>
                <c:pt idx="9">
                  <c:v>100</c:v>
                </c:pt>
              </c:numCache>
            </c:numRef>
          </c:yVal>
          <c:smooth val="0"/>
          <c:extLst>
            <c:ext xmlns:c16="http://schemas.microsoft.com/office/drawing/2014/chart" uri="{C3380CC4-5D6E-409C-BE32-E72D297353CC}">
              <c16:uniqueId val="{00000001-AE79-4684-95FE-53EE0A39EA64}"/>
            </c:ext>
          </c:extLst>
        </c:ser>
        <c:ser>
          <c:idx val="2"/>
          <c:order val="2"/>
          <c:tx>
            <c:strRef>
              <c:f>'Optimization Engine'!$W$44:$X$44</c:f>
              <c:strCache>
                <c:ptCount val="1"/>
                <c:pt idx="0">
                  <c:v>ECRS</c:v>
                </c:pt>
              </c:strCache>
            </c:strRef>
          </c:tx>
          <c:spPr>
            <a:ln w="19050" cap="rnd">
              <a:solidFill>
                <a:schemeClr val="accent3"/>
              </a:solidFill>
              <a:round/>
            </a:ln>
            <a:effectLst/>
          </c:spPr>
          <c:marker>
            <c:symbol val="none"/>
          </c:marker>
          <c:xVal>
            <c:numRef>
              <c:f>'Optimization Engine'!$W$46:$W$55</c:f>
              <c:numCache>
                <c:formatCode>General</c:formatCode>
                <c:ptCount val="10"/>
                <c:pt idx="0">
                  <c:v>0</c:v>
                </c:pt>
                <c:pt idx="1">
                  <c:v>400</c:v>
                </c:pt>
                <c:pt idx="2">
                  <c:v>400</c:v>
                </c:pt>
                <c:pt idx="3">
                  <c:v>875</c:v>
                </c:pt>
                <c:pt idx="4">
                  <c:v>875</c:v>
                </c:pt>
                <c:pt idx="5">
                  <c:v>1350</c:v>
                </c:pt>
                <c:pt idx="6">
                  <c:v>1350</c:v>
                </c:pt>
                <c:pt idx="7">
                  <c:v>1825</c:v>
                </c:pt>
                <c:pt idx="8">
                  <c:v>1825</c:v>
                </c:pt>
                <c:pt idx="9">
                  <c:v>2300</c:v>
                </c:pt>
              </c:numCache>
            </c:numRef>
          </c:xVal>
          <c:yVal>
            <c:numRef>
              <c:f>'Optimization Engine'!$X$46:$X$55</c:f>
              <c:numCache>
                <c:formatCode>General</c:formatCode>
                <c:ptCount val="10"/>
                <c:pt idx="0">
                  <c:v>5050</c:v>
                </c:pt>
                <c:pt idx="1">
                  <c:v>5050</c:v>
                </c:pt>
                <c:pt idx="2">
                  <c:v>3040</c:v>
                </c:pt>
                <c:pt idx="3">
                  <c:v>3040</c:v>
                </c:pt>
                <c:pt idx="4">
                  <c:v>2030</c:v>
                </c:pt>
                <c:pt idx="5">
                  <c:v>2030</c:v>
                </c:pt>
                <c:pt idx="6">
                  <c:v>1020</c:v>
                </c:pt>
                <c:pt idx="7">
                  <c:v>1020</c:v>
                </c:pt>
                <c:pt idx="8">
                  <c:v>15</c:v>
                </c:pt>
                <c:pt idx="9">
                  <c:v>15</c:v>
                </c:pt>
              </c:numCache>
            </c:numRef>
          </c:yVal>
          <c:smooth val="0"/>
          <c:extLst>
            <c:ext xmlns:c16="http://schemas.microsoft.com/office/drawing/2014/chart" uri="{C3380CC4-5D6E-409C-BE32-E72D297353CC}">
              <c16:uniqueId val="{00000002-AE79-4684-95FE-53EE0A39EA64}"/>
            </c:ext>
          </c:extLst>
        </c:ser>
        <c:ser>
          <c:idx val="3"/>
          <c:order val="3"/>
          <c:tx>
            <c:strRef>
              <c:f>'Optimization Engine'!$Y$44:$Z$44</c:f>
              <c:strCache>
                <c:ptCount val="1"/>
                <c:pt idx="0">
                  <c:v>NSPIN</c:v>
                </c:pt>
              </c:strCache>
            </c:strRef>
          </c:tx>
          <c:spPr>
            <a:ln w="19050" cap="rnd">
              <a:solidFill>
                <a:schemeClr val="accent4"/>
              </a:solidFill>
              <a:round/>
            </a:ln>
            <a:effectLst/>
          </c:spPr>
          <c:marker>
            <c:symbol val="none"/>
          </c:marker>
          <c:xVal>
            <c:numRef>
              <c:f>'Optimization Engine'!$Y$46:$Y$59</c:f>
              <c:numCache>
                <c:formatCode>General</c:formatCode>
                <c:ptCount val="14"/>
                <c:pt idx="0">
                  <c:v>0</c:v>
                </c:pt>
                <c:pt idx="1">
                  <c:v>10</c:v>
                </c:pt>
                <c:pt idx="2">
                  <c:v>10</c:v>
                </c:pt>
                <c:pt idx="3">
                  <c:v>1007.5</c:v>
                </c:pt>
                <c:pt idx="4">
                  <c:v>1007.5</c:v>
                </c:pt>
                <c:pt idx="5">
                  <c:v>2005</c:v>
                </c:pt>
                <c:pt idx="6">
                  <c:v>2005</c:v>
                </c:pt>
                <c:pt idx="7">
                  <c:v>3002.5</c:v>
                </c:pt>
                <c:pt idx="8">
                  <c:v>3002.5</c:v>
                </c:pt>
                <c:pt idx="9">
                  <c:v>4000</c:v>
                </c:pt>
                <c:pt idx="10">
                  <c:v>4000</c:v>
                </c:pt>
                <c:pt idx="11">
                  <c:v>4250</c:v>
                </c:pt>
                <c:pt idx="12">
                  <c:v>4250</c:v>
                </c:pt>
                <c:pt idx="13">
                  <c:v>4500</c:v>
                </c:pt>
              </c:numCache>
            </c:numRef>
          </c:xVal>
          <c:yVal>
            <c:numRef>
              <c:f>'Optimization Engine'!$Z$46:$Z$59</c:f>
              <c:numCache>
                <c:formatCode>General</c:formatCode>
                <c:ptCount val="14"/>
                <c:pt idx="0">
                  <c:v>5000</c:v>
                </c:pt>
                <c:pt idx="1">
                  <c:v>5000</c:v>
                </c:pt>
                <c:pt idx="2">
                  <c:v>1000</c:v>
                </c:pt>
                <c:pt idx="3">
                  <c:v>1000</c:v>
                </c:pt>
                <c:pt idx="4">
                  <c:v>100</c:v>
                </c:pt>
                <c:pt idx="5">
                  <c:v>100</c:v>
                </c:pt>
                <c:pt idx="6">
                  <c:v>55</c:v>
                </c:pt>
                <c:pt idx="7">
                  <c:v>55</c:v>
                </c:pt>
                <c:pt idx="8">
                  <c:v>15</c:v>
                </c:pt>
                <c:pt idx="9">
                  <c:v>15</c:v>
                </c:pt>
                <c:pt idx="10">
                  <c:v>0.1</c:v>
                </c:pt>
                <c:pt idx="11">
                  <c:v>0.1</c:v>
                </c:pt>
                <c:pt idx="12">
                  <c:v>0.01</c:v>
                </c:pt>
                <c:pt idx="13">
                  <c:v>0.01</c:v>
                </c:pt>
              </c:numCache>
            </c:numRef>
          </c:yVal>
          <c:smooth val="0"/>
          <c:extLst>
            <c:ext xmlns:c16="http://schemas.microsoft.com/office/drawing/2014/chart" uri="{C3380CC4-5D6E-409C-BE32-E72D297353CC}">
              <c16:uniqueId val="{00000003-AE79-4684-95FE-53EE0A39EA64}"/>
            </c:ext>
          </c:extLst>
        </c:ser>
        <c:dLbls>
          <c:showLegendKey val="0"/>
          <c:showVal val="0"/>
          <c:showCatName val="0"/>
          <c:showSerName val="0"/>
          <c:showPercent val="0"/>
          <c:showBubbleSize val="0"/>
        </c:dLbls>
        <c:axId val="1292919311"/>
        <c:axId val="1292919727"/>
      </c:scatterChart>
      <c:valAx>
        <c:axId val="129291931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Quantity</a:t>
                </a:r>
                <a:r>
                  <a:rPr lang="en-US" sz="1200" baseline="0"/>
                  <a:t> (MW)</a:t>
                </a:r>
                <a:endParaRPr lang="en-US" sz="120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92919727"/>
        <c:crosses val="autoZero"/>
        <c:crossBetween val="midCat"/>
      </c:valAx>
      <c:valAx>
        <c:axId val="129291972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Price ($/MWh)</a:t>
                </a:r>
              </a:p>
            </c:rich>
          </c:tx>
          <c:layout>
            <c:manualLayout>
              <c:xMode val="edge"/>
              <c:yMode val="edge"/>
              <c:x val="1.6525822573705818E-2"/>
              <c:y val="0.42614761888873876"/>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92919311"/>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4-Hour NSPIN Duration</a:t>
            </a:r>
          </a:p>
        </c:rich>
      </c:tx>
      <c:layout>
        <c:manualLayout>
          <c:xMode val="edge"/>
          <c:yMode val="edge"/>
          <c:x val="0.34956026511147997"/>
          <c:y val="7.489760093622001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9694314791260312"/>
          <c:y val="0.13872739865850103"/>
          <c:w val="0.74225885554905535"/>
          <c:h val="0.67553988043161262"/>
        </c:manualLayout>
      </c:layout>
      <c:scatterChart>
        <c:scatterStyle val="lineMarker"/>
        <c:varyColors val="0"/>
        <c:ser>
          <c:idx val="0"/>
          <c:order val="0"/>
          <c:tx>
            <c:v>Energy</c:v>
          </c:tx>
          <c:spPr>
            <a:ln w="25400" cap="rnd">
              <a:solidFill>
                <a:schemeClr val="accent1"/>
              </a:solidFill>
              <a:round/>
            </a:ln>
            <a:effectLst/>
          </c:spPr>
          <c:marker>
            <c:symbol val="circle"/>
            <c:size val="5"/>
            <c:spPr>
              <a:solidFill>
                <a:schemeClr val="accent1"/>
              </a:solidFill>
              <a:ln w="9525">
                <a:solidFill>
                  <a:schemeClr val="accent1"/>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Sheet1!$C$4:$C$14</c:f>
              <c:numCache>
                <c:formatCode>0.0</c:formatCode>
                <c:ptCount val="11"/>
                <c:pt idx="0">
                  <c:v>0</c:v>
                </c:pt>
                <c:pt idx="1">
                  <c:v>0</c:v>
                </c:pt>
                <c:pt idx="2">
                  <c:v>0</c:v>
                </c:pt>
                <c:pt idx="3">
                  <c:v>99.574468085106147</c:v>
                </c:pt>
                <c:pt idx="4">
                  <c:v>354.89361702127644</c:v>
                </c:pt>
                <c:pt idx="5">
                  <c:v>610.21276595744666</c:v>
                </c:pt>
                <c:pt idx="6">
                  <c:v>865.531914893617</c:v>
                </c:pt>
                <c:pt idx="7">
                  <c:v>10</c:v>
                </c:pt>
                <c:pt idx="8">
                  <c:v>964.09090909090901</c:v>
                </c:pt>
                <c:pt idx="9">
                  <c:v>2733</c:v>
                </c:pt>
                <c:pt idx="10">
                  <c:v>0</c:v>
                </c:pt>
              </c:numCache>
            </c:numRef>
          </c:yVal>
          <c:smooth val="0"/>
          <c:extLst>
            <c:ext xmlns:c16="http://schemas.microsoft.com/office/drawing/2014/chart" uri="{C3380CC4-5D6E-409C-BE32-E72D297353CC}">
              <c16:uniqueId val="{00000000-B609-47B0-9A7E-4FCC78159ED5}"/>
            </c:ext>
          </c:extLst>
        </c:ser>
        <c:ser>
          <c:idx val="2"/>
          <c:order val="2"/>
          <c:tx>
            <c:v>NSPIN</c:v>
          </c:tx>
          <c:spPr>
            <a:ln w="25400" cap="rnd">
              <a:solidFill>
                <a:schemeClr val="accent2"/>
              </a:solidFill>
              <a:round/>
            </a:ln>
            <a:effectLst/>
          </c:spPr>
          <c:marker>
            <c:symbol val="circle"/>
            <c:size val="5"/>
            <c:spPr>
              <a:solidFill>
                <a:schemeClr val="accent2"/>
              </a:solidFill>
              <a:ln w="9525">
                <a:solidFill>
                  <a:schemeClr val="accent2"/>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Sheet1!$G$4:$G$14</c:f>
              <c:numCache>
                <c:formatCode>0.0</c:formatCode>
                <c:ptCount val="11"/>
                <c:pt idx="0">
                  <c:v>1643</c:v>
                </c:pt>
                <c:pt idx="1">
                  <c:v>1393.7500000000002</c:v>
                </c:pt>
                <c:pt idx="2">
                  <c:v>1143.7500000000002</c:v>
                </c:pt>
                <c:pt idx="3">
                  <c:v>907.9255319148939</c:v>
                </c:pt>
                <c:pt idx="4">
                  <c:v>652.60638297872356</c:v>
                </c:pt>
                <c:pt idx="5">
                  <c:v>397.28723404255334</c:v>
                </c:pt>
                <c:pt idx="6">
                  <c:v>141.96808510638306</c:v>
                </c:pt>
                <c:pt idx="7">
                  <c:v>0</c:v>
                </c:pt>
                <c:pt idx="8">
                  <c:v>0</c:v>
                </c:pt>
                <c:pt idx="9">
                  <c:v>0</c:v>
                </c:pt>
                <c:pt idx="10">
                  <c:v>0</c:v>
                </c:pt>
              </c:numCache>
            </c:numRef>
          </c:yVal>
          <c:smooth val="0"/>
          <c:extLst>
            <c:ext xmlns:c16="http://schemas.microsoft.com/office/drawing/2014/chart" uri="{C3380CC4-5D6E-409C-BE32-E72D297353CC}">
              <c16:uniqueId val="{00000001-B609-47B0-9A7E-4FCC78159ED5}"/>
            </c:ext>
          </c:extLst>
        </c:ser>
        <c:dLbls>
          <c:showLegendKey val="0"/>
          <c:showVal val="0"/>
          <c:showCatName val="0"/>
          <c:showSerName val="0"/>
          <c:showPercent val="0"/>
          <c:showBubbleSize val="0"/>
        </c:dLbls>
        <c:axId val="185163248"/>
        <c:axId val="185160368"/>
        <c:extLst>
          <c:ext xmlns:c15="http://schemas.microsoft.com/office/drawing/2012/chart" uri="{02D57815-91ED-43cb-92C2-25804820EDAC}">
            <c15:filteredScatterSeries>
              <c15:ser>
                <c:idx val="1"/>
                <c:order val="1"/>
                <c:tx>
                  <c:v>1-Hr Req - Energy</c:v>
                </c:tx>
                <c:spPr>
                  <a:ln w="25400" cap="rnd">
                    <a:solidFill>
                      <a:schemeClr val="accent2"/>
                    </a:solidFill>
                    <a:round/>
                  </a:ln>
                  <a:effectLst/>
                </c:spPr>
                <c:marker>
                  <c:symbol val="circle"/>
                  <c:size val="5"/>
                  <c:spPr>
                    <a:solidFill>
                      <a:schemeClr val="accent2"/>
                    </a:solidFill>
                    <a:ln w="9525">
                      <a:solidFill>
                        <a:schemeClr val="accent2"/>
                      </a:solidFill>
                    </a:ln>
                    <a:effectLst/>
                  </c:spPr>
                </c:marker>
                <c:xVal>
                  <c:numRef>
                    <c:extLst>
                      <c:ext uri="{02D57815-91ED-43cb-92C2-25804820EDAC}">
                        <c15:formulaRef>
                          <c15:sqref>Sheet1!$B$4:$B$14</c15:sqref>
                        </c15:formulaRef>
                      </c:ext>
                    </c:extLst>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extLst>
                      <c:ext uri="{02D57815-91ED-43cb-92C2-25804820EDAC}">
                        <c15:formulaRef>
                          <c15:sqref>Sheet1!$C$20:$C$30</c15:sqref>
                        </c15:formulaRef>
                      </c:ext>
                    </c:extLst>
                    <c:numCache>
                      <c:formatCode>General</c:formatCode>
                      <c:ptCount val="11"/>
                      <c:pt idx="0">
                        <c:v>0</c:v>
                      </c:pt>
                      <c:pt idx="1">
                        <c:v>0</c:v>
                      </c:pt>
                      <c:pt idx="2">
                        <c:v>0</c:v>
                      </c:pt>
                      <c:pt idx="3">
                        <c:v>0</c:v>
                      </c:pt>
                      <c:pt idx="4">
                        <c:v>0</c:v>
                      </c:pt>
                      <c:pt idx="5">
                        <c:v>0</c:v>
                      </c:pt>
                      <c:pt idx="6">
                        <c:v>0</c:v>
                      </c:pt>
                      <c:pt idx="7">
                        <c:v>0</c:v>
                      </c:pt>
                      <c:pt idx="8" formatCode="0.0">
                        <c:v>964.09090909090901</c:v>
                      </c:pt>
                      <c:pt idx="9">
                        <c:v>2733</c:v>
                      </c:pt>
                      <c:pt idx="10">
                        <c:v>0</c:v>
                      </c:pt>
                    </c:numCache>
                  </c:numRef>
                </c:yVal>
                <c:smooth val="0"/>
                <c:extLst>
                  <c:ext xmlns:c16="http://schemas.microsoft.com/office/drawing/2014/chart" uri="{C3380CC4-5D6E-409C-BE32-E72D297353CC}">
                    <c16:uniqueId val="{00000002-B609-47B0-9A7E-4FCC78159ED5}"/>
                  </c:ext>
                </c:extLst>
              </c15:ser>
            </c15:filteredScatterSeries>
            <c15:filteredScatterSeries>
              <c15:ser>
                <c:idx val="3"/>
                <c:order val="3"/>
                <c:tx>
                  <c:v>1-Hr Req - NSPIN</c:v>
                </c:tx>
                <c:spPr>
                  <a:ln w="25400" cap="rnd">
                    <a:solidFill>
                      <a:schemeClr val="accent4"/>
                    </a:solidFill>
                    <a:round/>
                  </a:ln>
                  <a:effectLst/>
                </c:spPr>
                <c:marker>
                  <c:symbol val="circle"/>
                  <c:size val="5"/>
                  <c:spPr>
                    <a:solidFill>
                      <a:schemeClr val="accent4"/>
                    </a:solidFill>
                    <a:ln w="9525">
                      <a:solidFill>
                        <a:schemeClr val="accent4"/>
                      </a:solidFill>
                    </a:ln>
                    <a:effectLst/>
                  </c:spPr>
                </c:marker>
                <c:xVal>
                  <c:numRef>
                    <c:extLst xmlns:c15="http://schemas.microsoft.com/office/drawing/2012/chart">
                      <c:ext xmlns:c15="http://schemas.microsoft.com/office/drawing/2012/chart" uri="{02D57815-91ED-43cb-92C2-25804820EDAC}">
                        <c15:formulaRef>
                          <c15:sqref>Sheet1!$B$20:$B$30</c15:sqref>
                        </c15:formulaRef>
                      </c:ext>
                    </c:extLst>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extLst xmlns:c15="http://schemas.microsoft.com/office/drawing/2012/chart">
                      <c:ext xmlns:c15="http://schemas.microsoft.com/office/drawing/2012/chart" uri="{02D57815-91ED-43cb-92C2-25804820EDAC}">
                        <c15:formulaRef>
                          <c15:sqref>Sheet1!$G$20:$G$30</c15:sqref>
                        </c15:formulaRef>
                      </c:ext>
                    </c:extLst>
                    <c:numCache>
                      <c:formatCode>General</c:formatCode>
                      <c:ptCount val="11"/>
                      <c:pt idx="0">
                        <c:v>4500</c:v>
                      </c:pt>
                      <c:pt idx="1">
                        <c:v>4500</c:v>
                      </c:pt>
                      <c:pt idx="2">
                        <c:v>4100</c:v>
                      </c:pt>
                      <c:pt idx="3">
                        <c:v>3100</c:v>
                      </c:pt>
                      <c:pt idx="4">
                        <c:v>2575</c:v>
                      </c:pt>
                      <c:pt idx="5">
                        <c:v>1575</c:v>
                      </c:pt>
                      <c:pt idx="6">
                        <c:v>651.24999999999989</c:v>
                      </c:pt>
                      <c:pt idx="7">
                        <c:v>10</c:v>
                      </c:pt>
                      <c:pt idx="8" formatCode="0.0">
                        <c:v>0</c:v>
                      </c:pt>
                      <c:pt idx="9">
                        <c:v>0</c:v>
                      </c:pt>
                      <c:pt idx="10">
                        <c:v>0</c:v>
                      </c:pt>
                    </c:numCache>
                  </c:numRef>
                </c:yVal>
                <c:smooth val="0"/>
                <c:extLst xmlns:c15="http://schemas.microsoft.com/office/drawing/2012/chart">
                  <c:ext xmlns:c16="http://schemas.microsoft.com/office/drawing/2014/chart" uri="{C3380CC4-5D6E-409C-BE32-E72D297353CC}">
                    <c16:uniqueId val="{00000003-B609-47B0-9A7E-4FCC78159ED5}"/>
                  </c:ext>
                </c:extLst>
              </c15:ser>
            </c15:filteredScatterSeries>
          </c:ext>
        </c:extLst>
      </c:scatterChart>
      <c:valAx>
        <c:axId val="185163248"/>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 ESR Depletion</a:t>
                </a:r>
              </a:p>
            </c:rich>
          </c:tx>
          <c:layout>
            <c:manualLayout>
              <c:xMode val="edge"/>
              <c:yMode val="edge"/>
              <c:x val="0.43809251968503943"/>
              <c:y val="0.9090277777777777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0368"/>
        <c:crosses val="autoZero"/>
        <c:crossBetween val="midCat"/>
      </c:valAx>
      <c:valAx>
        <c:axId val="185160368"/>
        <c:scaling>
          <c:orientation val="minMax"/>
          <c:max val="5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ESR</a:t>
                </a:r>
                <a:r>
                  <a:rPr lang="en-US" sz="1200" baseline="0"/>
                  <a:t> Awards</a:t>
                </a:r>
                <a:r>
                  <a:rPr lang="en-US" sz="1200"/>
                  <a:t> [MW]</a:t>
                </a:r>
              </a:p>
            </c:rich>
          </c:tx>
          <c:layout>
            <c:manualLayout>
              <c:xMode val="edge"/>
              <c:yMode val="edge"/>
              <c:x val="1.7770997375328085E-2"/>
              <c:y val="0.2507334499854184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3248"/>
        <c:crosses val="autoZero"/>
        <c:crossBetween val="midCat"/>
      </c:valAx>
      <c:spPr>
        <a:noFill/>
        <a:ln>
          <a:noFill/>
        </a:ln>
        <a:effectLst/>
      </c:spPr>
    </c:plotArea>
    <c:legend>
      <c:legendPos val="t"/>
      <c:layout>
        <c:manualLayout>
          <c:xMode val="edge"/>
          <c:yMode val="edge"/>
          <c:x val="0.73677595697081144"/>
          <c:y val="0.14580760494464232"/>
          <c:w val="0.19319685039370083"/>
          <c:h val="0.1508237538183678"/>
        </c:manualLayout>
      </c:layout>
      <c:overlay val="0"/>
      <c:spPr>
        <a:solidFill>
          <a:schemeClr val="bg1"/>
        </a:solidFill>
        <a:ln>
          <a:solidFill>
            <a:schemeClr val="bg2">
              <a:lumMod val="75000"/>
            </a:schemeClr>
          </a:solid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1-Hour NSPIN Duration</a:t>
            </a:r>
          </a:p>
        </c:rich>
      </c:tx>
      <c:layout>
        <c:manualLayout>
          <c:xMode val="edge"/>
          <c:yMode val="edge"/>
          <c:x val="0.3008285626126434"/>
          <c:y val="6.7875950848449385E-2"/>
        </c:manualLayout>
      </c:layout>
      <c:overlay val="0"/>
      <c:spPr>
        <a:noFill/>
        <a:ln>
          <a:noFill/>
        </a:ln>
        <a:effectLst/>
      </c:spPr>
    </c:title>
    <c:autoTitleDeleted val="0"/>
    <c:plotArea>
      <c:layout>
        <c:manualLayout>
          <c:layoutTarget val="inner"/>
          <c:xMode val="edge"/>
          <c:yMode val="edge"/>
          <c:x val="0.20790588537754073"/>
          <c:y val="0.13872739865850103"/>
          <c:w val="0.72896402732026411"/>
          <c:h val="0.67553988043161262"/>
        </c:manualLayout>
      </c:layout>
      <c:scatterChart>
        <c:scatterStyle val="lineMarker"/>
        <c:varyColors val="0"/>
        <c:ser>
          <c:idx val="0"/>
          <c:order val="0"/>
          <c:tx>
            <c:v>Energy</c:v>
          </c:tx>
          <c:spPr>
            <a:ln w="25400" cap="rnd">
              <a:solidFill>
                <a:schemeClr val="accent1"/>
              </a:solidFill>
              <a:round/>
            </a:ln>
            <a:effectLst/>
          </c:spPr>
          <c:marker>
            <c:symbol val="circle"/>
            <c:size val="5"/>
            <c:spPr>
              <a:solidFill>
                <a:schemeClr val="accent1"/>
              </a:solidFill>
              <a:ln w="9525">
                <a:solidFill>
                  <a:schemeClr val="accent1"/>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Sheet1!$C$20:$C$30</c:f>
              <c:numCache>
                <c:formatCode>General</c:formatCode>
                <c:ptCount val="11"/>
                <c:pt idx="0">
                  <c:v>0</c:v>
                </c:pt>
                <c:pt idx="1">
                  <c:v>0</c:v>
                </c:pt>
                <c:pt idx="2">
                  <c:v>0</c:v>
                </c:pt>
                <c:pt idx="3">
                  <c:v>0</c:v>
                </c:pt>
                <c:pt idx="4">
                  <c:v>0</c:v>
                </c:pt>
                <c:pt idx="5">
                  <c:v>0</c:v>
                </c:pt>
                <c:pt idx="6">
                  <c:v>0</c:v>
                </c:pt>
                <c:pt idx="7">
                  <c:v>0</c:v>
                </c:pt>
                <c:pt idx="8" formatCode="0.0">
                  <c:v>964.09090909090901</c:v>
                </c:pt>
                <c:pt idx="9">
                  <c:v>2733</c:v>
                </c:pt>
                <c:pt idx="10">
                  <c:v>0</c:v>
                </c:pt>
              </c:numCache>
            </c:numRef>
          </c:yVal>
          <c:smooth val="0"/>
          <c:extLst>
            <c:ext xmlns:c16="http://schemas.microsoft.com/office/drawing/2014/chart" uri="{C3380CC4-5D6E-409C-BE32-E72D297353CC}">
              <c16:uniqueId val="{00000000-935C-42A3-92AF-5F7BD6651B80}"/>
            </c:ext>
          </c:extLst>
        </c:ser>
        <c:ser>
          <c:idx val="2"/>
          <c:order val="1"/>
          <c:tx>
            <c:v>NSPIN</c:v>
          </c:tx>
          <c:spPr>
            <a:ln w="25400" cap="rnd">
              <a:solidFill>
                <a:schemeClr val="accent2"/>
              </a:solidFill>
              <a:round/>
            </a:ln>
            <a:effectLst/>
          </c:spPr>
          <c:marker>
            <c:symbol val="circle"/>
            <c:size val="5"/>
            <c:spPr>
              <a:solidFill>
                <a:schemeClr val="accent2"/>
              </a:solidFill>
              <a:ln w="9525">
                <a:solidFill>
                  <a:schemeClr val="accent2"/>
                </a:solidFill>
              </a:ln>
              <a:effectLst/>
            </c:spPr>
          </c:marker>
          <c:xVal>
            <c:numRef>
              <c:f>Sheet1!$B$20:$B$30</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Sheet1!$G$20:$G$30</c:f>
              <c:numCache>
                <c:formatCode>General</c:formatCode>
                <c:ptCount val="11"/>
                <c:pt idx="0">
                  <c:v>4500</c:v>
                </c:pt>
                <c:pt idx="1">
                  <c:v>4500</c:v>
                </c:pt>
                <c:pt idx="2">
                  <c:v>4100</c:v>
                </c:pt>
                <c:pt idx="3">
                  <c:v>3100</c:v>
                </c:pt>
                <c:pt idx="4">
                  <c:v>2575</c:v>
                </c:pt>
                <c:pt idx="5">
                  <c:v>1575</c:v>
                </c:pt>
                <c:pt idx="6">
                  <c:v>651.24999999999989</c:v>
                </c:pt>
                <c:pt idx="7">
                  <c:v>10</c:v>
                </c:pt>
                <c:pt idx="8" formatCode="0.0">
                  <c:v>0</c:v>
                </c:pt>
                <c:pt idx="9">
                  <c:v>0</c:v>
                </c:pt>
                <c:pt idx="10">
                  <c:v>0</c:v>
                </c:pt>
              </c:numCache>
            </c:numRef>
          </c:yVal>
          <c:smooth val="0"/>
          <c:extLst>
            <c:ext xmlns:c16="http://schemas.microsoft.com/office/drawing/2014/chart" uri="{C3380CC4-5D6E-409C-BE32-E72D297353CC}">
              <c16:uniqueId val="{00000001-935C-42A3-92AF-5F7BD6651B80}"/>
            </c:ext>
          </c:extLst>
        </c:ser>
        <c:dLbls>
          <c:showLegendKey val="0"/>
          <c:showVal val="0"/>
          <c:showCatName val="0"/>
          <c:showSerName val="0"/>
          <c:showPercent val="0"/>
          <c:showBubbleSize val="0"/>
        </c:dLbls>
        <c:axId val="185163248"/>
        <c:axId val="185160368"/>
        <c:extLst/>
      </c:scatterChart>
      <c:valAx>
        <c:axId val="185163248"/>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 ESR Depletion</a:t>
                </a:r>
              </a:p>
            </c:rich>
          </c:tx>
          <c:layout>
            <c:manualLayout>
              <c:xMode val="edge"/>
              <c:yMode val="edge"/>
              <c:x val="0.43809251968503943"/>
              <c:y val="0.90902777777777777"/>
            </c:manualLayout>
          </c:layout>
          <c:overlay val="0"/>
          <c:spPr>
            <a:noFill/>
            <a:ln>
              <a:noFill/>
            </a:ln>
            <a:effectLst/>
          </c:sp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0368"/>
        <c:crosses val="autoZero"/>
        <c:crossBetween val="midCat"/>
        <c:majorUnit val="0.2"/>
      </c:valAx>
      <c:valAx>
        <c:axId val="185160368"/>
        <c:scaling>
          <c:orientation val="minMax"/>
          <c:max val="5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ESR</a:t>
                </a:r>
                <a:r>
                  <a:rPr lang="en-US" sz="1200" baseline="0"/>
                  <a:t> Awards</a:t>
                </a:r>
                <a:r>
                  <a:rPr lang="en-US" sz="1200"/>
                  <a:t> [MW]</a:t>
                </a:r>
              </a:p>
            </c:rich>
          </c:tx>
          <c:layout>
            <c:manualLayout>
              <c:xMode val="edge"/>
              <c:yMode val="edge"/>
              <c:x val="1.7770997375328085E-2"/>
              <c:y val="0.25073344998541847"/>
            </c:manualLayout>
          </c:layout>
          <c:overlay val="0"/>
          <c:spPr>
            <a:noFill/>
            <a:ln>
              <a:noFill/>
            </a:ln>
            <a:effectLst/>
          </c:sp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3248"/>
        <c:crosses val="autoZero"/>
        <c:crossBetween val="midCat"/>
      </c:valAx>
    </c:plotArea>
    <c:legend>
      <c:legendPos val="t"/>
      <c:layout>
        <c:manualLayout>
          <c:xMode val="edge"/>
          <c:yMode val="edge"/>
          <c:x val="0.73160138432851785"/>
          <c:y val="0.14346705491538544"/>
          <c:w val="0.19319685039370083"/>
          <c:h val="0.1508237538183678"/>
        </c:manualLayout>
      </c:layout>
      <c:overlay val="0"/>
      <c:spPr>
        <a:solidFill>
          <a:schemeClr val="bg1"/>
        </a:solidFill>
        <a:ln>
          <a:solidFill>
            <a:schemeClr val="bg2">
              <a:lumMod val="75000"/>
            </a:schemeClr>
          </a:solid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chart>
  <c:txPr>
    <a:bodyPr/>
    <a:lstStyle/>
    <a:p>
      <a:pPr>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4-Hour NSPIN Duration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9103254508230863"/>
          <c:y val="0.24520888013998252"/>
          <c:w val="0.74816945837934989"/>
          <c:h val="0.56905839895013122"/>
        </c:manualLayout>
      </c:layout>
      <c:scatterChart>
        <c:scatterStyle val="lineMarker"/>
        <c:varyColors val="0"/>
        <c:ser>
          <c:idx val="0"/>
          <c:order val="0"/>
          <c:tx>
            <c:strRef>
              <c:f>Sheet1!$Q$3</c:f>
              <c:strCache>
                <c:ptCount val="1"/>
                <c:pt idx="0">
                  <c:v>Energy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Sheet1!$Q$4:$Q$14</c:f>
              <c:numCache>
                <c:formatCode>0.0</c:formatCode>
                <c:ptCount val="11"/>
                <c:pt idx="0">
                  <c:v>1002.08</c:v>
                </c:pt>
                <c:pt idx="1">
                  <c:v>1002.08</c:v>
                </c:pt>
                <c:pt idx="2">
                  <c:v>1002.08</c:v>
                </c:pt>
                <c:pt idx="3">
                  <c:v>1020.6595744680851</c:v>
                </c:pt>
                <c:pt idx="4">
                  <c:v>1020.6595744680851</c:v>
                </c:pt>
                <c:pt idx="5">
                  <c:v>1020.6595744680851</c:v>
                </c:pt>
                <c:pt idx="6">
                  <c:v>1020.6595744680851</c:v>
                </c:pt>
                <c:pt idx="7">
                  <c:v>1085</c:v>
                </c:pt>
                <c:pt idx="8">
                  <c:v>1088.2727272727273</c:v>
                </c:pt>
                <c:pt idx="9" formatCode="General">
                  <c:v>1194.2000000000003</c:v>
                </c:pt>
                <c:pt idx="10">
                  <c:v>11053</c:v>
                </c:pt>
              </c:numCache>
            </c:numRef>
          </c:yVal>
          <c:smooth val="0"/>
          <c:extLst>
            <c:ext xmlns:c16="http://schemas.microsoft.com/office/drawing/2014/chart" uri="{C3380CC4-5D6E-409C-BE32-E72D297353CC}">
              <c16:uniqueId val="{00000000-CDA0-4BA6-93D2-B69302139C26}"/>
            </c:ext>
          </c:extLst>
        </c:ser>
        <c:ser>
          <c:idx val="1"/>
          <c:order val="1"/>
          <c:tx>
            <c:strRef>
              <c:f>Sheet1!$R$3</c:f>
              <c:strCache>
                <c:ptCount val="1"/>
                <c:pt idx="0">
                  <c:v>REGUP</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Sheet1!$R$4:$R$14</c:f>
              <c:numCache>
                <c:formatCode>0.0</c:formatCode>
                <c:ptCount val="11"/>
                <c:pt idx="0">
                  <c:v>18.5</c:v>
                </c:pt>
                <c:pt idx="1">
                  <c:v>18.5</c:v>
                </c:pt>
                <c:pt idx="2">
                  <c:v>18.5</c:v>
                </c:pt>
                <c:pt idx="3">
                  <c:v>129.95744680851067</c:v>
                </c:pt>
                <c:pt idx="4">
                  <c:v>129.95744680851067</c:v>
                </c:pt>
                <c:pt idx="5">
                  <c:v>129.95744680851067</c:v>
                </c:pt>
                <c:pt idx="6">
                  <c:v>129.95744680851067</c:v>
                </c:pt>
                <c:pt idx="7">
                  <c:v>515.99999999999989</c:v>
                </c:pt>
                <c:pt idx="8">
                  <c:v>535.63636363636351</c:v>
                </c:pt>
                <c:pt idx="9">
                  <c:v>1171.2</c:v>
                </c:pt>
                <c:pt idx="10">
                  <c:v>9052</c:v>
                </c:pt>
              </c:numCache>
            </c:numRef>
          </c:yVal>
          <c:smooth val="0"/>
          <c:extLst>
            <c:ext xmlns:c16="http://schemas.microsoft.com/office/drawing/2014/chart" uri="{C3380CC4-5D6E-409C-BE32-E72D297353CC}">
              <c16:uniqueId val="{00000001-CDA0-4BA6-93D2-B69302139C26}"/>
            </c:ext>
          </c:extLst>
        </c:ser>
        <c:ser>
          <c:idx val="2"/>
          <c:order val="2"/>
          <c:tx>
            <c:strRef>
              <c:f>Sheet1!$S$3</c:f>
              <c:strCache>
                <c:ptCount val="1"/>
                <c:pt idx="0">
                  <c:v>RRS</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Sheet1!$S$4:$S$14</c:f>
              <c:numCache>
                <c:formatCode>0.0</c:formatCode>
                <c:ptCount val="11"/>
                <c:pt idx="0">
                  <c:v>12.5</c:v>
                </c:pt>
                <c:pt idx="1">
                  <c:v>12.5</c:v>
                </c:pt>
                <c:pt idx="2">
                  <c:v>12.5</c:v>
                </c:pt>
                <c:pt idx="3">
                  <c:v>123.95744680851062</c:v>
                </c:pt>
                <c:pt idx="4">
                  <c:v>123.95744680851062</c:v>
                </c:pt>
                <c:pt idx="5">
                  <c:v>123.95744680851062</c:v>
                </c:pt>
                <c:pt idx="6">
                  <c:v>123.95744680851062</c:v>
                </c:pt>
                <c:pt idx="7">
                  <c:v>509.99999999999977</c:v>
                </c:pt>
                <c:pt idx="8">
                  <c:v>529.63636363636328</c:v>
                </c:pt>
                <c:pt idx="9">
                  <c:v>1165.1999999999998</c:v>
                </c:pt>
                <c:pt idx="10">
                  <c:v>7051</c:v>
                </c:pt>
              </c:numCache>
            </c:numRef>
          </c:yVal>
          <c:smooth val="0"/>
          <c:extLst>
            <c:ext xmlns:c16="http://schemas.microsoft.com/office/drawing/2014/chart" uri="{C3380CC4-5D6E-409C-BE32-E72D297353CC}">
              <c16:uniqueId val="{00000002-CDA0-4BA6-93D2-B69302139C26}"/>
            </c:ext>
          </c:extLst>
        </c:ser>
        <c:ser>
          <c:idx val="3"/>
          <c:order val="3"/>
          <c:tx>
            <c:strRef>
              <c:f>Sheet1!$T$3</c:f>
              <c:strCache>
                <c:ptCount val="1"/>
                <c:pt idx="0">
                  <c:v>ECRS</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Sheet1!$T$4:$T$14</c:f>
              <c:numCache>
                <c:formatCode>0.0</c:formatCode>
                <c:ptCount val="11"/>
                <c:pt idx="0">
                  <c:v>25</c:v>
                </c:pt>
                <c:pt idx="1">
                  <c:v>25</c:v>
                </c:pt>
                <c:pt idx="2">
                  <c:v>25</c:v>
                </c:pt>
                <c:pt idx="3">
                  <c:v>247.91489361702136</c:v>
                </c:pt>
                <c:pt idx="4">
                  <c:v>247.91489361702136</c:v>
                </c:pt>
                <c:pt idx="5">
                  <c:v>247.91489361702136</c:v>
                </c:pt>
                <c:pt idx="6">
                  <c:v>247.91489361702136</c:v>
                </c:pt>
                <c:pt idx="7">
                  <c:v>1020</c:v>
                </c:pt>
                <c:pt idx="8">
                  <c:v>1059.2727272727273</c:v>
                </c:pt>
                <c:pt idx="9">
                  <c:v>1165.2000000000003</c:v>
                </c:pt>
                <c:pt idx="10">
                  <c:v>5050</c:v>
                </c:pt>
              </c:numCache>
            </c:numRef>
          </c:yVal>
          <c:smooth val="0"/>
          <c:extLst>
            <c:ext xmlns:c16="http://schemas.microsoft.com/office/drawing/2014/chart" uri="{C3380CC4-5D6E-409C-BE32-E72D297353CC}">
              <c16:uniqueId val="{00000003-CDA0-4BA6-93D2-B69302139C26}"/>
            </c:ext>
          </c:extLst>
        </c:ser>
        <c:ser>
          <c:idx val="4"/>
          <c:order val="4"/>
          <c:tx>
            <c:strRef>
              <c:f>Sheet1!$U$3</c:f>
              <c:strCache>
                <c:ptCount val="1"/>
                <c:pt idx="0">
                  <c:v>NSPIN</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Sheet1!$B$4:$B$14</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Sheet1!$U$4:$U$14</c:f>
              <c:numCache>
                <c:formatCode>0.0</c:formatCode>
                <c:ptCount val="11"/>
                <c:pt idx="0">
                  <c:v>100</c:v>
                </c:pt>
                <c:pt idx="1">
                  <c:v>100</c:v>
                </c:pt>
                <c:pt idx="2">
                  <c:v>100</c:v>
                </c:pt>
                <c:pt idx="3">
                  <c:v>991.659574468085</c:v>
                </c:pt>
                <c:pt idx="4">
                  <c:v>991.659574468085</c:v>
                </c:pt>
                <c:pt idx="5">
                  <c:v>991.659574468085</c:v>
                </c:pt>
                <c:pt idx="6">
                  <c:v>991.659574468085</c:v>
                </c:pt>
                <c:pt idx="7">
                  <c:v>1056</c:v>
                </c:pt>
                <c:pt idx="8">
                  <c:v>1059.2727272727275</c:v>
                </c:pt>
                <c:pt idx="9">
                  <c:v>1165.2000000000003</c:v>
                </c:pt>
                <c:pt idx="10">
                  <c:v>5000</c:v>
                </c:pt>
              </c:numCache>
            </c:numRef>
          </c:yVal>
          <c:smooth val="0"/>
          <c:extLst>
            <c:ext xmlns:c16="http://schemas.microsoft.com/office/drawing/2014/chart" uri="{C3380CC4-5D6E-409C-BE32-E72D297353CC}">
              <c16:uniqueId val="{00000004-CDA0-4BA6-93D2-B69302139C26}"/>
            </c:ext>
          </c:extLst>
        </c:ser>
        <c:dLbls>
          <c:showLegendKey val="0"/>
          <c:showVal val="0"/>
          <c:showCatName val="0"/>
          <c:showSerName val="0"/>
          <c:showPercent val="0"/>
          <c:showBubbleSize val="0"/>
        </c:dLbls>
        <c:axId val="185163248"/>
        <c:axId val="185160368"/>
        <c:extLst/>
      </c:scatterChart>
      <c:valAx>
        <c:axId val="185163248"/>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 ESR Depletion</a:t>
                </a:r>
              </a:p>
            </c:rich>
          </c:tx>
          <c:layout>
            <c:manualLayout>
              <c:xMode val="edge"/>
              <c:yMode val="edge"/>
              <c:x val="0.43809251968503943"/>
              <c:y val="0.9090277777777777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0368"/>
        <c:crosses val="autoZero"/>
        <c:crossBetween val="midCat"/>
      </c:valAx>
      <c:valAx>
        <c:axId val="185160368"/>
        <c:scaling>
          <c:orientation val="minMax"/>
          <c:max val="2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Clearing Prices [$/MWh]</a:t>
                </a:r>
              </a:p>
            </c:rich>
          </c:tx>
          <c:layout>
            <c:manualLayout>
              <c:xMode val="edge"/>
              <c:yMode val="edge"/>
              <c:x val="1.7770902241886998E-2"/>
              <c:y val="0.34669609247937044"/>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3248"/>
        <c:crosses val="autoZero"/>
        <c:crossBetween val="midCat"/>
      </c:valAx>
      <c:spPr>
        <a:noFill/>
        <a:ln>
          <a:noFill/>
        </a:ln>
        <a:effectLst/>
      </c:spPr>
    </c:plotArea>
    <c:legend>
      <c:legendPos val="t"/>
      <c:layout>
        <c:manualLayout>
          <c:xMode val="edge"/>
          <c:yMode val="edge"/>
          <c:x val="0.12538366560694678"/>
          <c:y val="0.11558631238971079"/>
          <c:w val="0.84210801882643349"/>
          <c:h val="9.4923082531350247E-2"/>
        </c:manualLayout>
      </c:layout>
      <c:overlay val="0"/>
      <c:spPr>
        <a:solidFill>
          <a:schemeClr val="bg1"/>
        </a:solidFill>
        <a:ln>
          <a:solidFill>
            <a:schemeClr val="bg2">
              <a:lumMod val="75000"/>
            </a:schemeClr>
          </a:solid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1-Hour NSPIN Duration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9869990260021897"/>
          <c:y val="0.24520888013998252"/>
          <c:w val="0.73817001009758576"/>
          <c:h val="0.56905839895013122"/>
        </c:manualLayout>
      </c:layout>
      <c:scatterChart>
        <c:scatterStyle val="lineMarker"/>
        <c:varyColors val="0"/>
        <c:ser>
          <c:idx val="0"/>
          <c:order val="0"/>
          <c:tx>
            <c:strRef>
              <c:f>Sheet1!$Q$3</c:f>
              <c:strCache>
                <c:ptCount val="1"/>
                <c:pt idx="0">
                  <c:v>Energy</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Sheet1!$B$20:$B$30</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Sheet1!$Q$20:$Q$30</c:f>
              <c:numCache>
                <c:formatCode>General</c:formatCode>
                <c:ptCount val="11"/>
                <c:pt idx="0">
                  <c:v>1000.01</c:v>
                </c:pt>
                <c:pt idx="1">
                  <c:v>1000.01</c:v>
                </c:pt>
                <c:pt idx="2">
                  <c:v>1000.01</c:v>
                </c:pt>
                <c:pt idx="3">
                  <c:v>1001.25</c:v>
                </c:pt>
                <c:pt idx="4">
                  <c:v>1004.58</c:v>
                </c:pt>
                <c:pt idx="5">
                  <c:v>1008.3</c:v>
                </c:pt>
                <c:pt idx="6">
                  <c:v>1083.3</c:v>
                </c:pt>
                <c:pt idx="7">
                  <c:v>1085</c:v>
                </c:pt>
                <c:pt idx="8" formatCode="0.0">
                  <c:v>1088.2727272727273</c:v>
                </c:pt>
                <c:pt idx="9">
                  <c:v>1194.2000000000003</c:v>
                </c:pt>
                <c:pt idx="10">
                  <c:v>11053</c:v>
                </c:pt>
              </c:numCache>
            </c:numRef>
          </c:yVal>
          <c:smooth val="0"/>
          <c:extLst>
            <c:ext xmlns:c16="http://schemas.microsoft.com/office/drawing/2014/chart" uri="{C3380CC4-5D6E-409C-BE32-E72D297353CC}">
              <c16:uniqueId val="{00000000-96AB-41F0-88E3-4CD11EB215CE}"/>
            </c:ext>
          </c:extLst>
        </c:ser>
        <c:ser>
          <c:idx val="1"/>
          <c:order val="1"/>
          <c:tx>
            <c:strRef>
              <c:f>Sheet1!$R$3</c:f>
              <c:strCache>
                <c:ptCount val="1"/>
                <c:pt idx="0">
                  <c:v>REGUP</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Sheet1!$B$20:$B$30</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Sheet1!$R$20:$R$30</c:f>
              <c:numCache>
                <c:formatCode>General</c:formatCode>
                <c:ptCount val="11"/>
                <c:pt idx="0">
                  <c:v>6.05</c:v>
                </c:pt>
                <c:pt idx="1">
                  <c:v>6.05</c:v>
                </c:pt>
                <c:pt idx="2">
                  <c:v>6.05</c:v>
                </c:pt>
                <c:pt idx="3">
                  <c:v>13.5</c:v>
                </c:pt>
                <c:pt idx="4">
                  <c:v>33.5</c:v>
                </c:pt>
                <c:pt idx="5">
                  <c:v>56</c:v>
                </c:pt>
                <c:pt idx="6">
                  <c:v>506</c:v>
                </c:pt>
                <c:pt idx="7">
                  <c:v>516</c:v>
                </c:pt>
                <c:pt idx="8" formatCode="0.0">
                  <c:v>535.63636363636351</c:v>
                </c:pt>
                <c:pt idx="9">
                  <c:v>1171.2</c:v>
                </c:pt>
                <c:pt idx="10">
                  <c:v>9052</c:v>
                </c:pt>
              </c:numCache>
            </c:numRef>
          </c:yVal>
          <c:smooth val="0"/>
          <c:extLst>
            <c:ext xmlns:c16="http://schemas.microsoft.com/office/drawing/2014/chart" uri="{C3380CC4-5D6E-409C-BE32-E72D297353CC}">
              <c16:uniqueId val="{00000001-96AB-41F0-88E3-4CD11EB215CE}"/>
            </c:ext>
          </c:extLst>
        </c:ser>
        <c:ser>
          <c:idx val="2"/>
          <c:order val="2"/>
          <c:tx>
            <c:strRef>
              <c:f>Sheet1!$S$3</c:f>
              <c:strCache>
                <c:ptCount val="1"/>
                <c:pt idx="0">
                  <c:v>RRS</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Sheet1!$B$20:$B$30</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Sheet1!$S$20:$S$30</c:f>
              <c:numCache>
                <c:formatCode>General</c:formatCode>
                <c:ptCount val="11"/>
                <c:pt idx="0">
                  <c:v>0.05</c:v>
                </c:pt>
                <c:pt idx="1">
                  <c:v>0.05</c:v>
                </c:pt>
                <c:pt idx="2">
                  <c:v>0.05</c:v>
                </c:pt>
                <c:pt idx="3">
                  <c:v>7.5</c:v>
                </c:pt>
                <c:pt idx="4">
                  <c:v>27.5</c:v>
                </c:pt>
                <c:pt idx="5">
                  <c:v>50</c:v>
                </c:pt>
                <c:pt idx="6">
                  <c:v>500</c:v>
                </c:pt>
                <c:pt idx="7">
                  <c:v>510</c:v>
                </c:pt>
                <c:pt idx="8" formatCode="0.0">
                  <c:v>529.63636363636328</c:v>
                </c:pt>
                <c:pt idx="9">
                  <c:v>1165.1999999999998</c:v>
                </c:pt>
                <c:pt idx="10">
                  <c:v>7051</c:v>
                </c:pt>
              </c:numCache>
            </c:numRef>
          </c:yVal>
          <c:smooth val="0"/>
          <c:extLst>
            <c:ext xmlns:c16="http://schemas.microsoft.com/office/drawing/2014/chart" uri="{C3380CC4-5D6E-409C-BE32-E72D297353CC}">
              <c16:uniqueId val="{00000002-96AB-41F0-88E3-4CD11EB215CE}"/>
            </c:ext>
          </c:extLst>
        </c:ser>
        <c:ser>
          <c:idx val="3"/>
          <c:order val="3"/>
          <c:tx>
            <c:strRef>
              <c:f>Sheet1!$T$3</c:f>
              <c:strCache>
                <c:ptCount val="1"/>
                <c:pt idx="0">
                  <c:v>ECRS</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Sheet1!$B$20:$B$30</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Sheet1!$T$20:$T$30</c:f>
              <c:numCache>
                <c:formatCode>General</c:formatCode>
                <c:ptCount val="11"/>
                <c:pt idx="0">
                  <c:v>0.1</c:v>
                </c:pt>
                <c:pt idx="1">
                  <c:v>0.1</c:v>
                </c:pt>
                <c:pt idx="2">
                  <c:v>0.1</c:v>
                </c:pt>
                <c:pt idx="3">
                  <c:v>15</c:v>
                </c:pt>
                <c:pt idx="4">
                  <c:v>55</c:v>
                </c:pt>
                <c:pt idx="5">
                  <c:v>100</c:v>
                </c:pt>
                <c:pt idx="6">
                  <c:v>1000</c:v>
                </c:pt>
                <c:pt idx="7">
                  <c:v>1020</c:v>
                </c:pt>
                <c:pt idx="8" formatCode="0.0">
                  <c:v>1059.2727272727273</c:v>
                </c:pt>
                <c:pt idx="9">
                  <c:v>1165.2000000000003</c:v>
                </c:pt>
                <c:pt idx="10">
                  <c:v>5050</c:v>
                </c:pt>
              </c:numCache>
            </c:numRef>
          </c:yVal>
          <c:smooth val="0"/>
          <c:extLst>
            <c:ext xmlns:c16="http://schemas.microsoft.com/office/drawing/2014/chart" uri="{C3380CC4-5D6E-409C-BE32-E72D297353CC}">
              <c16:uniqueId val="{00000003-96AB-41F0-88E3-4CD11EB215CE}"/>
            </c:ext>
          </c:extLst>
        </c:ser>
        <c:ser>
          <c:idx val="4"/>
          <c:order val="4"/>
          <c:tx>
            <c:strRef>
              <c:f>Sheet1!$U$3</c:f>
              <c:strCache>
                <c:ptCount val="1"/>
                <c:pt idx="0">
                  <c:v>NSPIN</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Sheet1!$B$20:$B$30</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Sheet1!$U$20:$U$30</c:f>
              <c:numCache>
                <c:formatCode>General</c:formatCode>
                <c:ptCount val="11"/>
                <c:pt idx="0">
                  <c:v>0.1</c:v>
                </c:pt>
                <c:pt idx="1">
                  <c:v>0.1</c:v>
                </c:pt>
                <c:pt idx="2">
                  <c:v>0.1</c:v>
                </c:pt>
                <c:pt idx="3">
                  <c:v>15</c:v>
                </c:pt>
                <c:pt idx="4">
                  <c:v>55</c:v>
                </c:pt>
                <c:pt idx="5">
                  <c:v>100</c:v>
                </c:pt>
                <c:pt idx="6">
                  <c:v>1000</c:v>
                </c:pt>
                <c:pt idx="7">
                  <c:v>1020</c:v>
                </c:pt>
                <c:pt idx="8" formatCode="0.0">
                  <c:v>1059.2727272727275</c:v>
                </c:pt>
                <c:pt idx="9">
                  <c:v>1165.2000000000003</c:v>
                </c:pt>
                <c:pt idx="10">
                  <c:v>5000</c:v>
                </c:pt>
              </c:numCache>
            </c:numRef>
          </c:yVal>
          <c:smooth val="0"/>
          <c:extLst>
            <c:ext xmlns:c16="http://schemas.microsoft.com/office/drawing/2014/chart" uri="{C3380CC4-5D6E-409C-BE32-E72D297353CC}">
              <c16:uniqueId val="{00000004-96AB-41F0-88E3-4CD11EB215CE}"/>
            </c:ext>
          </c:extLst>
        </c:ser>
        <c:dLbls>
          <c:showLegendKey val="0"/>
          <c:showVal val="0"/>
          <c:showCatName val="0"/>
          <c:showSerName val="0"/>
          <c:showPercent val="0"/>
          <c:showBubbleSize val="0"/>
        </c:dLbls>
        <c:axId val="185163248"/>
        <c:axId val="185160368"/>
        <c:extLst/>
      </c:scatterChart>
      <c:valAx>
        <c:axId val="185163248"/>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 ESR Depletion</a:t>
                </a:r>
              </a:p>
            </c:rich>
          </c:tx>
          <c:layout>
            <c:manualLayout>
              <c:xMode val="edge"/>
              <c:yMode val="edge"/>
              <c:x val="0.43809251968503943"/>
              <c:y val="0.9090277777777777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0368"/>
        <c:crosses val="autoZero"/>
        <c:crossBetween val="midCat"/>
      </c:valAx>
      <c:valAx>
        <c:axId val="185160368"/>
        <c:scaling>
          <c:orientation val="minMax"/>
          <c:max val="2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Clearing Prices [$/MWh]</a:t>
                </a:r>
              </a:p>
            </c:rich>
          </c:tx>
          <c:layout>
            <c:manualLayout>
              <c:xMode val="edge"/>
              <c:yMode val="edge"/>
              <c:x val="1.7770929536054712E-2"/>
              <c:y val="0.32563114221605854"/>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85163248"/>
        <c:crosses val="autoZero"/>
        <c:crossBetween val="midCat"/>
      </c:valAx>
      <c:spPr>
        <a:noFill/>
        <a:ln>
          <a:noFill/>
        </a:ln>
        <a:effectLst/>
      </c:spPr>
    </c:plotArea>
    <c:legend>
      <c:legendPos val="t"/>
      <c:layout>
        <c:manualLayout>
          <c:xMode val="edge"/>
          <c:yMode val="edge"/>
          <c:x val="3.4465411479643056E-2"/>
          <c:y val="0.11324576236045392"/>
          <c:w val="0.93484797926261753"/>
          <c:h val="9.4923082531350247E-2"/>
        </c:manualLayout>
      </c:layout>
      <c:overlay val="0"/>
      <c:spPr>
        <a:solidFill>
          <a:schemeClr val="bg1"/>
        </a:solidFill>
        <a:ln>
          <a:solidFill>
            <a:schemeClr val="bg2">
              <a:lumMod val="75000"/>
            </a:schemeClr>
          </a:solid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2149" y="13"/>
            <a:ext cx="182907" cy="306864"/>
          </a:xfrm>
          <a:prstGeom prst="rect">
            <a:avLst/>
          </a:prstGeom>
          <a:noFill/>
          <a:ln w="9525">
            <a:noFill/>
            <a:miter lim="800000"/>
            <a:headEnd/>
            <a:tailEnd/>
          </a:ln>
        </p:spPr>
        <p:txBody>
          <a:bodyPr vert="horz" wrap="none" lIns="90525" tIns="45262" rIns="90525" bIns="45262" numCol="1" anchor="t" anchorCtr="0" compatLnSpc="1">
            <a:prstTxWarp prst="textNoShape">
              <a:avLst/>
            </a:prstTxWarp>
            <a:spAutoFit/>
          </a:bodyPr>
          <a:lstStyle>
            <a:lvl1pPr defTabSz="949936" eaLnBrk="0" hangingPunct="0">
              <a:defRPr kumimoji="0" sz="1400" b="1">
                <a:solidFill>
                  <a:schemeClr val="tx1"/>
                </a:solidFill>
              </a:defRPr>
            </a:lvl1pPr>
          </a:lstStyle>
          <a:p>
            <a:pPr>
              <a:defRPr/>
            </a:pPr>
            <a:endParaRPr lang="en-US"/>
          </a:p>
        </p:txBody>
      </p:sp>
      <p:sp>
        <p:nvSpPr>
          <p:cNvPr id="104451" name="Rectangle 3"/>
          <p:cNvSpPr>
            <a:spLocks noGrp="1" noChangeArrowheads="1"/>
          </p:cNvSpPr>
          <p:nvPr>
            <p:ph type="dt" sz="quarter" idx="1"/>
          </p:nvPr>
        </p:nvSpPr>
        <p:spPr bwMode="auto">
          <a:xfrm>
            <a:off x="9364461" y="13"/>
            <a:ext cx="182907" cy="306864"/>
          </a:xfrm>
          <a:prstGeom prst="rect">
            <a:avLst/>
          </a:prstGeom>
          <a:noFill/>
          <a:ln w="9525">
            <a:noFill/>
            <a:miter lim="800000"/>
            <a:headEnd/>
            <a:tailEnd/>
          </a:ln>
        </p:spPr>
        <p:txBody>
          <a:bodyPr vert="horz" wrap="none" lIns="90525" tIns="45262" rIns="90525" bIns="45262" numCol="1" anchor="t" anchorCtr="0" compatLnSpc="1">
            <a:prstTxWarp prst="textNoShape">
              <a:avLst/>
            </a:prstTxWarp>
            <a:spAutoFit/>
          </a:bodyPr>
          <a:lstStyle>
            <a:lvl1pPr algn="r" defTabSz="949936" eaLnBrk="0" hangingPunct="0">
              <a:defRPr kumimoji="0" sz="1400" b="1">
                <a:solidFill>
                  <a:schemeClr val="tx1"/>
                </a:solidFill>
              </a:defRPr>
            </a:lvl1pPr>
          </a:lstStyle>
          <a:p>
            <a:pPr>
              <a:defRPr/>
            </a:pPr>
            <a:endParaRPr lang="en-US"/>
          </a:p>
        </p:txBody>
      </p:sp>
      <p:sp>
        <p:nvSpPr>
          <p:cNvPr id="104452" name="Rectangle 4"/>
          <p:cNvSpPr>
            <a:spLocks noGrp="1" noChangeArrowheads="1"/>
          </p:cNvSpPr>
          <p:nvPr>
            <p:ph type="ftr" sz="quarter" idx="2"/>
          </p:nvPr>
        </p:nvSpPr>
        <p:spPr bwMode="auto">
          <a:xfrm>
            <a:off x="-2149" y="7023217"/>
            <a:ext cx="182907" cy="306864"/>
          </a:xfrm>
          <a:prstGeom prst="rect">
            <a:avLst/>
          </a:prstGeom>
          <a:noFill/>
          <a:ln w="9525">
            <a:noFill/>
            <a:miter lim="800000"/>
            <a:headEnd/>
            <a:tailEnd/>
          </a:ln>
        </p:spPr>
        <p:txBody>
          <a:bodyPr vert="horz" wrap="none" lIns="90525" tIns="45262" rIns="90525" bIns="45262" numCol="1" anchor="b" anchorCtr="0" compatLnSpc="1">
            <a:prstTxWarp prst="textNoShape">
              <a:avLst/>
            </a:prstTxWarp>
            <a:spAutoFit/>
          </a:bodyPr>
          <a:lstStyle>
            <a:lvl1pPr defTabSz="949936" eaLnBrk="0" hangingPunct="0">
              <a:defRPr kumimoji="0" sz="1400" b="1">
                <a:solidFill>
                  <a:schemeClr val="tx1"/>
                </a:solidFill>
              </a:defRPr>
            </a:lvl1pPr>
          </a:lstStyle>
          <a:p>
            <a:pPr>
              <a:defRPr/>
            </a:pPr>
            <a:endParaRPr lang="en-US"/>
          </a:p>
        </p:txBody>
      </p:sp>
      <p:sp>
        <p:nvSpPr>
          <p:cNvPr id="104453" name="Rectangle 5"/>
          <p:cNvSpPr>
            <a:spLocks noGrp="1" noChangeArrowheads="1"/>
          </p:cNvSpPr>
          <p:nvPr>
            <p:ph type="sldNum" sz="quarter" idx="3"/>
          </p:nvPr>
        </p:nvSpPr>
        <p:spPr bwMode="auto">
          <a:xfrm>
            <a:off x="9149749" y="7026947"/>
            <a:ext cx="397620" cy="306852"/>
          </a:xfrm>
          <a:prstGeom prst="rect">
            <a:avLst/>
          </a:prstGeom>
          <a:noFill/>
          <a:ln w="9525">
            <a:noFill/>
            <a:miter lim="800000"/>
            <a:headEnd/>
            <a:tailEnd/>
          </a:ln>
        </p:spPr>
        <p:txBody>
          <a:bodyPr vert="horz" wrap="none" lIns="90525" tIns="45262" rIns="90525" bIns="45262" numCol="1" anchor="b" anchorCtr="0" compatLnSpc="1">
            <a:prstTxWarp prst="textNoShape">
              <a:avLst/>
            </a:prstTxWarp>
            <a:spAutoFit/>
          </a:bodyPr>
          <a:lstStyle>
            <a:lvl1pPr algn="r" defTabSz="949936" eaLnBrk="0" hangingPunct="0">
              <a:defRPr kumimoji="0" sz="1400" b="1">
                <a:solidFill>
                  <a:schemeClr val="tx1"/>
                </a:solidFill>
              </a:defRPr>
            </a:lvl1pPr>
          </a:lstStyle>
          <a:p>
            <a:pPr>
              <a:defRPr/>
            </a:pPr>
            <a:fld id="{C6CF872D-C1AA-47DE-90DE-303E4A3981F8}" type="slidenum">
              <a:rPr lang="en-US"/>
              <a:pPr>
                <a:defRPr/>
              </a:pPr>
              <a:t>‹#›</a:t>
            </a:fld>
            <a:endParaRPr lang="en-US"/>
          </a:p>
        </p:txBody>
      </p:sp>
    </p:spTree>
    <p:extLst>
      <p:ext uri="{BB962C8B-B14F-4D97-AF65-F5344CB8AC3E}">
        <p14:creationId xmlns:p14="http://schemas.microsoft.com/office/powerpoint/2010/main" val="32764975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10" y="3"/>
            <a:ext cx="4156643" cy="359440"/>
          </a:xfrm>
          <a:prstGeom prst="rect">
            <a:avLst/>
          </a:prstGeom>
          <a:noFill/>
          <a:ln w="9525">
            <a:noFill/>
            <a:miter lim="800000"/>
            <a:headEnd/>
            <a:tailEnd/>
          </a:ln>
        </p:spPr>
        <p:txBody>
          <a:bodyPr vert="horz" wrap="square" lIns="90525" tIns="45262" rIns="90525" bIns="45262" numCol="1" anchor="t" anchorCtr="0" compatLnSpc="1">
            <a:prstTxWarp prst="textNoShape">
              <a:avLst/>
            </a:prstTxWarp>
          </a:bodyPr>
          <a:lstStyle>
            <a:lvl1pPr defTabSz="949936" eaLnBrk="0" hangingPunct="0">
              <a:defRPr kumimoji="0" sz="1400">
                <a:solidFill>
                  <a:schemeClr val="tx1"/>
                </a:solidFill>
              </a:defRPr>
            </a:lvl1pPr>
          </a:lstStyle>
          <a:p>
            <a:pPr>
              <a:defRPr/>
            </a:pPr>
            <a:endParaRPr lang="en-US"/>
          </a:p>
        </p:txBody>
      </p:sp>
      <p:sp>
        <p:nvSpPr>
          <p:cNvPr id="59395" name="Rectangle 3"/>
          <p:cNvSpPr>
            <a:spLocks noGrp="1" noChangeArrowheads="1"/>
          </p:cNvSpPr>
          <p:nvPr>
            <p:ph type="dt" idx="1"/>
          </p:nvPr>
        </p:nvSpPr>
        <p:spPr bwMode="auto">
          <a:xfrm>
            <a:off x="5433794" y="3"/>
            <a:ext cx="4152336" cy="359440"/>
          </a:xfrm>
          <a:prstGeom prst="rect">
            <a:avLst/>
          </a:prstGeom>
          <a:noFill/>
          <a:ln w="9525">
            <a:noFill/>
            <a:miter lim="800000"/>
            <a:headEnd/>
            <a:tailEnd/>
          </a:ln>
        </p:spPr>
        <p:txBody>
          <a:bodyPr vert="horz" wrap="square" lIns="90525" tIns="45262" rIns="90525" bIns="45262" numCol="1" anchor="t" anchorCtr="0" compatLnSpc="1">
            <a:prstTxWarp prst="textNoShape">
              <a:avLst/>
            </a:prstTxWarp>
          </a:bodyPr>
          <a:lstStyle>
            <a:lvl1pPr algn="r" defTabSz="949936" eaLnBrk="0" hangingPunct="0">
              <a:defRPr kumimoji="0" sz="1400">
                <a:solidFill>
                  <a:schemeClr val="tx1"/>
                </a:solidFill>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2963863" y="536575"/>
            <a:ext cx="3665537" cy="2749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7" name="Rectangle 5"/>
          <p:cNvSpPr>
            <a:spLocks noGrp="1" noChangeArrowheads="1"/>
          </p:cNvSpPr>
          <p:nvPr>
            <p:ph type="body" sz="quarter" idx="3"/>
          </p:nvPr>
        </p:nvSpPr>
        <p:spPr bwMode="auto">
          <a:xfrm>
            <a:off x="1277151" y="3467971"/>
            <a:ext cx="7027528" cy="3287006"/>
          </a:xfrm>
          <a:prstGeom prst="rect">
            <a:avLst/>
          </a:prstGeom>
          <a:noFill/>
          <a:ln w="9525">
            <a:noFill/>
            <a:miter lim="800000"/>
            <a:headEnd/>
            <a:tailEnd/>
          </a:ln>
        </p:spPr>
        <p:txBody>
          <a:bodyPr vert="horz" wrap="square" lIns="90525" tIns="45262" rIns="90525" bIns="4526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9398" name="Rectangle 6"/>
          <p:cNvSpPr>
            <a:spLocks noGrp="1" noChangeArrowheads="1"/>
          </p:cNvSpPr>
          <p:nvPr>
            <p:ph type="ftr" sz="quarter" idx="4"/>
          </p:nvPr>
        </p:nvSpPr>
        <p:spPr bwMode="auto">
          <a:xfrm>
            <a:off x="10" y="6935938"/>
            <a:ext cx="4156643" cy="356960"/>
          </a:xfrm>
          <a:prstGeom prst="rect">
            <a:avLst/>
          </a:prstGeom>
          <a:noFill/>
          <a:ln w="9525">
            <a:noFill/>
            <a:miter lim="800000"/>
            <a:headEnd/>
            <a:tailEnd/>
          </a:ln>
        </p:spPr>
        <p:txBody>
          <a:bodyPr vert="horz" wrap="square" lIns="90525" tIns="45262" rIns="90525" bIns="45262" numCol="1" anchor="b" anchorCtr="0" compatLnSpc="1">
            <a:prstTxWarp prst="textNoShape">
              <a:avLst/>
            </a:prstTxWarp>
          </a:bodyPr>
          <a:lstStyle>
            <a:lvl1pPr defTabSz="949936" eaLnBrk="0" hangingPunct="0">
              <a:defRPr kumimoji="0" sz="1400">
                <a:solidFill>
                  <a:schemeClr val="tx1"/>
                </a:solidFill>
              </a:defRPr>
            </a:lvl1pPr>
          </a:lstStyle>
          <a:p>
            <a:pPr>
              <a:defRPr/>
            </a:pPr>
            <a:endParaRPr lang="en-US"/>
          </a:p>
        </p:txBody>
      </p:sp>
      <p:sp>
        <p:nvSpPr>
          <p:cNvPr id="59399" name="Rectangle 7"/>
          <p:cNvSpPr>
            <a:spLocks noGrp="1" noChangeArrowheads="1"/>
          </p:cNvSpPr>
          <p:nvPr>
            <p:ph type="sldNum" sz="quarter" idx="5"/>
          </p:nvPr>
        </p:nvSpPr>
        <p:spPr bwMode="auto">
          <a:xfrm>
            <a:off x="5433794" y="6935938"/>
            <a:ext cx="4152336" cy="356960"/>
          </a:xfrm>
          <a:prstGeom prst="rect">
            <a:avLst/>
          </a:prstGeom>
          <a:noFill/>
          <a:ln w="9525">
            <a:noFill/>
            <a:miter lim="800000"/>
            <a:headEnd/>
            <a:tailEnd/>
          </a:ln>
        </p:spPr>
        <p:txBody>
          <a:bodyPr vert="horz" wrap="square" lIns="90525" tIns="45262" rIns="90525" bIns="45262" numCol="1" anchor="b" anchorCtr="0" compatLnSpc="1">
            <a:prstTxWarp prst="textNoShape">
              <a:avLst/>
            </a:prstTxWarp>
          </a:bodyPr>
          <a:lstStyle>
            <a:lvl1pPr algn="r" defTabSz="949936" eaLnBrk="0" hangingPunct="0">
              <a:defRPr kumimoji="0" sz="1400">
                <a:solidFill>
                  <a:schemeClr val="tx1"/>
                </a:solidFill>
              </a:defRPr>
            </a:lvl1pPr>
          </a:lstStyle>
          <a:p>
            <a:pPr>
              <a:defRPr/>
            </a:pPr>
            <a:fld id="{3948948F-F34D-45C5-81F2-29DB7416706A}" type="slidenum">
              <a:rPr lang="en-US"/>
              <a:pPr>
                <a:defRPr/>
              </a:pPr>
              <a:t>‹#›</a:t>
            </a:fld>
            <a:endParaRPr lang="en-US"/>
          </a:p>
        </p:txBody>
      </p:sp>
    </p:spTree>
    <p:extLst>
      <p:ext uri="{BB962C8B-B14F-4D97-AF65-F5344CB8AC3E}">
        <p14:creationId xmlns:p14="http://schemas.microsoft.com/office/powerpoint/2010/main" val="23986043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097445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resentation Titl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AE55F196-4A1E-E7BF-A9DA-59DA8377F6C6}"/>
              </a:ext>
            </a:extLst>
          </p:cNvPr>
          <p:cNvSpPr/>
          <p:nvPr userDrawn="1"/>
        </p:nvSpPr>
        <p:spPr>
          <a:xfrm>
            <a:off x="0" y="0"/>
            <a:ext cx="9144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E5CB8"/>
              </a:solidFill>
            </a:endParaRPr>
          </a:p>
        </p:txBody>
      </p:sp>
      <p:sp>
        <p:nvSpPr>
          <p:cNvPr id="7" name="Rectangle 6">
            <a:extLst>
              <a:ext uri="{FF2B5EF4-FFF2-40B4-BE49-F238E27FC236}">
                <a16:creationId xmlns:a16="http://schemas.microsoft.com/office/drawing/2014/main" id="{C5381663-D88D-8A87-F332-6D3979B0BB41}"/>
              </a:ext>
            </a:extLst>
          </p:cNvPr>
          <p:cNvSpPr/>
          <p:nvPr userDrawn="1"/>
        </p:nvSpPr>
        <p:spPr>
          <a:xfrm>
            <a:off x="357186" y="203485"/>
            <a:ext cx="1647783" cy="643849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58170" y="1035279"/>
            <a:ext cx="6432606" cy="2220683"/>
          </a:xfrm>
        </p:spPr>
        <p:txBody>
          <a:bodyPr anchor="b"/>
          <a:lstStyle>
            <a:lvl1pPr algn="ctr">
              <a:defRPr sz="4000">
                <a:solidFill>
                  <a:srgbClr val="2E5CB8"/>
                </a:solidFill>
              </a:defRPr>
            </a:lvl1pPr>
          </a:lstStyle>
          <a:p>
            <a:r>
              <a:rPr lang="en-US" dirty="0"/>
              <a:t>Click to edit Master title style</a:t>
            </a:r>
          </a:p>
        </p:txBody>
      </p:sp>
      <p:sp>
        <p:nvSpPr>
          <p:cNvPr id="3" name="Subtitle 2"/>
          <p:cNvSpPr>
            <a:spLocks noGrp="1"/>
          </p:cNvSpPr>
          <p:nvPr>
            <p:ph type="subTitle" idx="1"/>
          </p:nvPr>
        </p:nvSpPr>
        <p:spPr>
          <a:xfrm>
            <a:off x="2258170" y="3702706"/>
            <a:ext cx="6432606" cy="1655762"/>
          </a:xfrm>
        </p:spPr>
        <p:txBody>
          <a:bodyPr/>
          <a:lstStyle>
            <a:lvl1pPr marL="0" indent="0" algn="ctr">
              <a:spcBef>
                <a:spcPts val="0"/>
              </a:spcBef>
              <a:buNone/>
              <a:defRPr sz="19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cxnSp>
        <p:nvCxnSpPr>
          <p:cNvPr id="5" name="Straight Connector 4">
            <a:extLst>
              <a:ext uri="{FF2B5EF4-FFF2-40B4-BE49-F238E27FC236}">
                <a16:creationId xmlns:a16="http://schemas.microsoft.com/office/drawing/2014/main" id="{302989FD-75C0-2928-DEA6-438C304A0F05}"/>
              </a:ext>
            </a:extLst>
          </p:cNvPr>
          <p:cNvCxnSpPr>
            <a:cxnSpLocks/>
          </p:cNvCxnSpPr>
          <p:nvPr userDrawn="1"/>
        </p:nvCxnSpPr>
        <p:spPr>
          <a:xfrm>
            <a:off x="2258170" y="3405601"/>
            <a:ext cx="643260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BDCB0489-5CFA-4A95-1395-3A7AEA88FEC6}"/>
              </a:ext>
            </a:extLst>
          </p:cNvPr>
          <p:cNvSpPr/>
          <p:nvPr userDrawn="1"/>
        </p:nvSpPr>
        <p:spPr>
          <a:xfrm>
            <a:off x="7599356" y="0"/>
            <a:ext cx="1200433" cy="61733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3143B0FD-5288-B9DC-3E7C-D89CC1EF1B8C}"/>
              </a:ext>
            </a:extLst>
          </p:cNvPr>
          <p:cNvSpPr/>
          <p:nvPr userDrawn="1"/>
        </p:nvSpPr>
        <p:spPr>
          <a:xfrm>
            <a:off x="153224" y="199505"/>
            <a:ext cx="8819326" cy="6447087"/>
          </a:xfrm>
          <a:prstGeom prst="roundRect">
            <a:avLst>
              <a:gd name="adj" fmla="val 3056"/>
            </a:avLst>
          </a:prstGeom>
          <a:noFill/>
          <a:ln w="12700">
            <a:solidFill>
              <a:schemeClr val="bg1">
                <a:lumMod val="6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00"/>
          </a:p>
        </p:txBody>
      </p:sp>
      <p:sp>
        <p:nvSpPr>
          <p:cNvPr id="22" name="TextBox 21">
            <a:extLst>
              <a:ext uri="{FF2B5EF4-FFF2-40B4-BE49-F238E27FC236}">
                <a16:creationId xmlns:a16="http://schemas.microsoft.com/office/drawing/2014/main" id="{6EB3363B-E4A7-9660-FA1E-E196D42A8B4F}"/>
              </a:ext>
            </a:extLst>
          </p:cNvPr>
          <p:cNvSpPr txBox="1"/>
          <p:nvPr userDrawn="1"/>
        </p:nvSpPr>
        <p:spPr>
          <a:xfrm>
            <a:off x="226639" y="6616364"/>
            <a:ext cx="1641796" cy="261610"/>
          </a:xfrm>
          <a:prstGeom prst="rect">
            <a:avLst/>
          </a:prstGeom>
          <a:noFill/>
        </p:spPr>
        <p:txBody>
          <a:bodyPr wrap="none" rtlCol="0">
            <a:spAutoFit/>
          </a:bodyPr>
          <a:lstStyle/>
          <a:p>
            <a:r>
              <a:rPr lang="en-US" sz="1100">
                <a:solidFill>
                  <a:schemeClr val="tx1">
                    <a:lumMod val="65000"/>
                    <a:lumOff val="35000"/>
                  </a:schemeClr>
                </a:solidFill>
                <a:latin typeface="Arial Narrow" panose="020B0606020202030204" pitchFamily="34" charset="0"/>
                <a:cs typeface="Helvetica" panose="020B0604020202020204" pitchFamily="34" charset="0"/>
              </a:rPr>
              <a:t>© 2025 Potomac Economics</a:t>
            </a:r>
          </a:p>
        </p:txBody>
      </p:sp>
      <p:pic>
        <p:nvPicPr>
          <p:cNvPr id="4" name="Picture 3" descr="A blue text on a black background&#10;&#10;AI-generated content may be incorrect.">
            <a:extLst>
              <a:ext uri="{FF2B5EF4-FFF2-40B4-BE49-F238E27FC236}">
                <a16:creationId xmlns:a16="http://schemas.microsoft.com/office/drawing/2014/main" id="{0719AA7E-A0D4-4939-D789-A5608898D58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7090" y="531148"/>
            <a:ext cx="1531110" cy="848847"/>
          </a:xfrm>
          <a:prstGeom prst="rect">
            <a:avLst/>
          </a:prstGeom>
        </p:spPr>
      </p:pic>
    </p:spTree>
    <p:extLst>
      <p:ext uri="{BB962C8B-B14F-4D97-AF65-F5344CB8AC3E}">
        <p14:creationId xmlns:p14="http://schemas.microsoft.com/office/powerpoint/2010/main" val="2966353957"/>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033FE-A85A-45A4-A59E-5FD6A8756731}"/>
              </a:ext>
            </a:extLst>
          </p:cNvPr>
          <p:cNvSpPr>
            <a:spLocks noGrp="1"/>
          </p:cNvSpPr>
          <p:nvPr>
            <p:ph type="title"/>
          </p:nvPr>
        </p:nvSpPr>
        <p:spPr>
          <a:xfrm>
            <a:off x="402357" y="330295"/>
            <a:ext cx="7886700" cy="495206"/>
          </a:xfrm>
        </p:spPr>
        <p:txBody>
          <a:bodyPr/>
          <a:lstStyle/>
          <a:p>
            <a:r>
              <a:rPr lang="en-US" dirty="0"/>
              <a:t>Click to edit Master title style</a:t>
            </a:r>
          </a:p>
        </p:txBody>
      </p:sp>
      <p:sp>
        <p:nvSpPr>
          <p:cNvPr id="4" name="Text Placeholder 3">
            <a:extLst>
              <a:ext uri="{FF2B5EF4-FFF2-40B4-BE49-F238E27FC236}">
                <a16:creationId xmlns:a16="http://schemas.microsoft.com/office/drawing/2014/main" id="{16E91546-B8B4-7DE5-6D17-346EF0EC8140}"/>
              </a:ext>
            </a:extLst>
          </p:cNvPr>
          <p:cNvSpPr>
            <a:spLocks noGrp="1"/>
          </p:cNvSpPr>
          <p:nvPr>
            <p:ph type="body" sz="quarter" idx="10"/>
          </p:nvPr>
        </p:nvSpPr>
        <p:spPr>
          <a:xfrm>
            <a:off x="236538" y="1460500"/>
            <a:ext cx="2874962" cy="5067206"/>
          </a:xfrm>
        </p:spPr>
        <p:txBody>
          <a:bodyPr/>
          <a:lstStyle>
            <a:lvl1pPr>
              <a:buClr>
                <a:srgbClr val="2E5CB8"/>
              </a:buClr>
              <a:defRPr/>
            </a:lvl1pPr>
            <a:lvl4pPr marL="1092200" indent="-22860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Text Placeholder 3">
            <a:extLst>
              <a:ext uri="{FF2B5EF4-FFF2-40B4-BE49-F238E27FC236}">
                <a16:creationId xmlns:a16="http://schemas.microsoft.com/office/drawing/2014/main" id="{5D8C2482-6596-1882-3A94-66756995D7DF}"/>
              </a:ext>
            </a:extLst>
          </p:cNvPr>
          <p:cNvSpPr>
            <a:spLocks noGrp="1"/>
          </p:cNvSpPr>
          <p:nvPr>
            <p:ph type="body" sz="quarter" idx="11"/>
          </p:nvPr>
        </p:nvSpPr>
        <p:spPr>
          <a:xfrm>
            <a:off x="3134519" y="1460500"/>
            <a:ext cx="2874962" cy="5067206"/>
          </a:xfrm>
        </p:spPr>
        <p:txBody>
          <a:bodyPr/>
          <a:lstStyle>
            <a:lvl1pPr marL="284163" indent="-284163">
              <a:defRPr lang="en-US" sz="2400" kern="1200" dirty="0">
                <a:solidFill>
                  <a:schemeClr val="tx1"/>
                </a:solidFill>
                <a:latin typeface="Arial Narrow" panose="020B0606020202030204" pitchFamily="34" charset="0"/>
                <a:ea typeface="+mn-ea"/>
                <a:cs typeface="Times New Roman" panose="02020603050405020304" pitchFamily="18" charset="0"/>
              </a:defRPr>
            </a:lvl1pPr>
            <a:lvl4pPr marL="1092200" indent="-228600">
              <a:defRPr/>
            </a:lvl4pPr>
          </a:lstStyle>
          <a:p>
            <a:pPr marL="284163" lvl="0" indent="-284163" algn="l" defTabSz="914400" rtl="0" eaLnBrk="1" latinLnBrk="0" hangingPunct="1">
              <a:lnSpc>
                <a:spcPct val="95000"/>
              </a:lnSpc>
              <a:spcBef>
                <a:spcPts val="600"/>
              </a:spcBef>
              <a:buClr>
                <a:srgbClr val="2E5CB8"/>
              </a:buClr>
              <a:buFont typeface="Arial" panose="020B0604020202020204"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Text Placeholder 3">
            <a:extLst>
              <a:ext uri="{FF2B5EF4-FFF2-40B4-BE49-F238E27FC236}">
                <a16:creationId xmlns:a16="http://schemas.microsoft.com/office/drawing/2014/main" id="{4A9251DA-150E-9E31-5C9B-7A683F1880EB}"/>
              </a:ext>
            </a:extLst>
          </p:cNvPr>
          <p:cNvSpPr>
            <a:spLocks noGrp="1"/>
          </p:cNvSpPr>
          <p:nvPr>
            <p:ph type="body" sz="quarter" idx="12"/>
          </p:nvPr>
        </p:nvSpPr>
        <p:spPr>
          <a:xfrm>
            <a:off x="6009481" y="1460500"/>
            <a:ext cx="2874962" cy="5067206"/>
          </a:xfrm>
        </p:spPr>
        <p:txBody>
          <a:bodyPr/>
          <a:lstStyle>
            <a:lvl1pPr marL="284163" indent="-284163">
              <a:defRPr lang="en-US" sz="2400" kern="1200" dirty="0">
                <a:solidFill>
                  <a:schemeClr val="tx1"/>
                </a:solidFill>
                <a:latin typeface="Arial Narrow" panose="020B0606020202030204" pitchFamily="34" charset="0"/>
                <a:ea typeface="+mn-ea"/>
                <a:cs typeface="Times New Roman" panose="02020603050405020304" pitchFamily="18" charset="0"/>
              </a:defRPr>
            </a:lvl1pPr>
            <a:lvl4pPr marL="1092200" indent="-228600">
              <a:defRPr/>
            </a:lvl4pPr>
          </a:lstStyle>
          <a:p>
            <a:pPr marL="284163" lvl="0" indent="-284163" algn="l" defTabSz="914400" rtl="0" eaLnBrk="1" latinLnBrk="0" hangingPunct="1">
              <a:lnSpc>
                <a:spcPct val="95000"/>
              </a:lnSpc>
              <a:spcBef>
                <a:spcPts val="600"/>
              </a:spcBef>
              <a:buClr>
                <a:srgbClr val="2E5CB8"/>
              </a:buClr>
              <a:buFont typeface="Arial" panose="020B0604020202020204"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Text Placeholder 9">
            <a:extLst>
              <a:ext uri="{FF2B5EF4-FFF2-40B4-BE49-F238E27FC236}">
                <a16:creationId xmlns:a16="http://schemas.microsoft.com/office/drawing/2014/main" id="{D4E1829A-98D4-5494-8E2A-99B7939451EE}"/>
              </a:ext>
            </a:extLst>
          </p:cNvPr>
          <p:cNvSpPr>
            <a:spLocks noGrp="1"/>
          </p:cNvSpPr>
          <p:nvPr>
            <p:ph type="body" sz="quarter" idx="13"/>
          </p:nvPr>
        </p:nvSpPr>
        <p:spPr>
          <a:xfrm>
            <a:off x="406400" y="748632"/>
            <a:ext cx="7912100" cy="406400"/>
          </a:xfrm>
        </p:spPr>
        <p:txBody>
          <a:bodyPr/>
          <a:lstStyle>
            <a:lvl1pPr marL="0" indent="0">
              <a:buNone/>
              <a:defRPr sz="2200">
                <a:solidFill>
                  <a:schemeClr val="tx1">
                    <a:lumMod val="75000"/>
                    <a:lumOff val="25000"/>
                  </a:schemeClr>
                </a:solidFill>
              </a:defRPr>
            </a:lvl1pPr>
          </a:lstStyle>
          <a:p>
            <a:pPr lvl="0"/>
            <a:r>
              <a:rPr lang="en-US" dirty="0"/>
              <a:t>Click to edit Master text styles</a:t>
            </a:r>
          </a:p>
        </p:txBody>
      </p:sp>
      <p:cxnSp>
        <p:nvCxnSpPr>
          <p:cNvPr id="3" name="Straight Connector 2">
            <a:extLst>
              <a:ext uri="{FF2B5EF4-FFF2-40B4-BE49-F238E27FC236}">
                <a16:creationId xmlns:a16="http://schemas.microsoft.com/office/drawing/2014/main" id="{179D8255-4DB7-370D-2519-44C42BF27E84}"/>
              </a:ext>
            </a:extLst>
          </p:cNvPr>
          <p:cNvCxnSpPr/>
          <p:nvPr/>
        </p:nvCxnSpPr>
        <p:spPr>
          <a:xfrm>
            <a:off x="402357" y="1176703"/>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6830257"/>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5381663-D88D-8A87-F332-6D3979B0BB41}"/>
              </a:ext>
            </a:extLst>
          </p:cNvPr>
          <p:cNvSpPr/>
          <p:nvPr userDrawn="1"/>
        </p:nvSpPr>
        <p:spPr>
          <a:xfrm>
            <a:off x="161209" y="1773238"/>
            <a:ext cx="8805094" cy="222068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2E5CB8"/>
              </a:solidFill>
            </a:endParaRPr>
          </a:p>
        </p:txBody>
      </p:sp>
      <p:sp>
        <p:nvSpPr>
          <p:cNvPr id="2" name="Title 1"/>
          <p:cNvSpPr>
            <a:spLocks noGrp="1"/>
          </p:cNvSpPr>
          <p:nvPr>
            <p:ph type="ctrTitle"/>
          </p:nvPr>
        </p:nvSpPr>
        <p:spPr>
          <a:xfrm>
            <a:off x="381662" y="1775120"/>
            <a:ext cx="8364773" cy="2220683"/>
          </a:xfrm>
        </p:spPr>
        <p:txBody>
          <a:bodyPr anchor="ctr" anchorCtr="0"/>
          <a:lstStyle>
            <a:lvl1pPr algn="ctr">
              <a:defRPr sz="4000">
                <a:solidFill>
                  <a:srgbClr val="2E5CB8"/>
                </a:solidFill>
              </a:defRPr>
            </a:lvl1pPr>
          </a:lstStyle>
          <a:p>
            <a:r>
              <a:rPr lang="en-US" dirty="0"/>
              <a:t>Click to edit Master title style</a:t>
            </a:r>
          </a:p>
        </p:txBody>
      </p:sp>
    </p:spTree>
    <p:extLst>
      <p:ext uri="{BB962C8B-B14F-4D97-AF65-F5344CB8AC3E}">
        <p14:creationId xmlns:p14="http://schemas.microsoft.com/office/powerpoint/2010/main" val="2628628143"/>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ullets- No Subtitle">
    <p:spTree>
      <p:nvGrpSpPr>
        <p:cNvPr id="1" name=""/>
        <p:cNvGrpSpPr/>
        <p:nvPr/>
      </p:nvGrpSpPr>
      <p:grpSpPr>
        <a:xfrm>
          <a:off x="0" y="0"/>
          <a:ext cx="0" cy="0"/>
          <a:chOff x="0" y="0"/>
          <a:chExt cx="0" cy="0"/>
        </a:xfrm>
      </p:grpSpPr>
      <p:sp>
        <p:nvSpPr>
          <p:cNvPr id="2" name="Title 1"/>
          <p:cNvSpPr>
            <a:spLocks noGrp="1"/>
          </p:cNvSpPr>
          <p:nvPr>
            <p:ph type="title"/>
          </p:nvPr>
        </p:nvSpPr>
        <p:spPr>
          <a:xfrm>
            <a:off x="402357" y="361002"/>
            <a:ext cx="7886700" cy="419101"/>
          </a:xfrm>
        </p:spPr>
        <p:txBody>
          <a:bodyPr>
            <a:noAutofit/>
          </a:bodyPr>
          <a:lstStyle>
            <a:lvl1pPr>
              <a:defRPr sz="2600"/>
            </a:lvl1pPr>
          </a:lstStyle>
          <a:p>
            <a:r>
              <a:rPr lang="en-US" dirty="0"/>
              <a:t>Click to edit Master title style</a:t>
            </a:r>
          </a:p>
        </p:txBody>
      </p:sp>
      <p:sp>
        <p:nvSpPr>
          <p:cNvPr id="3" name="Content Placeholder 2"/>
          <p:cNvSpPr>
            <a:spLocks noGrp="1"/>
          </p:cNvSpPr>
          <p:nvPr>
            <p:ph idx="1"/>
          </p:nvPr>
        </p:nvSpPr>
        <p:spPr>
          <a:xfrm>
            <a:off x="402357" y="1059956"/>
            <a:ext cx="8452394" cy="5485169"/>
          </a:xfrm>
        </p:spPr>
        <p:txBody>
          <a:bodyPr/>
          <a:lstStyle>
            <a:lvl1pPr>
              <a:buClr>
                <a:srgbClr val="2E5CB8"/>
              </a:buClr>
              <a:defRPr/>
            </a:lvl1pPr>
            <a:lvl2pPr marL="630238" indent="-290513">
              <a:tabLst/>
              <a:defRPr sz="2200"/>
            </a:lvl2pPr>
            <a:lvl4pPr marL="1198563" indent="-22860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cxnSp>
        <p:nvCxnSpPr>
          <p:cNvPr id="4" name="Straight Connector 3">
            <a:extLst>
              <a:ext uri="{FF2B5EF4-FFF2-40B4-BE49-F238E27FC236}">
                <a16:creationId xmlns:a16="http://schemas.microsoft.com/office/drawing/2014/main" id="{065A3DBB-256E-5A78-8106-227AC1493446}"/>
              </a:ext>
            </a:extLst>
          </p:cNvPr>
          <p:cNvCxnSpPr/>
          <p:nvPr/>
        </p:nvCxnSpPr>
        <p:spPr>
          <a:xfrm>
            <a:off x="402357" y="920029"/>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9819200"/>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ullets w/ Subtitle">
    <p:spTree>
      <p:nvGrpSpPr>
        <p:cNvPr id="1" name=""/>
        <p:cNvGrpSpPr/>
        <p:nvPr/>
      </p:nvGrpSpPr>
      <p:grpSpPr>
        <a:xfrm>
          <a:off x="0" y="0"/>
          <a:ext cx="0" cy="0"/>
          <a:chOff x="0" y="0"/>
          <a:chExt cx="0" cy="0"/>
        </a:xfrm>
      </p:grpSpPr>
      <p:sp>
        <p:nvSpPr>
          <p:cNvPr id="2" name="Title 1"/>
          <p:cNvSpPr>
            <a:spLocks noGrp="1"/>
          </p:cNvSpPr>
          <p:nvPr>
            <p:ph type="title"/>
          </p:nvPr>
        </p:nvSpPr>
        <p:spPr>
          <a:xfrm>
            <a:off x="402357" y="248708"/>
            <a:ext cx="7886700" cy="419101"/>
          </a:xfrm>
        </p:spPr>
        <p:txBody>
          <a:bodyPr>
            <a:noAutofit/>
          </a:bodyPr>
          <a:lstStyle>
            <a:lvl1pPr>
              <a:defRPr sz="2600"/>
            </a:lvl1pPr>
          </a:lstStyle>
          <a:p>
            <a:r>
              <a:rPr lang="en-US" dirty="0"/>
              <a:t>Click to edit Master title style</a:t>
            </a:r>
          </a:p>
        </p:txBody>
      </p:sp>
      <p:sp>
        <p:nvSpPr>
          <p:cNvPr id="3" name="Content Placeholder 2"/>
          <p:cNvSpPr>
            <a:spLocks noGrp="1"/>
          </p:cNvSpPr>
          <p:nvPr>
            <p:ph idx="1"/>
          </p:nvPr>
        </p:nvSpPr>
        <p:spPr>
          <a:xfrm>
            <a:off x="402357" y="1155033"/>
            <a:ext cx="8452394" cy="5390091"/>
          </a:xfrm>
        </p:spPr>
        <p:txBody>
          <a:bodyPr/>
          <a:lstStyle>
            <a:lvl1pPr>
              <a:buClr>
                <a:srgbClr val="2E5CB8"/>
              </a:buClr>
              <a:defRPr/>
            </a:lvl1pPr>
            <a:lvl2pPr marL="630238" indent="-290513">
              <a:spcBef>
                <a:spcPts val="500"/>
              </a:spcBef>
              <a:tabLst/>
              <a:defRPr sz="2200"/>
            </a:lvl2pPr>
            <a:lvl3pPr>
              <a:spcBef>
                <a:spcPts val="300"/>
              </a:spcBef>
              <a:defRPr/>
            </a:lvl3pPr>
            <a:lvl4pPr marL="1198563" indent="-228600">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8" name="Content Placeholder 7">
            <a:extLst>
              <a:ext uri="{FF2B5EF4-FFF2-40B4-BE49-F238E27FC236}">
                <a16:creationId xmlns:a16="http://schemas.microsoft.com/office/drawing/2014/main" id="{4605CF6E-185D-B3CE-85A2-1FCE940EF3B6}"/>
              </a:ext>
            </a:extLst>
          </p:cNvPr>
          <p:cNvSpPr>
            <a:spLocks noGrp="1"/>
          </p:cNvSpPr>
          <p:nvPr>
            <p:ph sz="quarter" idx="13"/>
          </p:nvPr>
        </p:nvSpPr>
        <p:spPr>
          <a:xfrm>
            <a:off x="402357" y="585532"/>
            <a:ext cx="7886700" cy="419100"/>
          </a:xfrm>
        </p:spPr>
        <p:txBody>
          <a:bodyPr>
            <a:noAutofit/>
          </a:bodyPr>
          <a:lstStyle>
            <a:lvl1pPr marL="0" indent="0">
              <a:buNone/>
              <a:defRPr sz="2400">
                <a:solidFill>
                  <a:schemeClr val="tx1">
                    <a:lumMod val="65000"/>
                    <a:lumOff val="35000"/>
                  </a:schemeClr>
                </a:solidFill>
              </a:defRPr>
            </a:lvl1pPr>
          </a:lstStyle>
          <a:p>
            <a:pPr lvl="0"/>
            <a:r>
              <a:rPr lang="en-US" dirty="0"/>
              <a:t>Click to edit Master text styles</a:t>
            </a:r>
          </a:p>
        </p:txBody>
      </p:sp>
      <p:cxnSp>
        <p:nvCxnSpPr>
          <p:cNvPr id="4" name="Straight Connector 3">
            <a:extLst>
              <a:ext uri="{FF2B5EF4-FFF2-40B4-BE49-F238E27FC236}">
                <a16:creationId xmlns:a16="http://schemas.microsoft.com/office/drawing/2014/main" id="{065A3DBB-256E-5A78-8106-227AC1493446}"/>
              </a:ext>
            </a:extLst>
          </p:cNvPr>
          <p:cNvCxnSpPr/>
          <p:nvPr/>
        </p:nvCxnSpPr>
        <p:spPr>
          <a:xfrm>
            <a:off x="402357" y="1000239"/>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5998664"/>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igure">
    <p:spTree>
      <p:nvGrpSpPr>
        <p:cNvPr id="1" name=""/>
        <p:cNvGrpSpPr/>
        <p:nvPr/>
      </p:nvGrpSpPr>
      <p:grpSpPr>
        <a:xfrm>
          <a:off x="0" y="0"/>
          <a:ext cx="0" cy="0"/>
          <a:chOff x="0" y="0"/>
          <a:chExt cx="0" cy="0"/>
        </a:xfrm>
      </p:grpSpPr>
      <p:sp>
        <p:nvSpPr>
          <p:cNvPr id="2" name="Title 1"/>
          <p:cNvSpPr>
            <a:spLocks noGrp="1"/>
          </p:cNvSpPr>
          <p:nvPr>
            <p:ph type="title"/>
          </p:nvPr>
        </p:nvSpPr>
        <p:spPr>
          <a:xfrm>
            <a:off x="402357" y="361002"/>
            <a:ext cx="7886700" cy="419101"/>
          </a:xfrm>
        </p:spPr>
        <p:txBody>
          <a:bodyPr>
            <a:noAutofit/>
          </a:bodyPr>
          <a:lstStyle>
            <a:lvl1pPr>
              <a:defRPr sz="2600"/>
            </a:lvl1pPr>
          </a:lstStyle>
          <a:p>
            <a:r>
              <a:rPr lang="en-US"/>
              <a:t>Click to edit Master title style</a:t>
            </a:r>
          </a:p>
        </p:txBody>
      </p:sp>
      <p:cxnSp>
        <p:nvCxnSpPr>
          <p:cNvPr id="4" name="Straight Connector 3">
            <a:extLst>
              <a:ext uri="{FF2B5EF4-FFF2-40B4-BE49-F238E27FC236}">
                <a16:creationId xmlns:a16="http://schemas.microsoft.com/office/drawing/2014/main" id="{065A3DBB-256E-5A78-8106-227AC1493446}"/>
              </a:ext>
            </a:extLst>
          </p:cNvPr>
          <p:cNvCxnSpPr/>
          <p:nvPr/>
        </p:nvCxnSpPr>
        <p:spPr>
          <a:xfrm>
            <a:off x="402357" y="920029"/>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9290591"/>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igure w/ Subtitle">
    <p:spTree>
      <p:nvGrpSpPr>
        <p:cNvPr id="1" name=""/>
        <p:cNvGrpSpPr/>
        <p:nvPr/>
      </p:nvGrpSpPr>
      <p:grpSpPr>
        <a:xfrm>
          <a:off x="0" y="0"/>
          <a:ext cx="0" cy="0"/>
          <a:chOff x="0" y="0"/>
          <a:chExt cx="0" cy="0"/>
        </a:xfrm>
      </p:grpSpPr>
      <p:sp>
        <p:nvSpPr>
          <p:cNvPr id="2" name="Title 1"/>
          <p:cNvSpPr>
            <a:spLocks noGrp="1"/>
          </p:cNvSpPr>
          <p:nvPr>
            <p:ph type="title"/>
          </p:nvPr>
        </p:nvSpPr>
        <p:spPr>
          <a:xfrm>
            <a:off x="402357" y="248708"/>
            <a:ext cx="7886700" cy="419101"/>
          </a:xfrm>
        </p:spPr>
        <p:txBody>
          <a:bodyPr>
            <a:noAutofit/>
          </a:bodyPr>
          <a:lstStyle>
            <a:lvl1pPr>
              <a:defRPr sz="2600"/>
            </a:lvl1pPr>
          </a:lstStyle>
          <a:p>
            <a:r>
              <a:rPr lang="en-US" dirty="0"/>
              <a:t>Click to edit Master title style</a:t>
            </a:r>
          </a:p>
        </p:txBody>
      </p:sp>
      <p:sp>
        <p:nvSpPr>
          <p:cNvPr id="8" name="Content Placeholder 7">
            <a:extLst>
              <a:ext uri="{FF2B5EF4-FFF2-40B4-BE49-F238E27FC236}">
                <a16:creationId xmlns:a16="http://schemas.microsoft.com/office/drawing/2014/main" id="{4605CF6E-185D-B3CE-85A2-1FCE940EF3B6}"/>
              </a:ext>
            </a:extLst>
          </p:cNvPr>
          <p:cNvSpPr>
            <a:spLocks noGrp="1"/>
          </p:cNvSpPr>
          <p:nvPr>
            <p:ph sz="quarter" idx="13"/>
          </p:nvPr>
        </p:nvSpPr>
        <p:spPr>
          <a:xfrm>
            <a:off x="402357" y="585532"/>
            <a:ext cx="7886700" cy="419100"/>
          </a:xfrm>
        </p:spPr>
        <p:txBody>
          <a:bodyPr>
            <a:noAutofit/>
          </a:bodyPr>
          <a:lstStyle>
            <a:lvl1pPr marL="0" indent="0">
              <a:buNone/>
              <a:defRPr sz="2400">
                <a:solidFill>
                  <a:schemeClr val="tx1">
                    <a:lumMod val="65000"/>
                    <a:lumOff val="35000"/>
                  </a:schemeClr>
                </a:solidFill>
              </a:defRPr>
            </a:lvl1pPr>
          </a:lstStyle>
          <a:p>
            <a:pPr lvl="0"/>
            <a:r>
              <a:rPr lang="en-US" dirty="0"/>
              <a:t>Click to edit Master text styles</a:t>
            </a:r>
          </a:p>
        </p:txBody>
      </p:sp>
      <p:cxnSp>
        <p:nvCxnSpPr>
          <p:cNvPr id="4" name="Straight Connector 3">
            <a:extLst>
              <a:ext uri="{FF2B5EF4-FFF2-40B4-BE49-F238E27FC236}">
                <a16:creationId xmlns:a16="http://schemas.microsoft.com/office/drawing/2014/main" id="{065A3DBB-256E-5A78-8106-227AC1493446}"/>
              </a:ext>
            </a:extLst>
          </p:cNvPr>
          <p:cNvCxnSpPr/>
          <p:nvPr/>
        </p:nvCxnSpPr>
        <p:spPr>
          <a:xfrm>
            <a:off x="402357" y="1000239"/>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40500164"/>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Column">
    <p:spTree>
      <p:nvGrpSpPr>
        <p:cNvPr id="1" name=""/>
        <p:cNvGrpSpPr/>
        <p:nvPr/>
      </p:nvGrpSpPr>
      <p:grpSpPr>
        <a:xfrm>
          <a:off x="0" y="0"/>
          <a:ext cx="0" cy="0"/>
          <a:chOff x="0" y="0"/>
          <a:chExt cx="0" cy="0"/>
        </a:xfrm>
      </p:grpSpPr>
      <p:sp>
        <p:nvSpPr>
          <p:cNvPr id="2" name="Title 1"/>
          <p:cNvSpPr>
            <a:spLocks noGrp="1"/>
          </p:cNvSpPr>
          <p:nvPr>
            <p:ph type="title"/>
          </p:nvPr>
        </p:nvSpPr>
        <p:spPr>
          <a:xfrm>
            <a:off x="402357" y="348956"/>
            <a:ext cx="7886700" cy="605777"/>
          </a:xfrm>
        </p:spPr>
        <p:txBody>
          <a:bodyPr/>
          <a:lstStyle/>
          <a:p>
            <a:r>
              <a:rPr lang="en-US"/>
              <a:t>Click to edit Master title style</a:t>
            </a:r>
          </a:p>
        </p:txBody>
      </p:sp>
      <p:sp>
        <p:nvSpPr>
          <p:cNvPr id="3" name="Content Placeholder 2"/>
          <p:cNvSpPr>
            <a:spLocks noGrp="1"/>
          </p:cNvSpPr>
          <p:nvPr>
            <p:ph sz="half" idx="1"/>
          </p:nvPr>
        </p:nvSpPr>
        <p:spPr>
          <a:xfrm>
            <a:off x="432701" y="1191130"/>
            <a:ext cx="4297917" cy="5425570"/>
          </a:xfrm>
        </p:spPr>
        <p:txBody>
          <a:bodyPr/>
          <a:lstStyle>
            <a:lvl1pPr marL="284163" indent="-284163">
              <a:buClr>
                <a:srgbClr val="2E5CB8"/>
              </a:buClr>
              <a:buFont typeface="Arial" panose="020B0604020202020204" pitchFamily="34" charset="0"/>
              <a:buChar cha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4730619" y="1191130"/>
            <a:ext cx="4139298" cy="5425570"/>
          </a:xfrm>
        </p:spPr>
        <p:txBody>
          <a:bodyPr/>
          <a:lstStyle>
            <a:lvl1pPr>
              <a:buClr>
                <a:srgbClr val="2E5CB8"/>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cxnSp>
        <p:nvCxnSpPr>
          <p:cNvPr id="5" name="Straight Connector 4">
            <a:extLst>
              <a:ext uri="{FF2B5EF4-FFF2-40B4-BE49-F238E27FC236}">
                <a16:creationId xmlns:a16="http://schemas.microsoft.com/office/drawing/2014/main" id="{145073EC-76C9-32EE-AE81-5951D5D60F4B}"/>
              </a:ext>
            </a:extLst>
          </p:cNvPr>
          <p:cNvCxnSpPr/>
          <p:nvPr/>
        </p:nvCxnSpPr>
        <p:spPr>
          <a:xfrm>
            <a:off x="402357" y="968155"/>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9370200"/>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Column w/ subtitle">
    <p:spTree>
      <p:nvGrpSpPr>
        <p:cNvPr id="1" name=""/>
        <p:cNvGrpSpPr/>
        <p:nvPr/>
      </p:nvGrpSpPr>
      <p:grpSpPr>
        <a:xfrm>
          <a:off x="0" y="0"/>
          <a:ext cx="0" cy="0"/>
          <a:chOff x="0" y="0"/>
          <a:chExt cx="0" cy="0"/>
        </a:xfrm>
      </p:grpSpPr>
      <p:sp>
        <p:nvSpPr>
          <p:cNvPr id="2" name="Title 1"/>
          <p:cNvSpPr>
            <a:spLocks noGrp="1"/>
          </p:cNvSpPr>
          <p:nvPr>
            <p:ph type="title"/>
          </p:nvPr>
        </p:nvSpPr>
        <p:spPr>
          <a:xfrm>
            <a:off x="402357" y="266127"/>
            <a:ext cx="7886700" cy="434816"/>
          </a:xfrm>
        </p:spPr>
        <p:txBody>
          <a:bodyPr/>
          <a:lstStyle/>
          <a:p>
            <a:r>
              <a:rPr lang="en-US"/>
              <a:t>Click to edit Master title style</a:t>
            </a:r>
          </a:p>
        </p:txBody>
      </p:sp>
      <p:sp>
        <p:nvSpPr>
          <p:cNvPr id="3" name="Content Placeholder 2"/>
          <p:cNvSpPr>
            <a:spLocks noGrp="1"/>
          </p:cNvSpPr>
          <p:nvPr>
            <p:ph sz="half" idx="1"/>
          </p:nvPr>
        </p:nvSpPr>
        <p:spPr>
          <a:xfrm>
            <a:off x="432701" y="1275108"/>
            <a:ext cx="4297917" cy="5354291"/>
          </a:xfrm>
        </p:spPr>
        <p:txBody>
          <a:bodyPr/>
          <a:lstStyle>
            <a:lvl1pPr>
              <a:buClr>
                <a:srgbClr val="2E5CB8"/>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4730619" y="1275109"/>
            <a:ext cx="4139298" cy="5354290"/>
          </a:xfrm>
        </p:spPr>
        <p:txBody>
          <a:bodyPr/>
          <a:lstStyle>
            <a:lvl1pPr>
              <a:buClr>
                <a:srgbClr val="2E5CB8"/>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Content Placeholder 8">
            <a:extLst>
              <a:ext uri="{FF2B5EF4-FFF2-40B4-BE49-F238E27FC236}">
                <a16:creationId xmlns:a16="http://schemas.microsoft.com/office/drawing/2014/main" id="{BA5A3ECC-4241-EF14-E346-0773C7D33EB1}"/>
              </a:ext>
            </a:extLst>
          </p:cNvPr>
          <p:cNvSpPr>
            <a:spLocks noGrp="1"/>
          </p:cNvSpPr>
          <p:nvPr>
            <p:ph sz="quarter" idx="13"/>
          </p:nvPr>
        </p:nvSpPr>
        <p:spPr>
          <a:xfrm>
            <a:off x="405394" y="604314"/>
            <a:ext cx="7855669" cy="434816"/>
          </a:xfrm>
        </p:spPr>
        <p:txBody>
          <a:bodyPr/>
          <a:lstStyle>
            <a:lvl1pPr marL="0" indent="0">
              <a:buNone/>
              <a:defRPr sz="2400">
                <a:solidFill>
                  <a:schemeClr val="tx1">
                    <a:lumMod val="75000"/>
                    <a:lumOff val="25000"/>
                  </a:schemeClr>
                </a:solidFill>
              </a:defRPr>
            </a:lvl1pPr>
          </a:lstStyle>
          <a:p>
            <a:pPr lvl="0"/>
            <a:r>
              <a:rPr lang="en-US" dirty="0"/>
              <a:t>Click to edit Master text styles</a:t>
            </a:r>
          </a:p>
        </p:txBody>
      </p:sp>
      <p:cxnSp>
        <p:nvCxnSpPr>
          <p:cNvPr id="5" name="Straight Connector 4">
            <a:extLst>
              <a:ext uri="{FF2B5EF4-FFF2-40B4-BE49-F238E27FC236}">
                <a16:creationId xmlns:a16="http://schemas.microsoft.com/office/drawing/2014/main" id="{4CE470B7-81A7-5648-D6DE-6DAC7271726C}"/>
              </a:ext>
            </a:extLst>
          </p:cNvPr>
          <p:cNvCxnSpPr/>
          <p:nvPr/>
        </p:nvCxnSpPr>
        <p:spPr>
          <a:xfrm>
            <a:off x="402357" y="1023088"/>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25112647"/>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Board Slides">
    <p:spTree>
      <p:nvGrpSpPr>
        <p:cNvPr id="1" name=""/>
        <p:cNvGrpSpPr/>
        <p:nvPr/>
      </p:nvGrpSpPr>
      <p:grpSpPr>
        <a:xfrm>
          <a:off x="0" y="0"/>
          <a:ext cx="0" cy="0"/>
          <a:chOff x="0" y="0"/>
          <a:chExt cx="0" cy="0"/>
        </a:xfrm>
      </p:grpSpPr>
      <p:sp>
        <p:nvSpPr>
          <p:cNvPr id="2" name="Title 1"/>
          <p:cNvSpPr>
            <a:spLocks noGrp="1"/>
          </p:cNvSpPr>
          <p:nvPr>
            <p:ph type="title"/>
          </p:nvPr>
        </p:nvSpPr>
        <p:spPr>
          <a:xfrm>
            <a:off x="402357" y="348956"/>
            <a:ext cx="7886700" cy="605777"/>
          </a:xfrm>
        </p:spPr>
        <p:txBody>
          <a:bodyPr/>
          <a:lstStyle/>
          <a:p>
            <a:r>
              <a:rPr lang="en-US"/>
              <a:t>Click to edit Master title style</a:t>
            </a:r>
          </a:p>
        </p:txBody>
      </p:sp>
      <p:sp>
        <p:nvSpPr>
          <p:cNvPr id="3" name="Content Placeholder 2"/>
          <p:cNvSpPr>
            <a:spLocks noGrp="1"/>
          </p:cNvSpPr>
          <p:nvPr>
            <p:ph sz="half" idx="1"/>
          </p:nvPr>
        </p:nvSpPr>
        <p:spPr>
          <a:xfrm>
            <a:off x="432700" y="1061923"/>
            <a:ext cx="8524183" cy="1651453"/>
          </a:xfrm>
        </p:spPr>
        <p:txBody>
          <a:bodyPr/>
          <a:lstStyle>
            <a:lvl1pPr>
              <a:buClr>
                <a:srgbClr val="2E5CB8"/>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Content Placeholder 3"/>
          <p:cNvSpPr>
            <a:spLocks noGrp="1"/>
          </p:cNvSpPr>
          <p:nvPr>
            <p:ph sz="half" idx="2"/>
          </p:nvPr>
        </p:nvSpPr>
        <p:spPr>
          <a:xfrm>
            <a:off x="5695122" y="2743200"/>
            <a:ext cx="3261762" cy="3873499"/>
          </a:xfrm>
        </p:spPr>
        <p:txBody>
          <a:bodyPr/>
          <a:lstStyle>
            <a:lvl1pPr>
              <a:buClr>
                <a:srgbClr val="2E5CB8"/>
              </a:buClr>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cxnSp>
        <p:nvCxnSpPr>
          <p:cNvPr id="5" name="Straight Connector 4">
            <a:extLst>
              <a:ext uri="{FF2B5EF4-FFF2-40B4-BE49-F238E27FC236}">
                <a16:creationId xmlns:a16="http://schemas.microsoft.com/office/drawing/2014/main" id="{145073EC-76C9-32EE-AE81-5951D5D60F4B}"/>
              </a:ext>
            </a:extLst>
          </p:cNvPr>
          <p:cNvCxnSpPr/>
          <p:nvPr/>
        </p:nvCxnSpPr>
        <p:spPr>
          <a:xfrm>
            <a:off x="402357" y="968155"/>
            <a:ext cx="8339286" cy="0"/>
          </a:xfrm>
          <a:prstGeom prst="line">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8042991"/>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2357" y="346336"/>
            <a:ext cx="7886700" cy="605777"/>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p:cNvSpPr>
            <a:spLocks noGrp="1"/>
          </p:cNvSpPr>
          <p:nvPr>
            <p:ph type="body" idx="1"/>
          </p:nvPr>
        </p:nvSpPr>
        <p:spPr>
          <a:xfrm>
            <a:off x="402357" y="1277060"/>
            <a:ext cx="8379946"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Rectangle: Rounded Corners 6">
            <a:extLst>
              <a:ext uri="{FF2B5EF4-FFF2-40B4-BE49-F238E27FC236}">
                <a16:creationId xmlns:a16="http://schemas.microsoft.com/office/drawing/2014/main" id="{37ACF015-85E3-64BF-F853-DBFCBB0134C7}"/>
              </a:ext>
            </a:extLst>
          </p:cNvPr>
          <p:cNvSpPr/>
          <p:nvPr/>
        </p:nvSpPr>
        <p:spPr>
          <a:xfrm>
            <a:off x="153224" y="199505"/>
            <a:ext cx="8819326" cy="6447087"/>
          </a:xfrm>
          <a:prstGeom prst="roundRect">
            <a:avLst>
              <a:gd name="adj" fmla="val 3056"/>
            </a:avLst>
          </a:prstGeom>
          <a:noFill/>
          <a:ln w="12700">
            <a:solidFill>
              <a:schemeClr val="bg1">
                <a:lumMod val="65000"/>
              </a:schemeClr>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00"/>
          </a:p>
        </p:txBody>
      </p:sp>
      <p:sp>
        <p:nvSpPr>
          <p:cNvPr id="11" name="TextBox 10">
            <a:extLst>
              <a:ext uri="{FF2B5EF4-FFF2-40B4-BE49-F238E27FC236}">
                <a16:creationId xmlns:a16="http://schemas.microsoft.com/office/drawing/2014/main" id="{6B04F88A-FC53-D9FF-DFCE-FBFC245CB6D1}"/>
              </a:ext>
            </a:extLst>
          </p:cNvPr>
          <p:cNvSpPr txBox="1"/>
          <p:nvPr/>
        </p:nvSpPr>
        <p:spPr>
          <a:xfrm>
            <a:off x="8391342" y="6509402"/>
            <a:ext cx="369613" cy="274320"/>
          </a:xfrm>
          <a:prstGeom prst="rect">
            <a:avLst/>
          </a:prstGeom>
          <a:solidFill>
            <a:schemeClr val="bg1"/>
          </a:solidFill>
          <a:ln w="12700">
            <a:solidFill>
              <a:schemeClr val="bg1">
                <a:lumMod val="65000"/>
              </a:schemeClr>
            </a:solidFill>
          </a:ln>
        </p:spPr>
        <p:txBody>
          <a:bodyPr wrap="square" lIns="0" tIns="0" rIns="0" bIns="0" rtlCol="0" anchor="ctr" anchorCtr="1">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fld id="{F94E25D4-29A1-43C3-B904-F2147581C39C}" type="slidenum">
              <a:rPr lang="en-US" sz="1200" b="0" smtClean="0">
                <a:solidFill>
                  <a:srgbClr val="2147B1"/>
                </a:solidFill>
                <a:latin typeface="Arial Narrow" panose="020B0606020202030204" pitchFamily="34" charset="0"/>
              </a:rPr>
              <a:pPr marL="0" marR="0" lvl="0" indent="0" algn="ctr" defTabSz="914377" rtl="0" eaLnBrk="1" fontAlgn="auto" latinLnBrk="0" hangingPunct="1">
                <a:lnSpc>
                  <a:spcPct val="100000"/>
                </a:lnSpc>
                <a:spcBef>
                  <a:spcPts val="0"/>
                </a:spcBef>
                <a:spcAft>
                  <a:spcPts val="0"/>
                </a:spcAft>
                <a:buClrTx/>
                <a:buSzTx/>
                <a:buFontTx/>
                <a:buNone/>
                <a:tabLst/>
                <a:defRPr/>
              </a:pPr>
              <a:t>‹#›</a:t>
            </a:fld>
            <a:r>
              <a:rPr lang="en-US" sz="1200" b="1">
                <a:solidFill>
                  <a:srgbClr val="2147B1"/>
                </a:solidFill>
              </a:rPr>
              <a:t> </a:t>
            </a:r>
            <a:r>
              <a:rPr lang="en-US" sz="1200">
                <a:solidFill>
                  <a:srgbClr val="2147B1"/>
                </a:solidFill>
              </a:rPr>
              <a:t> </a:t>
            </a:r>
          </a:p>
        </p:txBody>
      </p:sp>
      <p:sp>
        <p:nvSpPr>
          <p:cNvPr id="12" name="TextBox 11">
            <a:extLst>
              <a:ext uri="{FF2B5EF4-FFF2-40B4-BE49-F238E27FC236}">
                <a16:creationId xmlns:a16="http://schemas.microsoft.com/office/drawing/2014/main" id="{4E99A8D4-9B91-7352-94B3-F3AB04B8CE62}"/>
              </a:ext>
            </a:extLst>
          </p:cNvPr>
          <p:cNvSpPr txBox="1"/>
          <p:nvPr/>
        </p:nvSpPr>
        <p:spPr>
          <a:xfrm>
            <a:off x="226639" y="6616364"/>
            <a:ext cx="1641796" cy="261610"/>
          </a:xfrm>
          <a:prstGeom prst="rect">
            <a:avLst/>
          </a:prstGeom>
          <a:noFill/>
        </p:spPr>
        <p:txBody>
          <a:bodyPr wrap="none" rtlCol="0">
            <a:spAutoFit/>
          </a:bodyPr>
          <a:lstStyle/>
          <a:p>
            <a:r>
              <a:rPr lang="en-US" sz="1100">
                <a:solidFill>
                  <a:schemeClr val="tx1">
                    <a:lumMod val="65000"/>
                    <a:lumOff val="35000"/>
                  </a:schemeClr>
                </a:solidFill>
                <a:latin typeface="Arial Narrow" panose="020B0606020202030204" pitchFamily="34" charset="0"/>
                <a:cs typeface="Helvetica" panose="020B0604020202020204" pitchFamily="34" charset="0"/>
              </a:rPr>
              <a:t>© 2025 Potomac Economics</a:t>
            </a:r>
          </a:p>
        </p:txBody>
      </p:sp>
      <p:sp>
        <p:nvSpPr>
          <p:cNvPr id="14" name="Oval 13">
            <a:extLst>
              <a:ext uri="{FF2B5EF4-FFF2-40B4-BE49-F238E27FC236}">
                <a16:creationId xmlns:a16="http://schemas.microsoft.com/office/drawing/2014/main" id="{AF6BBBBF-8081-DC2E-6006-3645B649DC7D}"/>
              </a:ext>
            </a:extLst>
          </p:cNvPr>
          <p:cNvSpPr/>
          <p:nvPr/>
        </p:nvSpPr>
        <p:spPr>
          <a:xfrm>
            <a:off x="7624696" y="171023"/>
            <a:ext cx="64008" cy="59363"/>
          </a:xfrm>
          <a:prstGeom prst="ellips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30BFB8B-0A08-3AEC-34A0-B404B10F032F}"/>
              </a:ext>
            </a:extLst>
          </p:cNvPr>
          <p:cNvSpPr/>
          <p:nvPr/>
        </p:nvSpPr>
        <p:spPr>
          <a:xfrm>
            <a:off x="8730405" y="168402"/>
            <a:ext cx="64008" cy="64008"/>
          </a:xfrm>
          <a:prstGeom prst="ellipse">
            <a:avLst/>
          </a:prstGeom>
          <a:solidFill>
            <a:schemeClr val="bg1">
              <a:lumMod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blue text on a black background&#10;&#10;AI-generated content may be incorrect.">
            <a:extLst>
              <a:ext uri="{FF2B5EF4-FFF2-40B4-BE49-F238E27FC236}">
                <a16:creationId xmlns:a16="http://schemas.microsoft.com/office/drawing/2014/main" id="{0719AA7E-A0D4-4939-D789-A5608898D589}"/>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688715" y="44855"/>
            <a:ext cx="1042241" cy="577818"/>
          </a:xfrm>
          <a:prstGeom prst="rect">
            <a:avLst/>
          </a:prstGeom>
          <a:solidFill>
            <a:schemeClr val="bg1"/>
          </a:solidFill>
        </p:spPr>
      </p:pic>
    </p:spTree>
    <p:extLst>
      <p:ext uri="{BB962C8B-B14F-4D97-AF65-F5344CB8AC3E}">
        <p14:creationId xmlns:p14="http://schemas.microsoft.com/office/powerpoint/2010/main" val="3124847303"/>
      </p:ext>
    </p:extLst>
  </p:cSld>
  <p:clrMap bg1="lt1" tx1="dk1" bg2="lt2" tx2="dk2" accent1="accent1" accent2="accent2" accent3="accent3" accent4="accent4" accent5="accent5" accent6="accent6" hlink="hlink" folHlink="folHlink"/>
  <p:sldLayoutIdLst>
    <p:sldLayoutId id="2147484231" r:id="rId1"/>
    <p:sldLayoutId id="2147484246" r:id="rId2"/>
    <p:sldLayoutId id="2147484232" r:id="rId3"/>
    <p:sldLayoutId id="2147484233" r:id="rId4"/>
    <p:sldLayoutId id="2147484243" r:id="rId5"/>
    <p:sldLayoutId id="2147484245" r:id="rId6"/>
    <p:sldLayoutId id="2147484234" r:id="rId7"/>
    <p:sldLayoutId id="2147484235" r:id="rId8"/>
    <p:sldLayoutId id="2147484244" r:id="rId9"/>
    <p:sldLayoutId id="2147484236" r:id="rId10"/>
  </p:sldLayoutIdLst>
  <p:transition spd="slow">
    <p:wipe dir="r"/>
  </p:transition>
  <p:hf sldNum="0" hdr="0" dt="0"/>
  <p:txStyles>
    <p:titleStyle>
      <a:lvl1pPr algn="l" defTabSz="914400" rtl="0" eaLnBrk="1" latinLnBrk="0" hangingPunct="1">
        <a:lnSpc>
          <a:spcPct val="90000"/>
        </a:lnSpc>
        <a:spcBef>
          <a:spcPct val="0"/>
        </a:spcBef>
        <a:buNone/>
        <a:defRPr sz="2600" b="1" kern="1200">
          <a:solidFill>
            <a:srgbClr val="2E5CB8"/>
          </a:solidFill>
          <a:latin typeface="Arial Narrow" panose="020B0606020202030204" pitchFamily="34" charset="0"/>
          <a:ea typeface="+mj-ea"/>
          <a:cs typeface="Times New Roman" panose="02020603050405020304" pitchFamily="18" charset="0"/>
        </a:defRPr>
      </a:lvl1pPr>
    </p:titleStyle>
    <p:bodyStyle>
      <a:lvl1pPr marL="284163" indent="-284163" algn="l" defTabSz="914400" rtl="0" eaLnBrk="1" latinLnBrk="0" hangingPunct="1">
        <a:lnSpc>
          <a:spcPct val="95000"/>
        </a:lnSpc>
        <a:spcBef>
          <a:spcPts val="600"/>
        </a:spcBef>
        <a:buClr>
          <a:srgbClr val="2E5CB8"/>
        </a:buClr>
        <a:buFont typeface="Arial" panose="020B0604020202020204" pitchFamily="34" charset="0"/>
        <a:buChar char="•"/>
        <a:defRPr sz="2400" kern="1200">
          <a:solidFill>
            <a:schemeClr val="tx1"/>
          </a:solidFill>
          <a:latin typeface="Arial Narrow" panose="020B0606020202030204" pitchFamily="34" charset="0"/>
          <a:ea typeface="+mn-ea"/>
          <a:cs typeface="Times New Roman" panose="02020603050405020304" pitchFamily="18" charset="0"/>
        </a:defRPr>
      </a:lvl1pPr>
      <a:lvl2pPr marL="630238" indent="-290513" algn="l" defTabSz="914400" rtl="0" eaLnBrk="1" latinLnBrk="0" hangingPunct="1">
        <a:lnSpc>
          <a:spcPct val="95000"/>
        </a:lnSpc>
        <a:spcBef>
          <a:spcPts val="500"/>
        </a:spcBef>
        <a:buFont typeface="Courier New" panose="02070309020205020404" pitchFamily="49" charset="0"/>
        <a:buChar char="­"/>
        <a:defRPr sz="2200" kern="1200">
          <a:solidFill>
            <a:schemeClr val="tx1"/>
          </a:solidFill>
          <a:latin typeface="Arial Narrow" panose="020B0606020202030204" pitchFamily="34" charset="0"/>
          <a:ea typeface="+mn-ea"/>
          <a:cs typeface="Times New Roman" panose="02020603050405020304" pitchFamily="18" charset="0"/>
        </a:defRPr>
      </a:lvl2pPr>
      <a:lvl3pPr marL="968375" indent="-282575" algn="l" defTabSz="914400" rtl="0" eaLnBrk="1" latinLnBrk="0" hangingPunct="1">
        <a:lnSpc>
          <a:spcPct val="95000"/>
        </a:lnSpc>
        <a:spcBef>
          <a:spcPts val="400"/>
        </a:spcBef>
        <a:buFont typeface="Courier New" panose="02070309020205020404" pitchFamily="49" charset="0"/>
        <a:buChar char="o"/>
        <a:defRPr sz="2100" kern="1200">
          <a:solidFill>
            <a:schemeClr val="tx1"/>
          </a:solidFill>
          <a:latin typeface="Arial Narrow" panose="020B0606020202030204" pitchFamily="34" charset="0"/>
          <a:ea typeface="+mn-ea"/>
          <a:cs typeface="Times New Roman" panose="02020603050405020304" pitchFamily="18" charset="0"/>
        </a:defRPr>
      </a:lvl3pPr>
      <a:lvl4pPr marL="1260475" indent="-290513" algn="l" defTabSz="914400" rtl="0" eaLnBrk="1" latinLnBrk="0" hangingPunct="1">
        <a:lnSpc>
          <a:spcPct val="95000"/>
        </a:lnSpc>
        <a:spcBef>
          <a:spcPts val="300"/>
        </a:spcBef>
        <a:buFont typeface="Wingdings" panose="05000000000000000000" pitchFamily="2" charset="2"/>
        <a:buChar char="ü"/>
        <a:defRPr sz="1800" kern="1200">
          <a:solidFill>
            <a:schemeClr val="tx1"/>
          </a:solidFill>
          <a:latin typeface="Arial Narrow" panose="020B0606020202030204" pitchFamily="34"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EDEDC1E-59B7-19F2-DEE3-938FA75F51A4}"/>
              </a:ext>
            </a:extLst>
          </p:cNvPr>
          <p:cNvSpPr>
            <a:spLocks noGrp="1"/>
          </p:cNvSpPr>
          <p:nvPr>
            <p:ph type="ctrTitle"/>
          </p:nvPr>
        </p:nvSpPr>
        <p:spPr/>
        <p:txBody>
          <a:bodyPr/>
          <a:lstStyle/>
          <a:p>
            <a:r>
              <a:rPr lang="en-US" sz="4000" dirty="0"/>
              <a:t>Impact of Duration Constraints for NSPIN on SCED Awards</a:t>
            </a:r>
          </a:p>
        </p:txBody>
      </p:sp>
      <p:sp>
        <p:nvSpPr>
          <p:cNvPr id="7" name="Subtitle 6">
            <a:extLst>
              <a:ext uri="{FF2B5EF4-FFF2-40B4-BE49-F238E27FC236}">
                <a16:creationId xmlns:a16="http://schemas.microsoft.com/office/drawing/2014/main" id="{4EB7BFCD-5157-1FFF-AFE6-080B8BF91949}"/>
              </a:ext>
            </a:extLst>
          </p:cNvPr>
          <p:cNvSpPr>
            <a:spLocks noGrp="1"/>
          </p:cNvSpPr>
          <p:nvPr>
            <p:ph type="subTitle" idx="1"/>
          </p:nvPr>
        </p:nvSpPr>
        <p:spPr>
          <a:xfrm>
            <a:off x="2107735" y="3787853"/>
            <a:ext cx="6767817" cy="1655762"/>
          </a:xfrm>
        </p:spPr>
        <p:txBody>
          <a:bodyPr/>
          <a:lstStyle/>
          <a:p>
            <a:pPr lvl="0"/>
            <a:r>
              <a:rPr lang="en-US" altLang="en-US" sz="1900" noProof="0" dirty="0"/>
              <a:t>Presented to:</a:t>
            </a:r>
          </a:p>
          <a:p>
            <a:pPr lvl="0"/>
            <a:endParaRPr lang="en-US" altLang="en-US" sz="1900" dirty="0"/>
          </a:p>
          <a:p>
            <a:pPr lvl="0"/>
            <a:r>
              <a:rPr lang="en-US" altLang="en-US" dirty="0"/>
              <a:t>Technical Advisory Committee</a:t>
            </a:r>
            <a:endParaRPr lang="en-US" altLang="en-US" sz="1900" noProof="0" dirty="0"/>
          </a:p>
          <a:p>
            <a:pPr lvl="0"/>
            <a:endParaRPr lang="en-US" altLang="en-US" sz="1900" dirty="0"/>
          </a:p>
          <a:p>
            <a:pPr lvl="0"/>
            <a:r>
              <a:rPr lang="en-US" altLang="en-US" sz="1900" noProof="0" dirty="0"/>
              <a:t>Andrew Reimers, Ph.D.</a:t>
            </a:r>
          </a:p>
          <a:p>
            <a:pPr lvl="0"/>
            <a:r>
              <a:rPr lang="en-US" altLang="en-US" sz="1900" noProof="0" dirty="0"/>
              <a:t>Potomac Economics</a:t>
            </a:r>
          </a:p>
          <a:p>
            <a:pPr lvl="0"/>
            <a:endParaRPr lang="en-US" altLang="en-US" sz="1900" noProof="0" dirty="0"/>
          </a:p>
          <a:p>
            <a:pPr lvl="0"/>
            <a:r>
              <a:rPr lang="en-US" altLang="en-US" sz="1900" dirty="0"/>
              <a:t>May 28</a:t>
            </a:r>
            <a:r>
              <a:rPr lang="en-US" altLang="en-US" sz="1900" noProof="0" dirty="0"/>
              <a:t>, 2025</a:t>
            </a:r>
          </a:p>
          <a:p>
            <a:endParaRPr lang="en-US" sz="1900" dirty="0"/>
          </a:p>
        </p:txBody>
      </p:sp>
    </p:spTree>
    <p:extLst>
      <p:ext uri="{BB962C8B-B14F-4D97-AF65-F5344CB8AC3E}">
        <p14:creationId xmlns:p14="http://schemas.microsoft.com/office/powerpoint/2010/main" val="3716679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A4BE3-8211-12EF-89A1-3C9E34092E68}"/>
              </a:ext>
            </a:extLst>
          </p:cNvPr>
          <p:cNvSpPr>
            <a:spLocks noGrp="1"/>
          </p:cNvSpPr>
          <p:nvPr>
            <p:ph type="title"/>
          </p:nvPr>
        </p:nvSpPr>
        <p:spPr/>
        <p:txBody>
          <a:bodyPr/>
          <a:lstStyle/>
          <a:p>
            <a:r>
              <a:rPr lang="en-US" dirty="0"/>
              <a:t>Summary and Recommendation</a:t>
            </a:r>
          </a:p>
        </p:txBody>
      </p:sp>
      <p:sp>
        <p:nvSpPr>
          <p:cNvPr id="7" name="Content Placeholder 6">
            <a:extLst>
              <a:ext uri="{FF2B5EF4-FFF2-40B4-BE49-F238E27FC236}">
                <a16:creationId xmlns:a16="http://schemas.microsoft.com/office/drawing/2014/main" id="{814D4845-D88B-6067-E79B-9B14ECD8AFB9}"/>
              </a:ext>
            </a:extLst>
          </p:cNvPr>
          <p:cNvSpPr>
            <a:spLocks noGrp="1"/>
          </p:cNvSpPr>
          <p:nvPr>
            <p:ph idx="1"/>
          </p:nvPr>
        </p:nvSpPr>
        <p:spPr/>
        <p:txBody>
          <a:bodyPr/>
          <a:lstStyle/>
          <a:p>
            <a:r>
              <a:rPr lang="en-US" dirty="0"/>
              <a:t>Imposing a four-hour duration constraint on NSPIN results in SCED awarding base points to ESRs, thus depleting rather than preserving SOC</a:t>
            </a:r>
          </a:p>
          <a:p>
            <a:r>
              <a:rPr lang="en-US" dirty="0"/>
              <a:t>This outcome runs counter to the stated objective of preserving reserve capacity through a prolonged reliability event</a:t>
            </a:r>
          </a:p>
          <a:p>
            <a:r>
              <a:rPr lang="en-US" dirty="0"/>
              <a:t>We recommend that ERCOT approve NPRR 1282 as amended by the IMM, which sets the duration requirement for NSPIN at one hour</a:t>
            </a:r>
          </a:p>
        </p:txBody>
      </p:sp>
    </p:spTree>
    <p:extLst>
      <p:ext uri="{BB962C8B-B14F-4D97-AF65-F5344CB8AC3E}">
        <p14:creationId xmlns:p14="http://schemas.microsoft.com/office/powerpoint/2010/main" val="1250967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A31F42-B9D8-1E3D-6B4F-2643BCA5D6E1}"/>
              </a:ext>
            </a:extLst>
          </p:cNvPr>
          <p:cNvSpPr>
            <a:spLocks noGrp="1"/>
          </p:cNvSpPr>
          <p:nvPr>
            <p:ph type="title"/>
          </p:nvPr>
        </p:nvSpPr>
        <p:spPr>
          <a:xfrm>
            <a:off x="402357" y="361002"/>
            <a:ext cx="7171461" cy="419101"/>
          </a:xfrm>
        </p:spPr>
        <p:txBody>
          <a:bodyPr/>
          <a:lstStyle/>
          <a:p>
            <a:r>
              <a:rPr lang="en-US" dirty="0"/>
              <a:t>Higher Duration Constraints on NSPIN Lead to Greater Energy Awards for ESRs</a:t>
            </a:r>
          </a:p>
        </p:txBody>
      </p:sp>
      <p:sp>
        <p:nvSpPr>
          <p:cNvPr id="4" name="Content Placeholder 3">
            <a:extLst>
              <a:ext uri="{FF2B5EF4-FFF2-40B4-BE49-F238E27FC236}">
                <a16:creationId xmlns:a16="http://schemas.microsoft.com/office/drawing/2014/main" id="{E93D11B9-8158-0E72-C664-3DEF70126182}"/>
              </a:ext>
            </a:extLst>
          </p:cNvPr>
          <p:cNvSpPr>
            <a:spLocks noGrp="1"/>
          </p:cNvSpPr>
          <p:nvPr>
            <p:ph idx="1"/>
          </p:nvPr>
        </p:nvSpPr>
        <p:spPr/>
        <p:txBody>
          <a:bodyPr/>
          <a:lstStyle/>
          <a:p>
            <a:r>
              <a:rPr lang="en-US" dirty="0"/>
              <a:t>The expressed intention of the higher duration constraint for NSPIN is to ensure that reserves are able to last longer through a reliability event such as prolonged forecast error</a:t>
            </a:r>
          </a:p>
          <a:p>
            <a:r>
              <a:rPr lang="en-US" dirty="0"/>
              <a:t>In practice, this constraint will lead to more base points being awarded to ESRs, which will then exhaust their SOC and make them unavailable to provide either energy or reserves as the event persists</a:t>
            </a:r>
          </a:p>
          <a:p>
            <a:pPr lvl="1"/>
            <a:r>
              <a:rPr lang="en-US" dirty="0"/>
              <a:t>As SOC declines, SCED increasingly favors ESRs for energy instead of AS</a:t>
            </a:r>
          </a:p>
          <a:p>
            <a:pPr lvl="1"/>
            <a:r>
              <a:rPr lang="en-US" dirty="0"/>
              <a:t>This dynamic does not depend on high-priced offers for AS</a:t>
            </a:r>
          </a:p>
          <a:p>
            <a:r>
              <a:rPr lang="en-US" dirty="0"/>
              <a:t>Lower duration requirements reduce the opportunity cost for ESRs to provide NSPN, thus preserving SOC until it is needed</a:t>
            </a:r>
          </a:p>
        </p:txBody>
      </p:sp>
    </p:spTree>
    <p:extLst>
      <p:ext uri="{BB962C8B-B14F-4D97-AF65-F5344CB8AC3E}">
        <p14:creationId xmlns:p14="http://schemas.microsoft.com/office/powerpoint/2010/main" val="46630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A918F-70EA-2125-45E5-DABDCB4CBFA0}"/>
              </a:ext>
            </a:extLst>
          </p:cNvPr>
          <p:cNvSpPr>
            <a:spLocks noGrp="1"/>
          </p:cNvSpPr>
          <p:nvPr>
            <p:ph type="title"/>
          </p:nvPr>
        </p:nvSpPr>
        <p:spPr/>
        <p:txBody>
          <a:bodyPr/>
          <a:lstStyle/>
          <a:p>
            <a:r>
              <a:rPr lang="en-US" dirty="0"/>
              <a:t>A Simplified SCED Simulation Tool Was Used to Demonstrate this Dynamic</a:t>
            </a:r>
          </a:p>
        </p:txBody>
      </p:sp>
      <p:sp>
        <p:nvSpPr>
          <p:cNvPr id="3" name="Content Placeholder 2">
            <a:extLst>
              <a:ext uri="{FF2B5EF4-FFF2-40B4-BE49-F238E27FC236}">
                <a16:creationId xmlns:a16="http://schemas.microsoft.com/office/drawing/2014/main" id="{C8D32815-91D2-6E04-65FA-276CEC5026D5}"/>
              </a:ext>
            </a:extLst>
          </p:cNvPr>
          <p:cNvSpPr>
            <a:spLocks noGrp="1"/>
          </p:cNvSpPr>
          <p:nvPr>
            <p:ph sz="half" idx="1"/>
          </p:nvPr>
        </p:nvSpPr>
        <p:spPr/>
        <p:txBody>
          <a:bodyPr/>
          <a:lstStyle/>
          <a:p>
            <a:r>
              <a:rPr lang="en-US" dirty="0"/>
              <a:t>No Transmission Constraints</a:t>
            </a:r>
          </a:p>
          <a:p>
            <a:r>
              <a:rPr lang="en-US" dirty="0"/>
              <a:t>Resources</a:t>
            </a:r>
          </a:p>
          <a:p>
            <a:pPr lvl="1"/>
            <a:r>
              <a:rPr lang="en-US" dirty="0"/>
              <a:t>Thermal generator </a:t>
            </a:r>
          </a:p>
          <a:p>
            <a:pPr lvl="2"/>
            <a:r>
              <a:rPr lang="en-US" dirty="0"/>
              <a:t>HSL = </a:t>
            </a:r>
            <a:r>
              <a:rPr lang="en-US" dirty="0">
                <a:highlight>
                  <a:srgbClr val="00FFFF"/>
                </a:highlight>
              </a:rPr>
              <a:t>40,000 MW</a:t>
            </a:r>
          </a:p>
          <a:p>
            <a:pPr lvl="2"/>
            <a:r>
              <a:rPr lang="en-US" dirty="0"/>
              <a:t>AS Qty = 10,000</a:t>
            </a:r>
          </a:p>
          <a:p>
            <a:pPr lvl="2"/>
            <a:r>
              <a:rPr lang="en-US" dirty="0"/>
              <a:t>Energy Offer = $29/MWh</a:t>
            </a:r>
          </a:p>
          <a:p>
            <a:pPr lvl="1"/>
            <a:r>
              <a:rPr lang="en-US" dirty="0"/>
              <a:t>ESR</a:t>
            </a:r>
          </a:p>
          <a:p>
            <a:pPr lvl="2"/>
            <a:r>
              <a:rPr lang="en-US" dirty="0"/>
              <a:t>HSL 10,000 MW</a:t>
            </a:r>
          </a:p>
          <a:p>
            <a:pPr lvl="2"/>
            <a:r>
              <a:rPr lang="en-US" dirty="0"/>
              <a:t>AS Qty = 10,000 MW</a:t>
            </a:r>
          </a:p>
          <a:p>
            <a:pPr lvl="2"/>
            <a:r>
              <a:rPr lang="en-US" dirty="0"/>
              <a:t>Energy Offer = $1000/MWh</a:t>
            </a:r>
          </a:p>
          <a:p>
            <a:pPr lvl="2"/>
            <a:r>
              <a:rPr lang="en-US" dirty="0"/>
              <a:t>Max SOC = 10,000 MWh</a:t>
            </a:r>
          </a:p>
          <a:p>
            <a:pPr lvl="1"/>
            <a:r>
              <a:rPr lang="en-US" dirty="0"/>
              <a:t>Both resources offer </a:t>
            </a:r>
            <a:r>
              <a:rPr lang="en-US" dirty="0" err="1"/>
              <a:t>RegUp</a:t>
            </a:r>
            <a:r>
              <a:rPr lang="en-US" dirty="0"/>
              <a:t> at $6 and all other AS at $0</a:t>
            </a:r>
          </a:p>
          <a:p>
            <a:pPr lvl="1"/>
            <a:endParaRPr lang="en-US" dirty="0"/>
          </a:p>
          <a:p>
            <a:endParaRPr lang="en-US" dirty="0"/>
          </a:p>
        </p:txBody>
      </p:sp>
      <p:sp>
        <p:nvSpPr>
          <p:cNvPr id="4" name="Content Placeholder 3">
            <a:extLst>
              <a:ext uri="{FF2B5EF4-FFF2-40B4-BE49-F238E27FC236}">
                <a16:creationId xmlns:a16="http://schemas.microsoft.com/office/drawing/2014/main" id="{B655C336-C5BF-719B-66F0-AD63D736BFC8}"/>
              </a:ext>
            </a:extLst>
          </p:cNvPr>
          <p:cNvSpPr>
            <a:spLocks noGrp="1"/>
          </p:cNvSpPr>
          <p:nvPr>
            <p:ph sz="half" idx="2"/>
          </p:nvPr>
        </p:nvSpPr>
        <p:spPr/>
        <p:txBody>
          <a:bodyPr/>
          <a:lstStyle/>
          <a:p>
            <a:r>
              <a:rPr lang="en-US" dirty="0"/>
              <a:t>Demand = </a:t>
            </a:r>
            <a:r>
              <a:rPr lang="en-US" dirty="0">
                <a:highlight>
                  <a:srgbClr val="00FFFF"/>
                </a:highlight>
              </a:rPr>
              <a:t>40,000 MW</a:t>
            </a:r>
          </a:p>
          <a:p>
            <a:r>
              <a:rPr lang="en-US" dirty="0"/>
              <a:t>AS Plan</a:t>
            </a:r>
          </a:p>
          <a:p>
            <a:pPr lvl="1"/>
            <a:r>
              <a:rPr lang="en-US" dirty="0" err="1"/>
              <a:t>RegUp</a:t>
            </a:r>
            <a:r>
              <a:rPr lang="en-US" dirty="0"/>
              <a:t> = 900MW</a:t>
            </a:r>
          </a:p>
          <a:p>
            <a:pPr lvl="1"/>
            <a:r>
              <a:rPr lang="en-US" dirty="0"/>
              <a:t>RRS = 2300 MW</a:t>
            </a:r>
          </a:p>
          <a:p>
            <a:pPr lvl="1"/>
            <a:r>
              <a:rPr lang="en-US" dirty="0"/>
              <a:t>ECRS = 2300 MW</a:t>
            </a:r>
          </a:p>
          <a:p>
            <a:pPr lvl="1"/>
            <a:r>
              <a:rPr lang="en-US" dirty="0"/>
              <a:t>NSPIN = 4,000 MW</a:t>
            </a:r>
          </a:p>
          <a:p>
            <a:pPr lvl="1"/>
            <a:r>
              <a:rPr lang="en-US" dirty="0"/>
              <a:t>Total = 9,500 MW</a:t>
            </a:r>
          </a:p>
        </p:txBody>
      </p:sp>
    </p:spTree>
    <p:extLst>
      <p:ext uri="{BB962C8B-B14F-4D97-AF65-F5344CB8AC3E}">
        <p14:creationId xmlns:p14="http://schemas.microsoft.com/office/powerpoint/2010/main" val="3207115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77C4C-7097-40FA-851F-D0588286A462}"/>
              </a:ext>
            </a:extLst>
          </p:cNvPr>
          <p:cNvSpPr>
            <a:spLocks noGrp="1"/>
          </p:cNvSpPr>
          <p:nvPr>
            <p:ph type="title"/>
          </p:nvPr>
        </p:nvSpPr>
        <p:spPr/>
        <p:txBody>
          <a:bodyPr/>
          <a:lstStyle/>
          <a:p>
            <a:r>
              <a:rPr lang="en-US" dirty="0"/>
              <a:t>Simplified Demand Curves Based on NPRR 1268</a:t>
            </a:r>
          </a:p>
        </p:txBody>
      </p:sp>
      <p:graphicFrame>
        <p:nvGraphicFramePr>
          <p:cNvPr id="4" name="Content Placeholder 3">
            <a:extLst>
              <a:ext uri="{FF2B5EF4-FFF2-40B4-BE49-F238E27FC236}">
                <a16:creationId xmlns:a16="http://schemas.microsoft.com/office/drawing/2014/main" id="{00000000-0008-0000-0100-00002F000000}"/>
              </a:ext>
            </a:extLst>
          </p:cNvPr>
          <p:cNvGraphicFramePr>
            <a:graphicFrameLocks noGrp="1"/>
          </p:cNvGraphicFramePr>
          <p:nvPr>
            <p:ph idx="1"/>
            <p:extLst>
              <p:ext uri="{D42A27DB-BD31-4B8C-83A1-F6EECF244321}">
                <p14:modId xmlns:p14="http://schemas.microsoft.com/office/powerpoint/2010/main" val="2735333934"/>
              </p:ext>
            </p:extLst>
          </p:nvPr>
        </p:nvGraphicFramePr>
        <p:xfrm>
          <a:off x="401638" y="1060450"/>
          <a:ext cx="8453437" cy="54848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49895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CBF29-919B-9DD2-6163-13171F30201B}"/>
              </a:ext>
            </a:extLst>
          </p:cNvPr>
          <p:cNvSpPr>
            <a:spLocks noGrp="1"/>
          </p:cNvSpPr>
          <p:nvPr>
            <p:ph type="title"/>
          </p:nvPr>
        </p:nvSpPr>
        <p:spPr/>
        <p:txBody>
          <a:bodyPr/>
          <a:lstStyle/>
          <a:p>
            <a:r>
              <a:rPr lang="en-US" dirty="0"/>
              <a:t>Impact of NSPIN Duration Requirement on Awards</a:t>
            </a:r>
          </a:p>
        </p:txBody>
      </p:sp>
      <p:graphicFrame>
        <p:nvGraphicFramePr>
          <p:cNvPr id="9" name="Content Placeholder 8">
            <a:extLst>
              <a:ext uri="{FF2B5EF4-FFF2-40B4-BE49-F238E27FC236}">
                <a16:creationId xmlns:a16="http://schemas.microsoft.com/office/drawing/2014/main" id="{D2334DCF-1CA0-73F1-B245-A4B1383F4106}"/>
              </a:ext>
            </a:extLst>
          </p:cNvPr>
          <p:cNvGraphicFramePr>
            <a:graphicFrameLocks noGrp="1"/>
          </p:cNvGraphicFramePr>
          <p:nvPr>
            <p:ph sz="half" idx="1"/>
            <p:extLst>
              <p:ext uri="{D42A27DB-BD31-4B8C-83A1-F6EECF244321}">
                <p14:modId xmlns:p14="http://schemas.microsoft.com/office/powerpoint/2010/main" val="2995618294"/>
              </p:ext>
            </p:extLst>
          </p:nvPr>
        </p:nvGraphicFramePr>
        <p:xfrm>
          <a:off x="274638" y="1190625"/>
          <a:ext cx="4297362" cy="54260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ontent Placeholder 9">
            <a:extLst>
              <a:ext uri="{FF2B5EF4-FFF2-40B4-BE49-F238E27FC236}">
                <a16:creationId xmlns:a16="http://schemas.microsoft.com/office/drawing/2014/main" id="{DF09BFF3-6111-417A-8DAC-0CED84577AE8}"/>
              </a:ext>
            </a:extLst>
          </p:cNvPr>
          <p:cNvGraphicFramePr>
            <a:graphicFrameLocks noGrp="1"/>
          </p:cNvGraphicFramePr>
          <p:nvPr>
            <p:ph sz="half" idx="2"/>
            <p:extLst>
              <p:ext uri="{D42A27DB-BD31-4B8C-83A1-F6EECF244321}">
                <p14:modId xmlns:p14="http://schemas.microsoft.com/office/powerpoint/2010/main" val="2248517435"/>
              </p:ext>
            </p:extLst>
          </p:nvPr>
        </p:nvGraphicFramePr>
        <p:xfrm>
          <a:off x="4572000" y="1190625"/>
          <a:ext cx="4138613" cy="5426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81591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35735-877E-B0C9-5EEB-9F6C1DEE5FE5}"/>
              </a:ext>
            </a:extLst>
          </p:cNvPr>
          <p:cNvSpPr>
            <a:spLocks noGrp="1"/>
          </p:cNvSpPr>
          <p:nvPr>
            <p:ph type="title"/>
          </p:nvPr>
        </p:nvSpPr>
        <p:spPr/>
        <p:txBody>
          <a:bodyPr/>
          <a:lstStyle/>
          <a:p>
            <a:r>
              <a:rPr lang="en-US" dirty="0"/>
              <a:t>Impact of NSPIN Duration on Prices</a:t>
            </a:r>
          </a:p>
        </p:txBody>
      </p:sp>
      <p:graphicFrame>
        <p:nvGraphicFramePr>
          <p:cNvPr id="5" name="Content Placeholder 4">
            <a:extLst>
              <a:ext uri="{FF2B5EF4-FFF2-40B4-BE49-F238E27FC236}">
                <a16:creationId xmlns:a16="http://schemas.microsoft.com/office/drawing/2014/main" id="{BBC3ADEB-FEDF-4242-B0F6-CB01DAEA169C}"/>
              </a:ext>
            </a:extLst>
          </p:cNvPr>
          <p:cNvGraphicFramePr>
            <a:graphicFrameLocks noGrp="1"/>
          </p:cNvGraphicFramePr>
          <p:nvPr>
            <p:ph sz="half" idx="1"/>
            <p:extLst>
              <p:ext uri="{D42A27DB-BD31-4B8C-83A1-F6EECF244321}">
                <p14:modId xmlns:p14="http://schemas.microsoft.com/office/powerpoint/2010/main" val="2883301108"/>
              </p:ext>
            </p:extLst>
          </p:nvPr>
        </p:nvGraphicFramePr>
        <p:xfrm>
          <a:off x="402357" y="1190625"/>
          <a:ext cx="4297362" cy="54260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5">
            <a:extLst>
              <a:ext uri="{FF2B5EF4-FFF2-40B4-BE49-F238E27FC236}">
                <a16:creationId xmlns:a16="http://schemas.microsoft.com/office/drawing/2014/main" id="{C4A05A9A-C95D-44F4-8E7A-71A7DAE0A3CD}"/>
              </a:ext>
            </a:extLst>
          </p:cNvPr>
          <p:cNvGraphicFramePr>
            <a:graphicFrameLocks noGrp="1"/>
          </p:cNvGraphicFramePr>
          <p:nvPr>
            <p:ph sz="half" idx="2"/>
            <p:extLst>
              <p:ext uri="{D42A27DB-BD31-4B8C-83A1-F6EECF244321}">
                <p14:modId xmlns:p14="http://schemas.microsoft.com/office/powerpoint/2010/main" val="1712678442"/>
              </p:ext>
            </p:extLst>
          </p:nvPr>
        </p:nvGraphicFramePr>
        <p:xfrm>
          <a:off x="4730750" y="1190625"/>
          <a:ext cx="4138613" cy="5426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61348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CBD575-E74A-7CD9-E396-B6AA40F605ED}"/>
              </a:ext>
            </a:extLst>
          </p:cNvPr>
          <p:cNvSpPr>
            <a:spLocks noGrp="1"/>
          </p:cNvSpPr>
          <p:nvPr>
            <p:ph type="title"/>
          </p:nvPr>
        </p:nvSpPr>
        <p:spPr/>
        <p:txBody>
          <a:bodyPr/>
          <a:lstStyle/>
          <a:p>
            <a:r>
              <a:rPr lang="en-US" dirty="0"/>
              <a:t>Energy Offers and Forecast Error</a:t>
            </a:r>
          </a:p>
        </p:txBody>
      </p:sp>
      <p:sp>
        <p:nvSpPr>
          <p:cNvPr id="6" name="Content Placeholder 5">
            <a:extLst>
              <a:ext uri="{FF2B5EF4-FFF2-40B4-BE49-F238E27FC236}">
                <a16:creationId xmlns:a16="http://schemas.microsoft.com/office/drawing/2014/main" id="{76F3A017-F331-A84A-3380-02D9029A7A5C}"/>
              </a:ext>
            </a:extLst>
          </p:cNvPr>
          <p:cNvSpPr>
            <a:spLocks noGrp="1"/>
          </p:cNvSpPr>
          <p:nvPr>
            <p:ph idx="1"/>
          </p:nvPr>
        </p:nvSpPr>
        <p:spPr/>
        <p:txBody>
          <a:bodyPr/>
          <a:lstStyle/>
          <a:p>
            <a:r>
              <a:rPr lang="en-US" dirty="0"/>
              <a:t>These simulations assumed a $1000/MWh energy offer for ESRs</a:t>
            </a:r>
          </a:p>
          <a:p>
            <a:r>
              <a:rPr lang="en-US" dirty="0"/>
              <a:t>Higher energy offers (e.g., $2000/MWh) would have reduced or eliminated energy awards for ESRs. What if ESR operators just increase their EOC to preserve SOC?</a:t>
            </a:r>
          </a:p>
          <a:p>
            <a:r>
              <a:rPr lang="en-US" dirty="0"/>
              <a:t>One of the primary reliability risks under consideration is prolonged forecast error, i.e., net demand and corresponding prices are expected to decrease, but they remain elevated</a:t>
            </a:r>
          </a:p>
          <a:p>
            <a:r>
              <a:rPr lang="en-US" dirty="0"/>
              <a:t>If ESR operators perceive that net load and prices are set to decrease soon, they have less incentive to preserve SOC</a:t>
            </a:r>
          </a:p>
          <a:p>
            <a:r>
              <a:rPr lang="en-US" dirty="0"/>
              <a:t>Reducing the duration constraint on NSPIN decreases the opportunity cost of carrying reserves despite elevated energy prices</a:t>
            </a:r>
          </a:p>
        </p:txBody>
      </p:sp>
    </p:spTree>
    <p:extLst>
      <p:ext uri="{BB962C8B-B14F-4D97-AF65-F5344CB8AC3E}">
        <p14:creationId xmlns:p14="http://schemas.microsoft.com/office/powerpoint/2010/main" val="2104390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C76F9D-F24C-0B40-1279-DFF7FC2D83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5D6FBE-56D3-11EA-8EBC-2036124A9067}"/>
              </a:ext>
            </a:extLst>
          </p:cNvPr>
          <p:cNvSpPr>
            <a:spLocks noGrp="1"/>
          </p:cNvSpPr>
          <p:nvPr>
            <p:ph type="title"/>
          </p:nvPr>
        </p:nvSpPr>
        <p:spPr/>
        <p:txBody>
          <a:bodyPr/>
          <a:lstStyle/>
          <a:p>
            <a:r>
              <a:rPr lang="en-US" dirty="0"/>
              <a:t>Conclusions</a:t>
            </a:r>
          </a:p>
        </p:txBody>
      </p:sp>
      <p:sp>
        <p:nvSpPr>
          <p:cNvPr id="7" name="Content Placeholder 6">
            <a:extLst>
              <a:ext uri="{FF2B5EF4-FFF2-40B4-BE49-F238E27FC236}">
                <a16:creationId xmlns:a16="http://schemas.microsoft.com/office/drawing/2014/main" id="{695FFED8-DEC0-1422-749E-2F6178270E1B}"/>
              </a:ext>
            </a:extLst>
          </p:cNvPr>
          <p:cNvSpPr>
            <a:spLocks noGrp="1"/>
          </p:cNvSpPr>
          <p:nvPr>
            <p:ph idx="1"/>
          </p:nvPr>
        </p:nvSpPr>
        <p:spPr/>
        <p:txBody>
          <a:bodyPr/>
          <a:lstStyle/>
          <a:p>
            <a:r>
              <a:rPr lang="en-US" dirty="0"/>
              <a:t>Imposing a four-hour duration constraint on NSPIN results in SCED awarding base points to ESRs, thus depleting rather than preserving SOC</a:t>
            </a:r>
          </a:p>
          <a:p>
            <a:r>
              <a:rPr lang="en-US" dirty="0"/>
              <a:t>A four-hour duration constraint also increases the opportunity cost of carrying NSPIN relative to selling energy, i.e., there is a stronger incentive to sell energy rather than reserves while energy prices are elevated</a:t>
            </a:r>
          </a:p>
          <a:p>
            <a:r>
              <a:rPr lang="en-US" dirty="0"/>
              <a:t>In contrast to the expressed intention of the four-hour duration requirement, these tendencies lead to exhaustion of SOC such that ESRs cannot provide either energy or reserves as an event persists.</a:t>
            </a:r>
          </a:p>
          <a:p>
            <a:r>
              <a:rPr lang="en-US" dirty="0"/>
              <a:t>These outcomes would be avoided by approval of NPRR 1282 as amended by the IMM</a:t>
            </a:r>
          </a:p>
        </p:txBody>
      </p:sp>
    </p:spTree>
    <p:extLst>
      <p:ext uri="{BB962C8B-B14F-4D97-AF65-F5344CB8AC3E}">
        <p14:creationId xmlns:p14="http://schemas.microsoft.com/office/powerpoint/2010/main" val="3808525538"/>
      </p:ext>
    </p:extLst>
  </p:cSld>
  <p:clrMapOvr>
    <a:masterClrMapping/>
  </p:clrMapOvr>
</p:sld>
</file>

<file path=ppt/theme/theme1.xml><?xml version="1.0" encoding="utf-8"?>
<a:theme xmlns:a="http://schemas.openxmlformats.org/drawingml/2006/main" name="PE PPT Template_2024_v2">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E_Pwrpt Template_2025" id="{29D0CC25-44B2-4138-9918-12B2E57DEBD8}" vid="{0E687601-5264-426E-AFAC-1D17812D36B9}"/>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7BEEB6CC152974C81F9CDE705568C85" ma:contentTypeVersion="14" ma:contentTypeDescription="Create a new document." ma:contentTypeScope="" ma:versionID="8557b2b422f6421a3705ed1b2aa8f159">
  <xsd:schema xmlns:xsd="http://www.w3.org/2001/XMLSchema" xmlns:xs="http://www.w3.org/2001/XMLSchema" xmlns:p="http://schemas.microsoft.com/office/2006/metadata/properties" xmlns:ns2="f82d329b-62d1-400c-9623-7c3da74731f7" xmlns:ns3="ec11a6e0-527a-4f80-8a35-d338a92f2421" targetNamespace="http://schemas.microsoft.com/office/2006/metadata/properties" ma:root="true" ma:fieldsID="14408e26b0ccfe5eefebb4a667df96e4" ns2:_="" ns3:_="">
    <xsd:import namespace="f82d329b-62d1-400c-9623-7c3da74731f7"/>
    <xsd:import namespace="ec11a6e0-527a-4f80-8a35-d338a92f242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bjectDetectorVersions" minOccurs="0"/>
                <xsd:element ref="ns2:MediaLengthInSecond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2d329b-62d1-400c-9623-7c3da7473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c11a6e0-527a-4f80-8a35-d338a92f2421"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E35371-0BCA-4155-A85F-98B98D824CD5}">
  <ds:schemaRefs>
    <ds:schemaRef ds:uri="http://schemas.microsoft.com/sharepoint/v3/contenttype/forms"/>
  </ds:schemaRefs>
</ds:datastoreItem>
</file>

<file path=customXml/itemProps2.xml><?xml version="1.0" encoding="utf-8"?>
<ds:datastoreItem xmlns:ds="http://schemas.openxmlformats.org/officeDocument/2006/customXml" ds:itemID="{C92847A9-AE17-4D39-B6A1-A8B70A05FCD5}">
  <ds:schemaRefs>
    <ds:schemaRef ds:uri="http://purl.org/dc/dcmitype/"/>
    <ds:schemaRef ds:uri="http://purl.org/dc/terms/"/>
    <ds:schemaRef ds:uri="f82d329b-62d1-400c-9623-7c3da74731f7"/>
    <ds:schemaRef ds:uri="http://schemas.microsoft.com/office/infopath/2007/PartnerControls"/>
    <ds:schemaRef ds:uri="http://www.w3.org/XML/1998/namespace"/>
    <ds:schemaRef ds:uri="http://schemas.microsoft.com/office/2006/documentManagement/types"/>
    <ds:schemaRef ds:uri="http://schemas.openxmlformats.org/package/2006/metadata/core-properties"/>
    <ds:schemaRef ds:uri="ec11a6e0-527a-4f80-8a35-d338a92f2421"/>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406E448A-8FC8-49E9-8122-A7030AF721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2d329b-62d1-400c-9623-7c3da74731f7"/>
    <ds:schemaRef ds:uri="ec11a6e0-527a-4f80-8a35-d338a92f24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3927</TotalTime>
  <Words>610</Words>
  <Application>Microsoft Office PowerPoint</Application>
  <PresentationFormat>Letter Paper (8.5x11 in)</PresentationFormat>
  <Paragraphs>68</Paragraphs>
  <Slides>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Aptos</vt:lpstr>
      <vt:lpstr>Arial</vt:lpstr>
      <vt:lpstr>Arial Narrow</vt:lpstr>
      <vt:lpstr>Calibri</vt:lpstr>
      <vt:lpstr>Courier New</vt:lpstr>
      <vt:lpstr>Times New Roman</vt:lpstr>
      <vt:lpstr>Wingdings</vt:lpstr>
      <vt:lpstr>PE PPT Template_2024_v2</vt:lpstr>
      <vt:lpstr>Impact of Duration Constraints for NSPIN on SCED Awards</vt:lpstr>
      <vt:lpstr>Summary and Recommendation</vt:lpstr>
      <vt:lpstr>Higher Duration Constraints on NSPIN Lead to Greater Energy Awards for ESRs</vt:lpstr>
      <vt:lpstr>A Simplified SCED Simulation Tool Was Used to Demonstrate this Dynamic</vt:lpstr>
      <vt:lpstr>Simplified Demand Curves Based on NPRR 1268</vt:lpstr>
      <vt:lpstr>Impact of NSPIN Duration Requirement on Awards</vt:lpstr>
      <vt:lpstr>Impact of NSPIN Duration on Prices</vt:lpstr>
      <vt:lpstr>Energy Offers and Forecast Error</vt:lpstr>
      <vt:lpstr>Conclusions</vt:lpstr>
    </vt:vector>
  </TitlesOfParts>
  <Company>Potomac Economics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IMM Quarterly Report</dc:title>
  <dc:creator>Carrie Milton</dc:creator>
  <cp:lastModifiedBy>Andrew Reimers</cp:lastModifiedBy>
  <cp:revision>21</cp:revision>
  <cp:lastPrinted>2024-03-08T14:13:37Z</cp:lastPrinted>
  <dcterms:created xsi:type="dcterms:W3CDTF">2021-09-09T16:23:19Z</dcterms:created>
  <dcterms:modified xsi:type="dcterms:W3CDTF">2025-05-27T16:08:30Z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0x010100D7BEEB6CC152974C81F9CDE705568C85</vt:lpwstr>
  </property>
  <property fmtid="{D5CDD505-2E9C-101B-9397-08002B2CF9AE}" pid="3" name="MediaServiceImageTags">
    <vt:lpwstr/>
  </property>
</Properties>
</file>