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3"/>
  </p:sldMasterIdLst>
  <p:notesMasterIdLst>
    <p:notesMasterId r:id="rId7"/>
  </p:notesMasterIdLst>
  <p:handoutMasterIdLst>
    <p:handoutMasterId r:id="rId8"/>
  </p:handoutMasterIdLst>
  <p:sldIdLst>
    <p:sldId id="260" r:id="rId4"/>
    <p:sldId id="712" r:id="rId5"/>
    <p:sldId id="717" r:id="rId6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79" autoAdjust="0"/>
    <p:restoredTop sz="94595" autoAdjust="0"/>
  </p:normalViewPr>
  <p:slideViewPr>
    <p:cSldViewPr snapToGrid="0" snapToObjects="1">
      <p:cViewPr varScale="1">
        <p:scale>
          <a:sx n="141" d="100"/>
          <a:sy n="141" d="100"/>
        </p:scale>
        <p:origin x="132" y="-180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93900B-E395-43E7-8304-29909643870B}" type="datetimeFigureOut">
              <a:rPr lang="en-US"/>
              <a:pPr>
                <a:defRPr/>
              </a:pPr>
              <a:t>5/27/2025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99E6681-5ED2-4276-ADE9-96EBF7D373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26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6DEC4A-A848-423D-B6D0-8A125B2D4CA1}" type="datetimeFigureOut">
              <a:rPr lang="en-US"/>
              <a:pPr>
                <a:defRPr/>
              </a:pPr>
              <a:t>5/27/2025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56BE11-F7D4-4A51-97C7-9E59A26F3B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425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EA60B-7622-4EC2-8DF7-099F1D6081DA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81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031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AB4C9F-6DBD-FF1A-07BE-E04A53F758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>
            <a:extLst>
              <a:ext uri="{FF2B5EF4-FFF2-40B4-BE49-F238E27FC236}">
                <a16:creationId xmlns:a16="http://schemas.microsoft.com/office/drawing/2014/main" id="{2BEED3E9-A225-4305-66E9-AF17695D963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>
            <a:extLst>
              <a:ext uri="{FF2B5EF4-FFF2-40B4-BE49-F238E27FC236}">
                <a16:creationId xmlns:a16="http://schemas.microsoft.com/office/drawing/2014/main" id="{38C71789-8956-06F5-FB16-646570940E5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>
            <a:extLst>
              <a:ext uri="{FF2B5EF4-FFF2-40B4-BE49-F238E27FC236}">
                <a16:creationId xmlns:a16="http://schemas.microsoft.com/office/drawing/2014/main" id="{B84A6497-AE36-6FB1-AB4C-276B14A27D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864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09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94754E99-A0E5-4899-94D8-C73D0E406896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49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7754F16-BD6A-4448-A728-D47AE01157D9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392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5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58EF099-2B0E-49FB-A308-8F2246FAE5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74" r:id="rId1"/>
    <p:sldLayoutId id="2147494275" r:id="rId2"/>
    <p:sldLayoutId id="2147494276" r:id="rId3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3"/>
          <p:cNvGrpSpPr>
            <a:grpSpLocks/>
          </p:cNvGrpSpPr>
          <p:nvPr/>
        </p:nvGrpSpPr>
        <p:grpSpPr bwMode="auto">
          <a:xfrm>
            <a:off x="787400" y="2805113"/>
            <a:ext cx="7543800" cy="3355630"/>
            <a:chOff x="787400" y="1852613"/>
            <a:chExt cx="7543800" cy="3355004"/>
          </a:xfrm>
        </p:grpSpPr>
        <p:sp>
          <p:nvSpPr>
            <p:cNvPr id="7171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3077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3200" b="1" dirty="0"/>
                <a:t>Biennial TAC Stakeholder Body Structural and Procedural Review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Caitlin Smith</a:t>
              </a:r>
            </a:p>
            <a:p>
              <a:pPr eaLnBrk="1" hangingPunct="1"/>
              <a:r>
                <a:rPr lang="en-US" altLang="en-US" sz="2000" dirty="0"/>
                <a:t>TAC Chair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dirty="0"/>
                <a:t>Technical Advisory Committee (TAC) Meeting</a:t>
              </a:r>
            </a:p>
            <a:p>
              <a:pPr eaLnBrk="1" hangingPunct="1"/>
              <a:r>
                <a:rPr lang="en-US" altLang="en-US" dirty="0"/>
                <a:t>ERCOT Public</a:t>
              </a:r>
            </a:p>
            <a:p>
              <a:pPr eaLnBrk="1" hangingPunct="1"/>
              <a:r>
                <a:rPr lang="en-US" altLang="en-US" dirty="0"/>
                <a:t>May 28, 2025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698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30771" y="724939"/>
            <a:ext cx="8531226" cy="5595138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200" b="1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Review of Scope/Procedures</a:t>
            </a:r>
            <a:endParaRPr lang="en-US" sz="1200" kern="100" dirty="0">
              <a:effectLst/>
              <a:latin typeface="+mj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200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Is the current Scope of the subcommittee/working group/task force still valid and are they performing these functions effectively;</a:t>
            </a:r>
          </a:p>
          <a:p>
            <a:pPr marL="742950" marR="0" lvl="1" indent="-285750"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200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Does the subcommittee/working group/task force have a similar scope with another subcommittee/working group/task force – if so, can the groups be consolidated to improve efficiency?</a:t>
            </a:r>
          </a:p>
          <a:p>
            <a:pPr marL="742950" marR="0" lvl="1" indent="-285750"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200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Do the scope/procedures need to be revised to better align with the current Strategic Objectives of Subcommittees/TAC and ERCOT?  </a:t>
            </a:r>
          </a:p>
          <a:p>
            <a:pPr marL="342900" marR="0" lvl="0" indent="-342900"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200" b="1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Review Open Action Items list</a:t>
            </a:r>
            <a:endParaRPr lang="en-US" sz="1200" kern="100" dirty="0">
              <a:effectLst/>
              <a:latin typeface="+mj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200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Is the subcommittee/working group/task force actively discussing and addressing open issues, ongoing issues, </a:t>
            </a:r>
            <a:r>
              <a:rPr lang="en-US" sz="1200" kern="100" dirty="0" err="1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etc</a:t>
            </a:r>
            <a:r>
              <a:rPr lang="en-US" sz="1200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?   </a:t>
            </a:r>
          </a:p>
          <a:p>
            <a:pPr marL="742950" marR="0" lvl="1" indent="-285750"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200" kern="100" dirty="0"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On average (annually), how many Revision Requests are being discussed?</a:t>
            </a:r>
          </a:p>
          <a:p>
            <a:pPr indent="-285750"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200" b="1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Subcommittee/Working Group/Task Force Meetings</a:t>
            </a:r>
            <a:endParaRPr lang="en-US" sz="1200" kern="100" dirty="0">
              <a:effectLst/>
              <a:latin typeface="+mj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200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How frequently does the subcommittee/working group/task force meet and what is the typical duration of these meetings?  </a:t>
            </a:r>
          </a:p>
          <a:p>
            <a:pPr marL="742950" marR="0" lvl="1" indent="-285750"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200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Are meetings well attended?  </a:t>
            </a:r>
          </a:p>
          <a:p>
            <a:pPr marL="742950" marR="0" lvl="1" indent="-285750"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200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What specific impediments exist to facilitating an effective and productive subcommittee/working group/task force meeting, including notice or posting requirements?  </a:t>
            </a:r>
          </a:p>
          <a:p>
            <a:pPr marL="742950" marR="0" lvl="1" indent="-285750"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200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What changes should be made to improve meeting effectiveness?</a:t>
            </a:r>
          </a:p>
          <a:p>
            <a:pPr marL="342900" marR="0" lvl="0" indent="-342900"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200" b="1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Is the working group/task force aligned with the appropriate subcommittee?</a:t>
            </a:r>
            <a:endParaRPr lang="en-US" sz="1200" kern="100" dirty="0">
              <a:effectLst/>
              <a:latin typeface="+mj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200" b="1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Is the subcommittee/working group/task force still necessary to achieve Subcommittee/TAC and ERCOT Strategic Objectives?</a:t>
            </a:r>
            <a:endParaRPr lang="en-US" sz="1200" kern="100" dirty="0">
              <a:effectLst/>
              <a:latin typeface="+mj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/>
          </a:p>
        </p:txBody>
      </p:sp>
      <p:sp>
        <p:nvSpPr>
          <p:cNvPr id="9219" name="Title 8"/>
          <p:cNvSpPr>
            <a:spLocks noGrp="1"/>
          </p:cNvSpPr>
          <p:nvPr>
            <p:ph type="title"/>
          </p:nvPr>
        </p:nvSpPr>
        <p:spPr bwMode="auto">
          <a:xfrm>
            <a:off x="379413" y="179388"/>
            <a:ext cx="845820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/>
              <a:t>Self-Assessment Questions</a:t>
            </a:r>
          </a:p>
        </p:txBody>
      </p:sp>
    </p:spTree>
    <p:extLst>
      <p:ext uri="{BB962C8B-B14F-4D97-AF65-F5344CB8AC3E}">
        <p14:creationId xmlns:p14="http://schemas.microsoft.com/office/powerpoint/2010/main" val="4058111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D36F81-4B3E-5322-7A1B-A1BCAA088D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C2854AA-D54E-718D-D1F3-411AE3BBAD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555" y="810459"/>
            <a:ext cx="8531226" cy="5595138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May 28</a:t>
            </a:r>
            <a:r>
              <a:rPr lang="en-US" sz="1800" kern="100" baseline="300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th</a:t>
            </a:r>
            <a:r>
              <a:rPr lang="en-US" sz="1800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 TAC meeting </a:t>
            </a:r>
            <a:r>
              <a:rPr lang="en-US" sz="1800" b="0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– Kick Off 2025 TAC Stakeholder Body Structural and Procedural Review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kern="100" dirty="0"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End of May/Beginning of June </a:t>
            </a:r>
            <a:r>
              <a:rPr lang="en-US" sz="1800" b="0" kern="100" dirty="0"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– Send out Self-Assessment Emails to Subcommittee/Working Group/Task Force Leadership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July 2</a:t>
            </a:r>
            <a:r>
              <a:rPr lang="en-US" sz="1800" kern="100" baseline="300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nd</a:t>
            </a:r>
            <a:r>
              <a:rPr lang="en-US" sz="1800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0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- Self Assessments </a:t>
            </a:r>
            <a:r>
              <a:rPr lang="en-US" sz="1800" b="0" kern="100" dirty="0"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Due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kern="100" dirty="0"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August 12</a:t>
            </a:r>
            <a:r>
              <a:rPr lang="en-US" sz="1800" kern="100" baseline="30000" dirty="0"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th</a:t>
            </a:r>
            <a:r>
              <a:rPr lang="en-US" sz="1800" kern="100" dirty="0"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0" kern="100" dirty="0"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-  Workshop for </a:t>
            </a:r>
            <a:r>
              <a:rPr lang="en-US" sz="1800" b="0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2025 TAC Stakeholder Body Structural and Procedural Review (Webex)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kern="100" dirty="0"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August 27</a:t>
            </a:r>
            <a:r>
              <a:rPr lang="en-US" sz="1800" kern="100" baseline="30000" dirty="0"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th</a:t>
            </a:r>
            <a:r>
              <a:rPr lang="en-US" sz="1800" kern="100" dirty="0"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 TAC meeting </a:t>
            </a:r>
            <a:r>
              <a:rPr lang="en-US" sz="1800" b="0" kern="100" dirty="0"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- Final review of findings/assessments and any recommendations 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September 23</a:t>
            </a:r>
            <a:r>
              <a:rPr lang="en-US" sz="1800" kern="100" baseline="300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rd</a:t>
            </a:r>
            <a:r>
              <a:rPr lang="en-US" sz="1800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 Board meeting </a:t>
            </a:r>
            <a:r>
              <a:rPr lang="en-US" sz="1800" b="0" kern="10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– Present findings and recommendations to the ERCOT Board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n-US" sz="18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/>
          </a:p>
        </p:txBody>
      </p:sp>
      <p:sp>
        <p:nvSpPr>
          <p:cNvPr id="9219" name="Title 8">
            <a:extLst>
              <a:ext uri="{FF2B5EF4-FFF2-40B4-BE49-F238E27FC236}">
                <a16:creationId xmlns:a16="http://schemas.microsoft.com/office/drawing/2014/main" id="{BA971467-BDCE-8031-6088-6CFF5B48D6E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79413" y="179388"/>
            <a:ext cx="845820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/>
              <a:t>Proposed Timeline</a:t>
            </a:r>
          </a:p>
        </p:txBody>
      </p:sp>
    </p:spTree>
    <p:extLst>
      <p:ext uri="{BB962C8B-B14F-4D97-AF65-F5344CB8AC3E}">
        <p14:creationId xmlns:p14="http://schemas.microsoft.com/office/powerpoint/2010/main" val="248333260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3AD6A9D-E05D-44AF-B5F9-103C86E8102F}">
  <ds:schemaRefs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10955</TotalTime>
  <Words>348</Words>
  <Application>Microsoft Office PowerPoint</Application>
  <PresentationFormat>On-screen Show (4:3)</PresentationFormat>
  <Paragraphs>34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Aptos</vt:lpstr>
      <vt:lpstr>Arial</vt:lpstr>
      <vt:lpstr>Calibri</vt:lpstr>
      <vt:lpstr>Courier New</vt:lpstr>
      <vt:lpstr>Symbol</vt:lpstr>
      <vt:lpstr>Custom Design</vt:lpstr>
      <vt:lpstr>PowerPoint Presentation</vt:lpstr>
      <vt:lpstr>Self-Assessment Questions</vt:lpstr>
      <vt:lpstr>Proposed Timeline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Ann Boren</cp:lastModifiedBy>
  <cp:revision>645</cp:revision>
  <cp:lastPrinted>2013-01-30T23:16:36Z</cp:lastPrinted>
  <dcterms:created xsi:type="dcterms:W3CDTF">2010-04-12T23:12:02Z</dcterms:created>
  <dcterms:modified xsi:type="dcterms:W3CDTF">2025-05-27T18:59:24Z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2023-07-14T17:21:52Z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d8e5c145-1c97-4dfa-ac29-6cd666e16cb8</vt:lpwstr>
  </property>
  <property fmtid="{D5CDD505-2E9C-101B-9397-08002B2CF9AE}" pid="9" name="MSIP_Label_7084cbda-52b8-46fb-a7b7-cb5bd465ed85_ContentBits">
    <vt:lpwstr>0</vt:lpwstr>
  </property>
</Properties>
</file>