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81" r:id="rId6"/>
  </p:sldMasterIdLst>
  <p:notesMasterIdLst>
    <p:notesMasterId r:id="rId10"/>
  </p:notesMasterIdLst>
  <p:handoutMasterIdLst>
    <p:handoutMasterId r:id="rId11"/>
  </p:handoutMasterIdLst>
  <p:sldIdLst>
    <p:sldId id="260" r:id="rId7"/>
    <p:sldId id="771" r:id="rId8"/>
    <p:sldId id="779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8" autoAdjust="0"/>
    <p:restoredTop sz="94660" autoAdjust="0"/>
  </p:normalViewPr>
  <p:slideViewPr>
    <p:cSldViewPr showGuides="1">
      <p:cViewPr varScale="1">
        <p:scale>
          <a:sx n="60" d="100"/>
          <a:sy n="60" d="100"/>
        </p:scale>
        <p:origin x="135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4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erwas, Rebecca" userId="69fc137c-91c6-430a-aeab-ffed2665545d" providerId="ADAL" clId="{8A699211-AA91-4A2D-BD85-9484356AC9A4}"/>
    <pc:docChg chg="undo custSel modSld">
      <pc:chgData name="Zerwas, Rebecca" userId="69fc137c-91c6-430a-aeab-ffed2665545d" providerId="ADAL" clId="{8A699211-AA91-4A2D-BD85-9484356AC9A4}" dt="2025-05-28T13:14:40.802" v="183" actId="255"/>
      <pc:docMkLst>
        <pc:docMk/>
      </pc:docMkLst>
      <pc:sldChg chg="modSp mod">
        <pc:chgData name="Zerwas, Rebecca" userId="69fc137c-91c6-430a-aeab-ffed2665545d" providerId="ADAL" clId="{8A699211-AA91-4A2D-BD85-9484356AC9A4}" dt="2025-05-28T13:14:40.802" v="183" actId="255"/>
        <pc:sldMkLst>
          <pc:docMk/>
          <pc:sldMk cId="1058914695" sldId="779"/>
        </pc:sldMkLst>
        <pc:spChg chg="mod">
          <ac:chgData name="Zerwas, Rebecca" userId="69fc137c-91c6-430a-aeab-ffed2665545d" providerId="ADAL" clId="{8A699211-AA91-4A2D-BD85-9484356AC9A4}" dt="2025-05-28T13:14:40.802" v="183" actId="255"/>
          <ac:spMkLst>
            <pc:docMk/>
            <pc:sldMk cId="1058914695" sldId="779"/>
            <ac:spMk id="3" creationId="{6885218A-96F4-F02B-A0BB-55DC7F42128A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5/27/2025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5/27/2025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3704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2657158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67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32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110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3787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9" r:id="rId2"/>
    <p:sldLayoutId id="2147483680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898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1905000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ERCOT Board Stakeholder Engagement Update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Rebecca Zerwas</a:t>
            </a:r>
          </a:p>
          <a:p>
            <a:r>
              <a:rPr lang="en-US" sz="1600" dirty="0">
                <a:solidFill>
                  <a:schemeClr val="tx2"/>
                </a:solidFill>
              </a:rPr>
              <a:t>Director, State Policy and PUC Relations, Board Liaison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>
                <a:solidFill>
                  <a:schemeClr val="tx2"/>
                </a:solidFill>
              </a:rPr>
              <a:t>May 28, 2025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>
                <a:solidFill>
                  <a:schemeClr val="tx2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43779"/>
            <a:ext cx="8534400" cy="5052221"/>
          </a:xfrm>
        </p:spPr>
        <p:txBody>
          <a:bodyPr/>
          <a:lstStyle/>
          <a:p>
            <a:pPr algn="just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Purpose</a:t>
            </a:r>
          </a:p>
          <a:p>
            <a:pPr lvl="1" algn="just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continue opportunities for the Board of Directors to directly engage with ERCOT stakeholders and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develop a better understanding of 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pending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policy decisions and 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key revision requests.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just"/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1" indent="0" algn="just">
              <a:buNone/>
            </a:pPr>
            <a:endParaRPr lang="en-US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099654-B615-CDE2-EEB5-64A80B638903}"/>
              </a:ext>
            </a:extLst>
          </p:cNvPr>
          <p:cNvSpPr txBox="1"/>
          <p:nvPr/>
        </p:nvSpPr>
        <p:spPr>
          <a:xfrm>
            <a:off x="304800" y="2947987"/>
            <a:ext cx="8534400" cy="8925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Key Takeaways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TAC Leadership has identified presenters for the June Board session on transmission planning. 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Overview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139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6EC4A5-CAAF-593F-8249-EF5E548938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29DB5-1E7F-E3E2-B481-B758B4656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June Topic: Transmission Planning in ERCOT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85218A-96F4-F02B-A0BB-55DC7F421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685800"/>
            <a:ext cx="8534400" cy="5562600"/>
          </a:xfrm>
        </p:spPr>
        <p:txBody>
          <a:bodyPr/>
          <a:lstStyle/>
          <a:p>
            <a:pPr algn="just"/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highlight>
                <a:srgbClr val="FFFF00"/>
              </a:highlight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dirty="0">
                <a:solidFill>
                  <a:srgbClr val="2D3338"/>
                </a:solidFill>
                <a:latin typeface="Arial"/>
              </a:rPr>
              <a:t>The goal is to provide a better perspective on how the selected issues impact different types of Market Participants. Focus should be on insight vs advo</a:t>
            </a:r>
            <a:r>
              <a:rPr lang="en-US" sz="2000" dirty="0">
                <a:solidFill>
                  <a:schemeClr val="tx1"/>
                </a:solidFill>
                <a:latin typeface="Arial"/>
              </a:rPr>
              <a:t>cacy.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000" dirty="0">
                <a:solidFill>
                  <a:schemeClr val="tx1"/>
                </a:solidFill>
                <a:latin typeface="Arial"/>
              </a:rPr>
              <a:t>Market Segments: </a:t>
            </a:r>
          </a:p>
          <a:p>
            <a:pPr marL="627063" lvl="1" indent="-222250" algn="just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  <a:defRPr/>
            </a:pPr>
            <a:r>
              <a:rPr lang="en-US" sz="1500" dirty="0">
                <a:solidFill>
                  <a:schemeClr val="tx1"/>
                </a:solidFill>
                <a:latin typeface="Arial"/>
              </a:rPr>
              <a:t>Industrial Consumer:</a:t>
            </a:r>
            <a:r>
              <a:rPr lang="en-US" sz="600" dirty="0">
                <a:solidFill>
                  <a:schemeClr val="tx1"/>
                </a:solidFill>
                <a:latin typeface="Arial"/>
              </a:rPr>
              <a:t> </a:t>
            </a:r>
            <a:r>
              <a:rPr lang="en-US" sz="1500" spc="-3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Melissa Trevino, and John Russ Hubbard, Texas Industrial Energy Consumers</a:t>
            </a:r>
          </a:p>
          <a:p>
            <a:pPr marL="627063" lvl="1" indent="-222250" algn="just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  <a:defRPr/>
            </a:pPr>
            <a:r>
              <a:rPr lang="en-US" sz="1500" dirty="0">
                <a:solidFill>
                  <a:schemeClr val="tx1"/>
                </a:solidFill>
                <a:latin typeface="Arial"/>
              </a:rPr>
              <a:t>Investor-Owned Utility: </a:t>
            </a:r>
            <a:r>
              <a:rPr lang="en-US" sz="15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Wayman Smith, AEP and Collin Martin, Oncor</a:t>
            </a:r>
            <a:endParaRPr lang="en-US" sz="1500" dirty="0">
              <a:solidFill>
                <a:schemeClr val="tx1"/>
              </a:solidFill>
              <a:latin typeface="Arial"/>
            </a:endParaRPr>
          </a:p>
          <a:p>
            <a:pPr marL="627063" lvl="1" indent="-222250" algn="just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sz="1500" dirty="0">
                <a:solidFill>
                  <a:schemeClr val="tx1"/>
                </a:solidFill>
                <a:latin typeface="Arial"/>
              </a:rPr>
              <a:t>Independent Generator: </a:t>
            </a:r>
            <a:r>
              <a:rPr lang="en-US" sz="15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Chase Smith and Josh Hale, Southern Power</a:t>
            </a:r>
            <a:r>
              <a:rPr lang="en-US" sz="1500" dirty="0">
                <a:solidFill>
                  <a:schemeClr val="tx1"/>
                </a:solidFill>
                <a:latin typeface="Arial"/>
              </a:rPr>
              <a:t> </a:t>
            </a:r>
          </a:p>
          <a:p>
            <a:pPr algn="just">
              <a:spcBef>
                <a:spcPts val="1200"/>
              </a:spcBef>
              <a:spcAft>
                <a:spcPts val="400"/>
              </a:spcAft>
              <a:defRPr/>
            </a:pPr>
            <a:r>
              <a:rPr lang="en-US" sz="2000" dirty="0">
                <a:solidFill>
                  <a:srgbClr val="2D3338"/>
                </a:solidFill>
                <a:latin typeface="Arial"/>
              </a:rPr>
              <a:t>Policy Discussion Prompts: </a:t>
            </a:r>
          </a:p>
          <a:p>
            <a:pPr marL="627063" lvl="1" indent="-227013" algn="just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solidFill>
                  <a:srgbClr val="2D3338"/>
                </a:solidFill>
                <a:latin typeface="Arial"/>
              </a:rPr>
              <a:t>Please share fundamental </a:t>
            </a:r>
            <a:r>
              <a:rPr lang="en-US" sz="16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insights regarding the transmission planning process that will help policymakers better understand key issues from your segment’s perspective.</a:t>
            </a:r>
          </a:p>
          <a:p>
            <a:pPr marL="627063" lvl="1" indent="-227013" algn="just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How does ERCOT transmission planning impact business decisions for market participants in your segment?</a:t>
            </a:r>
            <a:endParaRPr lang="en-US" sz="16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627063" lvl="1" indent="-227013" algn="just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solidFill>
                  <a:srgbClr val="2D3338"/>
                </a:solidFill>
                <a:latin typeface="Arial"/>
              </a:rPr>
              <a:t>How does your segment engage with ERCOT regarding the transmission planning process? </a:t>
            </a:r>
          </a:p>
          <a:p>
            <a:pPr marL="627063" lvl="1" indent="-227013" algn="just"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solidFill>
                  <a:srgbClr val="2D3338"/>
                </a:solidFill>
                <a:latin typeface="Arial"/>
              </a:rPr>
              <a:t>What does your segment believe are the current and future challenges facing ERCOT with regards to transmission planning? </a:t>
            </a:r>
          </a:p>
          <a:p>
            <a:pPr marL="342900" indent="-342900" algn="just">
              <a:spcAft>
                <a:spcPts val="1400"/>
              </a:spcAft>
              <a:buFont typeface="Arial" panose="020B0604020202020204" pitchFamily="34" charset="0"/>
              <a:buChar char="•"/>
            </a:pPr>
            <a:endParaRPr lang="en-US" sz="1800" spc="-1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6B8209-4961-3BB6-0ADD-8EB6AD923D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91469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4" ma:contentTypeDescription="Create a new document." ma:contentTypeScope="" ma:versionID="e17db7c92bbe4a954239b0aad63199c1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dbeeea33673683b355d19f3b50507d1a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Internal "/>
          <xsd:enumeration value="Confidential"/>
          <xsd:enumeration value="Public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dience xmlns="8d5ee879-813f-4fb9-b7c2-a59846c21aeb">Public</Audience>
    <Year xmlns="8d5ee879-813f-4fb9-b7c2-a59846c21ae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40B4E5-0EE9-4848-B2C4-FED9712C1627}">
  <ds:schemaRefs>
    <ds:schemaRef ds:uri="8d5ee879-813f-4fb9-b7c2-a59846c21ae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8d5ee879-813f-4fb9-b7c2-a59846c21aeb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1A01D5E-0FAF-4887-843D-2C2A221C66B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22039</TotalTime>
  <Words>221</Words>
  <Application>Microsoft Office PowerPoint</Application>
  <PresentationFormat>On-screen Show (4:3)</PresentationFormat>
  <Paragraphs>28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Aptos</vt:lpstr>
      <vt:lpstr>Arial</vt:lpstr>
      <vt:lpstr>Calibri</vt:lpstr>
      <vt:lpstr>Wingdings</vt:lpstr>
      <vt:lpstr>1_Custom Design</vt:lpstr>
      <vt:lpstr>Office Theme</vt:lpstr>
      <vt:lpstr>1_Office Theme</vt:lpstr>
      <vt:lpstr>PowerPoint Presentation</vt:lpstr>
      <vt:lpstr>Overview</vt:lpstr>
      <vt:lpstr>June Topic: Transmission Planning in ERCOT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Zerwas, Rebecca</cp:lastModifiedBy>
  <cp:revision>45</cp:revision>
  <cp:lastPrinted>2016-01-21T20:53:15Z</cp:lastPrinted>
  <dcterms:created xsi:type="dcterms:W3CDTF">2016-01-21T15:20:31Z</dcterms:created>
  <dcterms:modified xsi:type="dcterms:W3CDTF">2025-05-28T13:14:40Z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Order">
    <vt:r8>2700</vt:r8>
  </property>
  <property fmtid="{D5CDD505-2E9C-101B-9397-08002B2CF9AE}" pid="4" name="_ExtendedDescription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TriggerFlowInfo">
    <vt:lpwstr/>
  </property>
  <property fmtid="{D5CDD505-2E9C-101B-9397-08002B2CF9AE}" pid="8" name="Information Classification">
    <vt:lpwstr>ERCOT Limited</vt:lpwstr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MSIP_Label_7084cbda-52b8-46fb-a7b7-cb5bd465ed85_Enabled">
    <vt:lpwstr>true</vt:lpwstr>
  </property>
  <property fmtid="{D5CDD505-2E9C-101B-9397-08002B2CF9AE}" pid="12" name="MSIP_Label_7084cbda-52b8-46fb-a7b7-cb5bd465ed85_SetDate">
    <vt:lpwstr>2023-03-02T19:36:44Z</vt:lpwstr>
  </property>
  <property fmtid="{D5CDD505-2E9C-101B-9397-08002B2CF9AE}" pid="13" name="MSIP_Label_7084cbda-52b8-46fb-a7b7-cb5bd465ed85_Method">
    <vt:lpwstr>Standard</vt:lpwstr>
  </property>
  <property fmtid="{D5CDD505-2E9C-101B-9397-08002B2CF9AE}" pid="14" name="MSIP_Label_7084cbda-52b8-46fb-a7b7-cb5bd465ed85_Name">
    <vt:lpwstr>Internal</vt:lpwstr>
  </property>
  <property fmtid="{D5CDD505-2E9C-101B-9397-08002B2CF9AE}" pid="15" name="MSIP_Label_7084cbda-52b8-46fb-a7b7-cb5bd465ed85_SiteId">
    <vt:lpwstr>0afb747d-bff7-4596-a9fc-950ef9e0ec45</vt:lpwstr>
  </property>
  <property fmtid="{D5CDD505-2E9C-101B-9397-08002B2CF9AE}" pid="16" name="MSIP_Label_7084cbda-52b8-46fb-a7b7-cb5bd465ed85_ActionId">
    <vt:lpwstr>0be439bb-1bfa-496b-ada0-57d7b4e0e57b</vt:lpwstr>
  </property>
  <property fmtid="{D5CDD505-2E9C-101B-9397-08002B2CF9AE}" pid="17" name="MSIP_Label_7084cbda-52b8-46fb-a7b7-cb5bd465ed85_ContentBits">
    <vt:lpwstr>0</vt:lpwstr>
  </property>
</Properties>
</file>