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2"/>
  </p:notesMasterIdLst>
  <p:handoutMasterIdLst>
    <p:handoutMasterId r:id="rId23"/>
  </p:handoutMasterIdLst>
  <p:sldIdLst>
    <p:sldId id="542" r:id="rId6"/>
    <p:sldId id="563" r:id="rId7"/>
    <p:sldId id="592" r:id="rId8"/>
    <p:sldId id="580" r:id="rId9"/>
    <p:sldId id="593" r:id="rId10"/>
    <p:sldId id="594" r:id="rId11"/>
    <p:sldId id="591" r:id="rId12"/>
    <p:sldId id="595" r:id="rId13"/>
    <p:sldId id="596" r:id="rId14"/>
    <p:sldId id="598" r:id="rId15"/>
    <p:sldId id="601" r:id="rId16"/>
    <p:sldId id="589" r:id="rId17"/>
    <p:sldId id="600" r:id="rId18"/>
    <p:sldId id="599" r:id="rId19"/>
    <p:sldId id="597" r:id="rId20"/>
    <p:sldId id="584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3C77D9-431D-1074-33AD-0F5FAD6CDE19}" v="31" dt="2025-05-23T17:04:26.140"/>
    <p1510:client id="{BA48AE6F-54D7-1D5D-9E74-10F7CB7B6401}" v="742" dt="2025-05-23T21:51:48.245"/>
    <p1510:client id="{E9B5BB18-297E-71B1-D298-11049B2C655A}" v="10" dt="2025-05-23T17:52:13.096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04" autoAdjust="0"/>
  </p:normalViewPr>
  <p:slideViewPr>
    <p:cSldViewPr showGuides="1">
      <p:cViewPr varScale="1">
        <p:scale>
          <a:sx n="104" d="100"/>
          <a:sy n="104" d="100"/>
        </p:scale>
        <p:origin x="182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files/docs/2025/02/26/RTCB_Market_Trials_Plan_TAC_Approved_10302024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ommittees/tac/rtcbt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Weekly </a:t>
            </a:r>
          </a:p>
          <a:p>
            <a:r>
              <a:rPr lang="en-US" sz="2400" b="1" dirty="0"/>
              <a:t>RTC+B Market Trials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i="1" dirty="0"/>
          </a:p>
          <a:p>
            <a:endParaRPr lang="en-US" i="1" dirty="0"/>
          </a:p>
          <a:p>
            <a:r>
              <a:rPr lang="en-US" i="1" dirty="0"/>
              <a:t>ERCOT Staff</a:t>
            </a:r>
          </a:p>
          <a:p>
            <a:endParaRPr lang="en-US" i="1" dirty="0"/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27, 2025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42B8-6B34-67AF-036F-01C0CAE7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Scorecards for this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F713-1654-58FF-F8A7-17ED29C9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2020"/>
            <a:ext cx="8686800" cy="5402580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Book 1: ERCOT will publish 3 scores, one for each type of Resource: Generation, Load Resources, ESR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submissions received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2: ERCOT will publish 2 scorecards: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Complete all telemetry additions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new telemetry added (100%)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telemetry added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new telemetry added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Check-out successfully completed (for sample of Resources)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Check-out scheduled, but not yet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check-out activity</a:t>
            </a: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DE53B-3F65-3103-7482-F443C50A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2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39F52-1C8E-CBEC-3C59-AB1214384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F870-4BFA-3F9E-0804-7E55CC64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1155293"/>
          </a:xfrm>
        </p:spPr>
        <p:txBody>
          <a:bodyPr lIns="91440" tIns="45720" rIns="91440" bIns="45720" anchor="t"/>
          <a:lstStyle/>
          <a:p>
            <a:r>
              <a:rPr lang="en-US" sz="2000" dirty="0"/>
              <a:t>Overall Scorecard for </a:t>
            </a:r>
            <a:br>
              <a:rPr lang="en-US" sz="2000" dirty="0"/>
            </a:br>
            <a:r>
              <a:rPr lang="en-US" sz="2000" dirty="0"/>
              <a:t>Hand Book 1</a:t>
            </a:r>
            <a:br>
              <a:rPr lang="en-US" sz="2000" dirty="0"/>
            </a:br>
            <a:r>
              <a:rPr lang="en-US" sz="2000" dirty="0"/>
              <a:t>Market submissions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E710E-7D73-B304-4484-9D1282140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550765-14E4-9E1B-B771-E8FEB29005F5}"/>
              </a:ext>
            </a:extLst>
          </p:cNvPr>
          <p:cNvSpPr txBox="1"/>
          <p:nvPr/>
        </p:nvSpPr>
        <p:spPr>
          <a:xfrm>
            <a:off x="282889" y="1295400"/>
            <a:ext cx="273465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/>
          </a:p>
          <a:p>
            <a:r>
              <a:rPr lang="en-US" dirty="0"/>
              <a:t>5/27 Scores for QSEs with Resources – successful submissions for resource types specified in Hand Book 1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/>
              <a:t>Scoring: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9E736F-B8B1-6642-6AA8-11A64CA4C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89" y="4114800"/>
            <a:ext cx="2531692" cy="9644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6B534F-37B9-57A6-3A93-77828466A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5303" y="257175"/>
            <a:ext cx="2735036" cy="56769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444BDC-761E-1243-2D5E-11A8CD9A86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1174" y="257856"/>
            <a:ext cx="2963636" cy="567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01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82" y="243681"/>
            <a:ext cx="8458200" cy="1155293"/>
          </a:xfrm>
        </p:spPr>
        <p:txBody>
          <a:bodyPr lIns="91440" tIns="45720" rIns="91440" bIns="45720" anchor="t"/>
          <a:lstStyle/>
          <a:p>
            <a:r>
              <a:rPr lang="en-US" sz="2000" dirty="0"/>
              <a:t>Detailed Scorecard </a:t>
            </a:r>
            <a:br>
              <a:rPr lang="en-US" sz="2000" dirty="0"/>
            </a:br>
            <a:r>
              <a:rPr lang="en-US" sz="2000" dirty="0"/>
              <a:t>for Hand Book 1</a:t>
            </a:r>
            <a:br>
              <a:rPr lang="en-US" sz="2000" dirty="0"/>
            </a:br>
            <a:r>
              <a:rPr lang="en-US" sz="2000" dirty="0"/>
              <a:t>Market submissions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282889" y="1295400"/>
            <a:ext cx="273465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/>
          </a:p>
          <a:p>
            <a:r>
              <a:rPr lang="en-US" dirty="0"/>
              <a:t>5/27 Scores for QSEs with Resources – successful submissions for resource types specified in Hand Book 1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/>
              <a:t>Scoring: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10E433E-D90D-3EF8-BCF6-5BEC632F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89" y="4114800"/>
            <a:ext cx="2531692" cy="9644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EB3DABB-ECE1-B6EE-FC38-B614C9A3D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854" y="246288"/>
            <a:ext cx="3009901" cy="56714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B3A233-C067-F79B-C153-AEB29BF3A9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265" y="243567"/>
            <a:ext cx="2948668" cy="56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2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Scorecard for </a:t>
            </a:r>
            <a:br>
              <a:rPr lang="en-US" sz="1800" dirty="0"/>
            </a:br>
            <a:r>
              <a:rPr lang="en-US" sz="1800" dirty="0"/>
              <a:t>Hand Book 2</a:t>
            </a:r>
            <a:br>
              <a:rPr lang="en-US" sz="1800" dirty="0"/>
            </a:br>
            <a:r>
              <a:rPr lang="en-US" sz="1800" dirty="0"/>
              <a:t>ICCP Telemetry points </a:t>
            </a:r>
            <a:br>
              <a:rPr lang="en-US" sz="1800" dirty="0"/>
            </a:br>
            <a:r>
              <a:rPr lang="en-US" sz="1800" dirty="0"/>
              <a:t>added to current model</a:t>
            </a:r>
            <a:r>
              <a:rPr lang="en-US" sz="2000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81000" y="1600200"/>
            <a:ext cx="2666999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5/27 Scores for QSE with Resources - ICCP Telemetry points added in current model. 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r>
              <a:rPr lang="en-US" dirty="0"/>
              <a:t>Scoring:</a:t>
            </a:r>
          </a:p>
          <a:p>
            <a:endParaRPr lang="en-US" dirty="0"/>
          </a:p>
          <a:p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C0760-19EB-B1BC-867D-0C4CF8DBA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07" y="3593646"/>
            <a:ext cx="3019425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3C41D8-6ECB-935E-244F-607106D8F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716" y="0"/>
            <a:ext cx="2799035" cy="6324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FEDA17-54C8-9BBC-E542-02F432C70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7517" y="0"/>
            <a:ext cx="2817804" cy="63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38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for</a:t>
            </a:r>
            <a:br>
              <a:rPr lang="en-US" sz="2000" dirty="0"/>
            </a:br>
            <a:r>
              <a:rPr lang="en-US" sz="2000" dirty="0"/>
              <a:t>Hand Book 2</a:t>
            </a:r>
            <a:br>
              <a:rPr lang="en-US" sz="2000" dirty="0"/>
            </a:br>
            <a:r>
              <a:rPr lang="en-US" sz="2000" dirty="0"/>
              <a:t>Telemetry checkout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50543" y="1415819"/>
            <a:ext cx="3078457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5/19 Scores for QSEs with Resources – Scheduling Check-out and Check-out complete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cs typeface="Arial"/>
              </a:rPr>
              <a:t>Scoring: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F7AE73-7F13-26DF-A6EC-510BBAAAD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06" y="3268435"/>
            <a:ext cx="2600325" cy="6749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837665-C965-C27B-EAA8-091995C48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280" y="0"/>
            <a:ext cx="2663477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ABCB5F-360C-5C78-8BD4-9A9175B04B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3839" y="0"/>
            <a:ext cx="2485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4902-58A6-F32B-2045-3952E82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AA3F-C7A4-AFFC-0DBD-441A412B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ERCOT Issues Impacting Trial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9675-8CE0-605E-FB3F-3264FCF03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177082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Defects to be resolved in next release (May 28):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1">
              <a:buFont typeface="Arial"/>
              <a:buChar char="-"/>
            </a:pPr>
            <a:r>
              <a:rPr lang="en-US" sz="1800" dirty="0">
                <a:solidFill>
                  <a:schemeClr val="tx2"/>
                </a:solidFill>
                <a:cs typeface="Arial"/>
              </a:rPr>
              <a:t>Some user access issues reported (data set-up issue in environment)</a:t>
            </a:r>
          </a:p>
          <a:p>
            <a:pPr lvl="2">
              <a:buFont typeface="Arial"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  QSE can request assistance for ERCOT to resolve </a:t>
            </a:r>
            <a:r>
              <a:rPr lang="en-US" sz="1600" dirty="0">
                <a:solidFill>
                  <a:srgbClr val="2D3338"/>
                </a:solidFill>
                <a:cs typeface="Arial"/>
                <a:hlinkClick r:id="rId2"/>
              </a:rPr>
              <a:t>RTCB@ercot.com</a:t>
            </a:r>
            <a:endParaRPr lang="en-US" sz="1600"/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Load Resources submitting ECRS in COP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Submit COP with 0 MW for ECRS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AS Only Offer Submission response is missing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No workaround needed</a:t>
            </a:r>
          </a:p>
          <a:p>
            <a:pPr lvl="1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ESR Energy Bid/Offer Curve rejected if last quantity below 1MW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cs typeface="Arial"/>
              </a:rPr>
              <a:t>Submit EB/OC with last quantity value at or above 1MW</a:t>
            </a:r>
            <a:endParaRPr lang="en-US" sz="1800" dirty="0">
              <a:solidFill>
                <a:schemeClr val="tx2"/>
              </a:solidFill>
              <a:cs typeface="Arial"/>
            </a:endParaRPr>
          </a:p>
          <a:p>
            <a:pPr lvl="2">
              <a:buFontTx/>
              <a:buChar char="-"/>
            </a:pPr>
            <a:endParaRPr lang="en-US" sz="1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May 28 - Short</a:t>
            </a:r>
            <a:r>
              <a:rPr lang="en-US" sz="2000" dirty="0">
                <a:solidFill>
                  <a:schemeClr val="tx2"/>
                </a:solidFill>
              </a:rPr>
              <a:t> outage around 4PM CDT to fix the above issues</a:t>
            </a:r>
            <a:endParaRPr lang="en-US" sz="200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 typeface="Calibri"/>
              <a:buChar char="-"/>
            </a:pPr>
            <a:r>
              <a:rPr lang="en-US" sz="2000" dirty="0">
                <a:solidFill>
                  <a:schemeClr val="tx2"/>
                </a:solidFill>
              </a:rPr>
              <a:t>Ongoing issue: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1">
              <a:buFont typeface="Calibri"/>
              <a:buChar char="-"/>
            </a:pPr>
            <a:r>
              <a:rPr lang="en-US" sz="1800" dirty="0">
                <a:solidFill>
                  <a:schemeClr val="tx2"/>
                </a:solidFill>
              </a:rPr>
              <a:t>COP</a:t>
            </a:r>
            <a:r>
              <a:rPr lang="en-US" sz="1800" dirty="0">
                <a:solidFill>
                  <a:schemeClr val="tx2"/>
                </a:solidFill>
                <a:cs typeface="Arial"/>
              </a:rPr>
              <a:t> </a:t>
            </a:r>
            <a:r>
              <a:rPr lang="en-US" sz="1800" err="1">
                <a:solidFill>
                  <a:schemeClr val="tx2"/>
                </a:solidFill>
                <a:cs typeface="Arial"/>
              </a:rPr>
              <a:t>MaxSOC</a:t>
            </a:r>
            <a:r>
              <a:rPr lang="en-US" sz="1800" dirty="0">
                <a:solidFill>
                  <a:schemeClr val="tx2"/>
                </a:solidFill>
                <a:cs typeface="Arial"/>
              </a:rPr>
              <a:t> value with 2 decimal places rejected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Submit COP </a:t>
            </a:r>
            <a:r>
              <a:rPr lang="en-US" sz="1600" err="1">
                <a:solidFill>
                  <a:schemeClr val="tx2"/>
                </a:solidFill>
                <a:cs typeface="Arial"/>
              </a:rPr>
              <a:t>MaxSOC</a:t>
            </a:r>
            <a:r>
              <a:rPr lang="en-US" sz="1600" dirty="0">
                <a:solidFill>
                  <a:schemeClr val="tx2"/>
                </a:solidFill>
                <a:cs typeface="Arial"/>
              </a:rPr>
              <a:t> with only 1 decimal place until fix implemented</a:t>
            </a:r>
            <a:endParaRPr lang="en-US" sz="160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7DD92-77EB-6699-04B8-0CC8B573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1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 and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Remainder of meeting time to take questions each week-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First round of questions specifically about this Market Trial period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Second round of questions for more general RTC+B as time allows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Can always email the RTC+B Program mailbox: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RTCB@ercot.com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FAQ is also a resource for questions that other have asked.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Thanks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Antitrust Admonition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Reminder of Key Document Postings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Expectations of QSEs for the Week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Provide Update of Cumulative QSE Scorecards 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Communicate any known Issues within On-going Trial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Support any Technical and/or Business Questions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lvl="1">
              <a:buFontTx/>
              <a:buChar char="-"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6AF33-F71D-197A-1BE9-91F04A0A3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11C1A-9583-2614-97BF-C09B91103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7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D1747901-7D00-631B-D2A7-9798DF9B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467600" cy="3517496"/>
          </a:xfrm>
          <a:ln>
            <a:solidFill>
              <a:schemeClr val="accent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8E3D3E-5670-4482-47A0-AE189C3339A0}"/>
              </a:ext>
            </a:extLst>
          </p:cNvPr>
          <p:cNvSpPr txBox="1"/>
          <p:nvPr/>
        </p:nvSpPr>
        <p:spPr>
          <a:xfrm>
            <a:off x="685800" y="4419600"/>
            <a:ext cx="74676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WebEx</a:t>
            </a:r>
            <a:r>
              <a:rPr lang="en-US" dirty="0">
                <a:solidFill>
                  <a:schemeClr val="tx2"/>
                </a:solidFill>
              </a:rPr>
              <a:t> Meeting reminders (same as other ERCOT forums):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Please keep line muted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If you have a question, </a:t>
            </a:r>
            <a:r>
              <a:rPr lang="en-US" i="1" u="sng" dirty="0">
                <a:solidFill>
                  <a:srgbClr val="C00000"/>
                </a:solidFill>
              </a:rPr>
              <a:t>please use the chat feature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to either: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Type in your question, or 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Type in “Question” and wait to be recognized to state question</a:t>
            </a:r>
          </a:p>
        </p:txBody>
      </p:sp>
    </p:spTree>
    <p:extLst>
      <p:ext uri="{BB962C8B-B14F-4D97-AF65-F5344CB8AC3E}">
        <p14:creationId xmlns:p14="http://schemas.microsoft.com/office/powerpoint/2010/main" val="21682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#1 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#3 Open-loop RTC SCED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#5 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#2 RTC QSE Telemetry Checkout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#6 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#4 QSE Telemetry Tests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895007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AFC5-4E29-3D2C-7301-4F57A049C413}"/>
              </a:ext>
            </a:extLst>
          </p:cNvPr>
          <p:cNvSpPr txBox="1"/>
          <p:nvPr/>
        </p:nvSpPr>
        <p:spPr>
          <a:xfrm>
            <a:off x="395202" y="766526"/>
            <a:ext cx="862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Market trials are a progression of activities to mitigate the risk for Go-Live on new systems and processes for both the Market Participants &amp; ERCOT.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5C666-F753-C7E5-AD94-9E592D070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883F-FC95-D946-3723-8BFD684F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A8F7C-24EE-05DC-4578-C18EB6403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330016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TAC Approved the </a:t>
            </a:r>
            <a:r>
              <a:rPr lang="en-US" sz="1600" u="sng" dirty="0">
                <a:solidFill>
                  <a:schemeClr val="tx2"/>
                </a:solidFill>
                <a:hlinkClick r:id="rId2"/>
              </a:rPr>
              <a:t>Market Trials Plan</a:t>
            </a:r>
            <a:r>
              <a:rPr lang="en-US" sz="1600" dirty="0">
                <a:solidFill>
                  <a:schemeClr val="tx2"/>
                </a:solidFill>
              </a:rPr>
              <a:t> in October 2024</a:t>
            </a:r>
          </a:p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Discussions with RTC+B Task Force have shaped the Handbooks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#1- QSE Submission Testing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#2- QSE Telemetry Tests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#3- Open Loop SCED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#4- QSE Telemetry Tests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#5- Close-Loop LFC Tests (draft)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#6- Day-Ahead Market Tests (draft)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3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Market Trials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98A1A-9210-2F40-B9E5-D6EF8FDDE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3657600"/>
            <a:ext cx="4247801" cy="278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5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97587-7DDC-197A-148B-FBDE63299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9A28-D94A-F887-2928-D5D1F215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92CBD-41C4-C54E-66EC-C449CEDE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19433"/>
            <a:ext cx="8534400" cy="5281367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solidFill>
                  <a:schemeClr val="tx2"/>
                </a:solidFill>
              </a:rPr>
              <a:t>Detailed discussions with TWG have provided technical content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Digital Certificate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Connectivity/URL details to User Interfaces and APIs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Reminder of how to submit new ICCP requests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RTC and Production Telemetry connectivity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Network Model Load Schedule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2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Technical Details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76DFEF-B1DC-B994-835B-EAEF36439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2" y="3529013"/>
            <a:ext cx="5482319" cy="23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2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02B-5C7F-08EE-0F03-8050233C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RTC+B FAQ has been updated to 5/22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BA4D-D3A7-2E7B-EE72-FE194A12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D5CDA0-F36E-518B-7F3C-7A7DDD84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12925"/>
            <a:ext cx="7439025" cy="312849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C2D484-F222-334C-7725-B0B32225C964}"/>
              </a:ext>
            </a:extLst>
          </p:cNvPr>
          <p:cNvCxnSpPr>
            <a:cxnSpLocks/>
          </p:cNvCxnSpPr>
          <p:nvPr/>
        </p:nvCxnSpPr>
        <p:spPr>
          <a:xfrm flipH="1" flipV="1">
            <a:off x="1137557" y="4807406"/>
            <a:ext cx="228600" cy="45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484CBD4-C681-CDC8-AE82-F8453E9EA987}"/>
              </a:ext>
            </a:extLst>
          </p:cNvPr>
          <p:cNvSpPr txBox="1"/>
          <p:nvPr/>
        </p:nvSpPr>
        <p:spPr>
          <a:xfrm>
            <a:off x="382756" y="5276272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Worksheets for categories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97E01-354D-C4ED-F21D-B160AF013CC8}"/>
              </a:ext>
            </a:extLst>
          </p:cNvPr>
          <p:cNvSpPr/>
          <p:nvPr/>
        </p:nvSpPr>
        <p:spPr>
          <a:xfrm>
            <a:off x="55789" y="3739028"/>
            <a:ext cx="765674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5C08B6-565E-FD74-550F-8639462800E9}"/>
              </a:ext>
            </a:extLst>
          </p:cNvPr>
          <p:cNvSpPr txBox="1"/>
          <p:nvPr/>
        </p:nvSpPr>
        <p:spPr>
          <a:xfrm>
            <a:off x="228600" y="838200"/>
            <a:ext cx="81534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Posted on RTCBTF Home Page under Key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Common questions/responses in Excel Workbook (target weekly updates)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Search workbook for Key Words </a:t>
            </a:r>
          </a:p>
        </p:txBody>
      </p:sp>
    </p:spTree>
    <p:extLst>
      <p:ext uri="{BB962C8B-B14F-4D97-AF65-F5344CB8AC3E}">
        <p14:creationId xmlns:p14="http://schemas.microsoft.com/office/powerpoint/2010/main" val="7188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C0E199-58B0-B9FB-AA61-E57BDACE1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46" y="1600200"/>
            <a:ext cx="4247801" cy="27890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595C25-2D6A-49CC-A814-9C9C31B89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841" y="3950834"/>
            <a:ext cx="5482319" cy="23785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3D9465-E850-845B-40BF-CF5A4309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Resources for May-June Market Trials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6DA71-09C2-A087-7B9A-6392C24E2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056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Everything needed for current market trials is on </a:t>
            </a:r>
            <a:r>
              <a:rPr lang="en-US" sz="2000" dirty="0">
                <a:solidFill>
                  <a:schemeClr val="tx2"/>
                </a:solidFill>
                <a:hlinkClick r:id="rId4"/>
              </a:rPr>
              <a:t>RTCBTF home page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08F32-3CD7-7DFF-94D8-3219C080A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C190E-F50D-4B35-6ADB-8B171C48670B}"/>
              </a:ext>
            </a:extLst>
          </p:cNvPr>
          <p:cNvSpPr/>
          <p:nvPr/>
        </p:nvSpPr>
        <p:spPr>
          <a:xfrm>
            <a:off x="216346" y="2514600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32CFB3-9971-6744-C658-ABD23DF35866}"/>
              </a:ext>
            </a:extLst>
          </p:cNvPr>
          <p:cNvSpPr/>
          <p:nvPr/>
        </p:nvSpPr>
        <p:spPr>
          <a:xfrm>
            <a:off x="2971800" y="4922678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8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F18E5-5555-7235-B729-A359A2DF6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4035-4D00-153F-495B-353675A5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Market Trial activities for this week and following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B523-5ABE-B789-ED30-4EF9FEAFA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connectivity and market submissions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to Market Management System and Outage Scheduler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Goal to submit at least one successful transaction for each requested transaction type per QSE once during the 8-week period</a:t>
            </a: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telemetry set-up and check-out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all ICCP requests to ERCOT to add telemetry points</a:t>
            </a:r>
          </a:p>
          <a:p>
            <a:pPr lvl="2">
              <a:buFontTx/>
              <a:buChar char="-"/>
            </a:pPr>
            <a:r>
              <a:rPr lang="en-US" sz="1600" dirty="0">
                <a:solidFill>
                  <a:schemeClr val="tx2"/>
                </a:solidFill>
                <a:cs typeface="Arial"/>
              </a:rPr>
              <a:t>Lead time to get modeled after requests submitted: ~ 3 weeks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will be for a sampling of resources within the QSE portfolio to ensure data flowing between ERCOT/QSE</a:t>
            </a:r>
          </a:p>
          <a:p>
            <a:pPr lvl="1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Scoring continues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736FB-EBA7-8509-CE63-D809A04EF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16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23728</TotalTime>
  <Words>1013</Words>
  <Application>Microsoft Office PowerPoint</Application>
  <PresentationFormat>On-screen Show (4:3)</PresentationFormat>
  <Paragraphs>182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Cover Slide</vt:lpstr>
      <vt:lpstr>Horizontal Theme</vt:lpstr>
      <vt:lpstr>PowerPoint Presentation</vt:lpstr>
      <vt:lpstr>Outline</vt:lpstr>
      <vt:lpstr>PowerPoint Presentation</vt:lpstr>
      <vt:lpstr>PowerPoint Presentation</vt:lpstr>
      <vt:lpstr>Market Trials </vt:lpstr>
      <vt:lpstr>Market Trials </vt:lpstr>
      <vt:lpstr>RTC+B FAQ has been updated to 5/22</vt:lpstr>
      <vt:lpstr>Resources for May-June Market Trials</vt:lpstr>
      <vt:lpstr>Summary of Market Trial activities for this week and following weeks</vt:lpstr>
      <vt:lpstr>Scorecards for this Market Trials</vt:lpstr>
      <vt:lpstr>Overall Scorecard for  Hand Book 1 Market submissions: </vt:lpstr>
      <vt:lpstr>Detailed Scorecard  for Hand Book 1 Market submissions: </vt:lpstr>
      <vt:lpstr>Scorecard for  Hand Book 2 ICCP Telemetry points  added to current model: </vt:lpstr>
      <vt:lpstr>Scorecard for Hand Book 2 Telemetry checkout: </vt:lpstr>
      <vt:lpstr>Current ERCOT Issues Impacting Trial sequence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Smith, Nathan</cp:lastModifiedBy>
  <cp:revision>1010</cp:revision>
  <cp:lastPrinted>2017-10-10T21:31:05Z</cp:lastPrinted>
  <dcterms:created xsi:type="dcterms:W3CDTF">2016-01-21T15:20:31Z</dcterms:created>
  <dcterms:modified xsi:type="dcterms:W3CDTF">2025-05-23T21:52:12Z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2025-05-23T18:05:08Z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c62e7908-7660-43a6-b1c8-5c5c95dc1f11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Tag">
    <vt:lpwstr>10, 3, 0, 2</vt:lpwstr>
  </property>
</Properties>
</file>