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0"/>
  </p:notesMasterIdLst>
  <p:handoutMasterIdLst>
    <p:handoutMasterId r:id="rId11"/>
  </p:handoutMasterIdLst>
  <p:sldIdLst>
    <p:sldId id="260" r:id="rId7"/>
    <p:sldId id="271" r:id="rId8"/>
    <p:sldId id="257" r:id="rId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CC8"/>
    <a:srgbClr val="5B6770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6099185-8EDF-4CA6-8414-9A5B63E4FC1F}" v="1" dt="2025-05-14T16:10:57.96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swell, Cory" userId="c63747d5-e4be-47e4-a834-0d38b13ff3ae" providerId="ADAL" clId="{6220BFF3-883A-473D-BE10-240E7BEC7DBE}"/>
    <pc:docChg chg="undo custSel modSld">
      <pc:chgData name="Carswell, Cory" userId="c63747d5-e4be-47e4-a834-0d38b13ff3ae" providerId="ADAL" clId="{6220BFF3-883A-473D-BE10-240E7BEC7DBE}" dt="2025-01-24T17:57:04.579" v="67" actId="1076"/>
      <pc:docMkLst>
        <pc:docMk/>
      </pc:docMkLst>
      <pc:sldChg chg="modSp mod">
        <pc:chgData name="Carswell, Cory" userId="c63747d5-e4be-47e4-a834-0d38b13ff3ae" providerId="ADAL" clId="{6220BFF3-883A-473D-BE10-240E7BEC7DBE}" dt="2025-01-24T17:32:04.045" v="7" actId="20577"/>
        <pc:sldMkLst>
          <pc:docMk/>
          <pc:sldMk cId="730603795" sldId="260"/>
        </pc:sldMkLst>
      </pc:sldChg>
      <pc:sldChg chg="addSp delSp modSp mod">
        <pc:chgData name="Carswell, Cory" userId="c63747d5-e4be-47e4-a834-0d38b13ff3ae" providerId="ADAL" clId="{6220BFF3-883A-473D-BE10-240E7BEC7DBE}" dt="2025-01-24T17:57:04.579" v="67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26099185-8EDF-4CA6-8414-9A5B63E4FC1F}"/>
    <pc:docChg chg="custSel modSld">
      <pc:chgData name="Skiles, Matthew" userId="bb9b5f1e-7301-452e-a4f0-46a9b1f017c7" providerId="ADAL" clId="{26099185-8EDF-4CA6-8414-9A5B63E4FC1F}" dt="2025-05-14T16:11:13.906" v="8" actId="1076"/>
      <pc:docMkLst>
        <pc:docMk/>
      </pc:docMkLst>
      <pc:sldChg chg="modSp mod">
        <pc:chgData name="Skiles, Matthew" userId="bb9b5f1e-7301-452e-a4f0-46a9b1f017c7" providerId="ADAL" clId="{26099185-8EDF-4CA6-8414-9A5B63E4FC1F}" dt="2025-05-14T16:11:08.299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26099185-8EDF-4CA6-8414-9A5B63E4FC1F}" dt="2025-05-14T16:11:08.299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26099185-8EDF-4CA6-8414-9A5B63E4FC1F}" dt="2025-05-14T16:11:13.906" v="8" actId="1076"/>
        <pc:sldMkLst>
          <pc:docMk/>
          <pc:sldMk cId="2140123603" sldId="271"/>
        </pc:sldMkLst>
        <pc:graphicFrameChg chg="del">
          <ac:chgData name="Skiles, Matthew" userId="bb9b5f1e-7301-452e-a4f0-46a9b1f017c7" providerId="ADAL" clId="{26099185-8EDF-4CA6-8414-9A5B63E4FC1F}" dt="2025-05-14T16:10:49.339" v="0" actId="478"/>
          <ac:graphicFrameMkLst>
            <pc:docMk/>
            <pc:sldMk cId="2140123603" sldId="271"/>
            <ac:graphicFrameMk id="4" creationId="{B2D3D32B-633B-B8E1-0F2D-DE5AA86F705B}"/>
          </ac:graphicFrameMkLst>
        </pc:graphicFrameChg>
        <pc:graphicFrameChg chg="add mod">
          <ac:chgData name="Skiles, Matthew" userId="bb9b5f1e-7301-452e-a4f0-46a9b1f017c7" providerId="ADAL" clId="{26099185-8EDF-4CA6-8414-9A5B63E4FC1F}" dt="2025-05-14T16:11:13.906" v="8" actId="1076"/>
          <ac:graphicFrameMkLst>
            <pc:docMk/>
            <pc:sldMk cId="2140123603" sldId="271"/>
            <ac:graphicFrameMk id="5" creationId="{96852546-CD90-0142-3FF0-A40C94D621BD}"/>
          </ac:graphicFrameMkLst>
        </pc:graphicFrameChg>
      </pc:sldChg>
    </pc:docChg>
  </pc:docChgLst>
  <pc:docChgLst>
    <pc:chgData name="Skiles, Matthew" userId="bb9b5f1e-7301-452e-a4f0-46a9b1f017c7" providerId="ADAL" clId="{6EBCED21-17FD-4AD7-9FAB-ED38C6B97DB3}"/>
    <pc:docChg chg="custSel modSld">
      <pc:chgData name="Skiles, Matthew" userId="bb9b5f1e-7301-452e-a4f0-46a9b1f017c7" providerId="ADAL" clId="{6EBCED21-17FD-4AD7-9FAB-ED38C6B97DB3}" dt="2025-02-21T19:23:30.927" v="25" actId="20577"/>
      <pc:docMkLst>
        <pc:docMk/>
      </pc:docMkLst>
      <pc:sldChg chg="modSp mod">
        <pc:chgData name="Skiles, Matthew" userId="bb9b5f1e-7301-452e-a4f0-46a9b1f017c7" providerId="ADAL" clId="{6EBCED21-17FD-4AD7-9FAB-ED38C6B97DB3}" dt="2025-02-21T19:23:30.927" v="25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6EBCED21-17FD-4AD7-9FAB-ED38C6B97DB3}" dt="2025-02-21T19:23:30.927" v="2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6EBCED21-17FD-4AD7-9FAB-ED38C6B97DB3}" dt="2025-02-21T19:20:02.502" v="8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3B597D36-1A16-4438-B4EE-927F5358F058}"/>
    <pc:docChg chg="custSel modSld">
      <pc:chgData name="Skiles, Matthew" userId="bb9b5f1e-7301-452e-a4f0-46a9b1f017c7" providerId="ADAL" clId="{3B597D36-1A16-4438-B4EE-927F5358F058}" dt="2025-03-13T17:03:17.319" v="15" actId="1076"/>
      <pc:docMkLst>
        <pc:docMk/>
      </pc:docMkLst>
      <pc:sldChg chg="modSp mod">
        <pc:chgData name="Skiles, Matthew" userId="bb9b5f1e-7301-452e-a4f0-46a9b1f017c7" providerId="ADAL" clId="{3B597D36-1A16-4438-B4EE-927F5358F058}" dt="2025-03-13T16:58:36.059" v="6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3B597D36-1A16-4438-B4EE-927F5358F058}" dt="2025-03-13T16:58:36.059" v="6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3B597D36-1A16-4438-B4EE-927F5358F058}" dt="2025-03-13T17:03:17.319" v="15" actId="1076"/>
        <pc:sldMkLst>
          <pc:docMk/>
          <pc:sldMk cId="2140123603" sldId="271"/>
        </pc:sldMkLst>
      </pc:sldChg>
    </pc:docChg>
  </pc:docChgLst>
  <pc:docChgLst>
    <pc:chgData name="Skiles, Matthew" userId="bb9b5f1e-7301-452e-a4f0-46a9b1f017c7" providerId="ADAL" clId="{CE7328DF-C500-4E2B-AA83-3DAC8FC52251}"/>
    <pc:docChg chg="custSel modSld">
      <pc:chgData name="Skiles, Matthew" userId="bb9b5f1e-7301-452e-a4f0-46a9b1f017c7" providerId="ADAL" clId="{CE7328DF-C500-4E2B-AA83-3DAC8FC52251}" dt="2025-04-09T16:43:41.470" v="7" actId="20577"/>
      <pc:docMkLst>
        <pc:docMk/>
      </pc:docMkLst>
      <pc:sldChg chg="modSp mod">
        <pc:chgData name="Skiles, Matthew" userId="bb9b5f1e-7301-452e-a4f0-46a9b1f017c7" providerId="ADAL" clId="{CE7328DF-C500-4E2B-AA83-3DAC8FC52251}" dt="2025-04-09T16:43:41.470" v="7" actId="20577"/>
        <pc:sldMkLst>
          <pc:docMk/>
          <pc:sldMk cId="730603795" sldId="260"/>
        </pc:sldMkLst>
        <pc:spChg chg="mod">
          <ac:chgData name="Skiles, Matthew" userId="bb9b5f1e-7301-452e-a4f0-46a9b1f017c7" providerId="ADAL" clId="{CE7328DF-C500-4E2B-AA83-3DAC8FC52251}" dt="2025-04-09T16:43:41.470" v="7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delSp modSp mod">
        <pc:chgData name="Skiles, Matthew" userId="bb9b5f1e-7301-452e-a4f0-46a9b1f017c7" providerId="ADAL" clId="{CE7328DF-C500-4E2B-AA83-3DAC8FC52251}" dt="2025-04-09T16:43:12.307" v="2" actId="1076"/>
        <pc:sldMkLst>
          <pc:docMk/>
          <pc:sldMk cId="2140123603" sldId="271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5/14/2025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169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2362200"/>
            <a:ext cx="56388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</a:rPr>
              <a:t>Market Update – April 2025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1600" i="1" dirty="0">
                <a:solidFill>
                  <a:schemeClr val="tx2"/>
                </a:solidFill>
              </a:rPr>
              <a:t>Wholesale Market Working Group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ERCOT Market Analysis</a:t>
            </a: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Supplemental Ancillary Services Market (SASM) Update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36F7A2-F446-AF71-697E-152E69D4431C}"/>
              </a:ext>
            </a:extLst>
          </p:cNvPr>
          <p:cNvSpPr txBox="1"/>
          <p:nvPr/>
        </p:nvSpPr>
        <p:spPr>
          <a:xfrm>
            <a:off x="6120881" y="6217290"/>
            <a:ext cx="34258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2"/>
                </a:solidFill>
              </a:rPr>
              <a:t>*Minor insufficiencies due to rounding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6852546-CD90-0142-3FF0-A40C94D621B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4123113"/>
              </p:ext>
            </p:extLst>
          </p:nvPr>
        </p:nvGraphicFramePr>
        <p:xfrm>
          <a:off x="628649" y="1312554"/>
          <a:ext cx="7886701" cy="1847895"/>
        </p:xfrm>
        <a:graphic>
          <a:graphicData uri="http://schemas.openxmlformats.org/drawingml/2006/table">
            <a:tbl>
              <a:tblPr/>
              <a:tblGrid>
                <a:gridCol w="840853">
                  <a:extLst>
                    <a:ext uri="{9D8B030D-6E8A-4147-A177-3AD203B41FA5}">
                      <a16:colId xmlns:a16="http://schemas.microsoft.com/office/drawing/2014/main" val="1823900275"/>
                    </a:ext>
                  </a:extLst>
                </a:gridCol>
                <a:gridCol w="504511">
                  <a:extLst>
                    <a:ext uri="{9D8B030D-6E8A-4147-A177-3AD203B41FA5}">
                      <a16:colId xmlns:a16="http://schemas.microsoft.com/office/drawing/2014/main" val="1311806371"/>
                    </a:ext>
                  </a:extLst>
                </a:gridCol>
                <a:gridCol w="1464072">
                  <a:extLst>
                    <a:ext uri="{9D8B030D-6E8A-4147-A177-3AD203B41FA5}">
                      <a16:colId xmlns:a16="http://schemas.microsoft.com/office/drawing/2014/main" val="2193817216"/>
                    </a:ext>
                  </a:extLst>
                </a:gridCol>
                <a:gridCol w="1464072">
                  <a:extLst>
                    <a:ext uri="{9D8B030D-6E8A-4147-A177-3AD203B41FA5}">
                      <a16:colId xmlns:a16="http://schemas.microsoft.com/office/drawing/2014/main" val="3504473544"/>
                    </a:ext>
                  </a:extLst>
                </a:gridCol>
                <a:gridCol w="801283">
                  <a:extLst>
                    <a:ext uri="{9D8B030D-6E8A-4147-A177-3AD203B41FA5}">
                      <a16:colId xmlns:a16="http://schemas.microsoft.com/office/drawing/2014/main" val="459804709"/>
                    </a:ext>
                  </a:extLst>
                </a:gridCol>
                <a:gridCol w="1009023">
                  <a:extLst>
                    <a:ext uri="{9D8B030D-6E8A-4147-A177-3AD203B41FA5}">
                      <a16:colId xmlns:a16="http://schemas.microsoft.com/office/drawing/2014/main" val="3760666322"/>
                    </a:ext>
                  </a:extLst>
                </a:gridCol>
                <a:gridCol w="1009023">
                  <a:extLst>
                    <a:ext uri="{9D8B030D-6E8A-4147-A177-3AD203B41FA5}">
                      <a16:colId xmlns:a16="http://schemas.microsoft.com/office/drawing/2014/main" val="2333585610"/>
                    </a:ext>
                  </a:extLst>
                </a:gridCol>
                <a:gridCol w="793864">
                  <a:extLst>
                    <a:ext uri="{9D8B030D-6E8A-4147-A177-3AD203B41FA5}">
                      <a16:colId xmlns:a16="http://schemas.microsoft.com/office/drawing/2014/main" val="3975830025"/>
                    </a:ext>
                  </a:extLst>
                </a:gridCol>
              </a:tblGrid>
              <a:tr h="2634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SASM ID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Type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#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AS Procurement Hours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Req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Award Qty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Insufficiency (MWh)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</a:rPr>
                        <a:t>MCPC ($/MWh)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AEC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62377547"/>
                  </a:ext>
                </a:extLst>
              </a:tr>
              <a:tr h="19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4/2/2025 6:35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 HE9-12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108.1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-0.1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0.80 - 3.60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4368128"/>
                  </a:ext>
                </a:extLst>
              </a:tr>
              <a:tr h="19805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4/15/2025 21:45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4/16 HE9-12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17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0.70 - 3.50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8609357"/>
                  </a:ext>
                </a:extLst>
              </a:tr>
              <a:tr h="198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REGUP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4/16 HE9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2.9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4.99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7974734"/>
                  </a:ext>
                </a:extLst>
              </a:tr>
              <a:tr h="198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4/16 HE8-10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12.7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12.7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9339105"/>
                  </a:ext>
                </a:extLst>
              </a:tr>
              <a:tr h="1980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4/21/2025 8:40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4/21 HE11-24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1.00 - 20.00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7030238"/>
                  </a:ext>
                </a:extLst>
              </a:tr>
              <a:tr h="198052">
                <a:tc>
                  <a:txBody>
                    <a:bodyPr/>
                    <a:lstStyle/>
                    <a:p>
                      <a:pPr algn="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4/22/2025 18:50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4/23 HE1-24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456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456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0.36 - 15.00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F1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743273"/>
                  </a:ext>
                </a:extLst>
              </a:tr>
              <a:tr h="19805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4/27/2025 20:40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ECRS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4/27 HE23-24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13.7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13.7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4.89 - 5.00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7444728"/>
                  </a:ext>
                </a:extLst>
              </a:tr>
              <a:tr h="1980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RRS</a:t>
                      </a:r>
                    </a:p>
                  </a:txBody>
                  <a:tcPr marL="8842" marR="8842" marT="8842" marB="0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4/27 HE23-24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156.3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156.3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0" i="0" u="none" strike="noStrike" dirty="0">
                          <a:solidFill>
                            <a:srgbClr val="5B677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8842" marR="8842" marT="35366" marB="35366" anchor="ctr">
                    <a:lnL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BE3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392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40123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/>
              <a:t>Manual Overrides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2743200" y="2895600"/>
            <a:ext cx="3657600" cy="693738"/>
          </a:xfrm>
        </p:spPr>
        <p:txBody>
          <a:bodyPr anchor="ctr"/>
          <a:lstStyle/>
          <a:p>
            <a:pPr marL="0" indent="0" algn="ctr">
              <a:buNone/>
            </a:pPr>
            <a:r>
              <a:rPr lang="en-US" sz="2400">
                <a:solidFill>
                  <a:schemeClr val="tx2"/>
                </a:solidFill>
              </a:rPr>
              <a:t>No HDL/LDL Overrides</a:t>
            </a:r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Chu, Zhengguo</DisplayName>
        <AccountId>12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90E213BF-95C0-4184-9E53-25C6365E75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5f527160-b6a2-448e-b210-55bbe2178a90"/>
    <ds:schemaRef ds:uri="http://www.w3.org/XML/1998/namespace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f8c9251-373f-4ee3-86cf-d97122226a81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1826</TotalTime>
  <Words>149</Words>
  <Application>Microsoft Office PowerPoint</Application>
  <PresentationFormat>On-screen Show (4:3)</PresentationFormat>
  <Paragraphs>82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Supplemental Ancillary Services Market (SASM) Update</vt:lpstr>
      <vt:lpstr>Manual Overrides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Ben.Dansro@ercot.com</dc:creator>
  <cp:lastModifiedBy>Skiles, Matthew</cp:lastModifiedBy>
  <cp:revision>14</cp:revision>
  <cp:lastPrinted>2016-01-21T20:53:15Z</cp:lastPrinted>
  <dcterms:created xsi:type="dcterms:W3CDTF">2016-01-21T15:20:31Z</dcterms:created>
  <dcterms:modified xsi:type="dcterms:W3CDTF">2025-05-14T16:11:16Z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ContentTypeId">
    <vt:lpwstr>0x0101009AF51A5998F0944EA03AB587B5B58FD3</vt:lpwstr>
  </property>
  <property fmtid="{D5CDD505-2E9C-101B-9397-08002B2CF9AE}" pid="4" name="MSIP_Label_7084cbda-52b8-46fb-a7b7-cb5bd465ed85_Name">
    <vt:lpwstr>Internal</vt:lpwstr>
  </property>
  <property fmtid="{D5CDD505-2E9C-101B-9397-08002B2CF9AE}" pid="5" name="MSIP_Label_7084cbda-52b8-46fb-a7b7-cb5bd465ed85_ActionId">
    <vt:lpwstr>7c09a379-1759-4a57-b6a8-e3a238f272c4</vt:lpwstr>
  </property>
  <property fmtid="{D5CDD505-2E9C-101B-9397-08002B2CF9AE}" pid="6" name="MSIP_Label_7084cbda-52b8-46fb-a7b7-cb5bd465ed85_Enabled">
    <vt:lpwstr>true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SetDate">
    <vt:lpwstr>2023-05-10T18:54:37Z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7084cbda-52b8-46fb-a7b7-cb5bd465ed85_Method">
    <vt:lpwstr>Standard</vt:lpwstr>
  </property>
</Properties>
</file>