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53" r:id="rId4"/>
    <p:sldMasterId id="2147483648" r:id="rId5"/>
  </p:sldMasterIdLst>
  <p:notesMasterIdLst>
    <p:notesMasterId r:id="rId17"/>
  </p:notesMasterIdLst>
  <p:handoutMasterIdLst>
    <p:handoutMasterId r:id="rId18"/>
  </p:handoutMasterIdLst>
  <p:sldIdLst>
    <p:sldId id="268" r:id="rId6"/>
    <p:sldId id="397" r:id="rId7"/>
    <p:sldId id="493" r:id="rId8"/>
    <p:sldId id="494" r:id="rId9"/>
    <p:sldId id="500" r:id="rId10"/>
    <p:sldId id="499" r:id="rId11"/>
    <p:sldId id="482" r:id="rId12"/>
    <p:sldId id="496" r:id="rId13"/>
    <p:sldId id="504" r:id="rId14"/>
    <p:sldId id="505" r:id="rId15"/>
    <p:sldId id="502" r:id="rId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4790F16-BFD2-D0B5-B6B6-BF5542BA1775}" name="Gnanam, Prabhu" initials="GP" userId="S::Gnanaprabhu.Gnanam@ercot.com::d03f8348-7b6f-4b0c-9d33-21c06bcfa775" providerId="AD"/>
  <p188:author id="{F62FE15F-B24D-923F-93DA-036D91E4413F}" name="Ahmed, Tanzila" initials="AT" userId="S::Tanzila.Ahmed@ercot.com::ea06b024-ef11-47eb-8d9d-0be56109653e" providerId="AD"/>
  <p188:author id="{B39AE3CA-EB25-4CD9-9453-942A94071548}" name="Golen, Robert" initials="RG" userId="S::Robert.Golen@ercot.com::71f8c5a0-fca0-4b34-9386-d3f89548f9f2" providerId="AD"/>
  <p188:author id="{2DE3ACE0-512C-E763-A179-CB464EA16886}" name="Holland, Caleb" initials="HC" userId="S::Caleb.Holland2@ercot.com::e6ba0c94-39b1-46e8-bff2-a2436d4cb86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5B6770"/>
    <a:srgbClr val="59656E"/>
    <a:srgbClr val="969DA3"/>
    <a:srgbClr val="5A666F"/>
    <a:srgbClr val="FFD000"/>
    <a:srgbClr val="FBB56F"/>
    <a:srgbClr val="01B8F5"/>
    <a:srgbClr val="EFF0F0"/>
    <a:srgbClr val="B395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70" autoAdjust="0"/>
    <p:restoredTop sz="93420" autoAdjust="0"/>
  </p:normalViewPr>
  <p:slideViewPr>
    <p:cSldViewPr snapToGrid="0" showGuides="1">
      <p:cViewPr varScale="1">
        <p:scale>
          <a:sx n="82" d="100"/>
          <a:sy n="82" d="100"/>
        </p:scale>
        <p:origin x="1315" y="72"/>
      </p:cViewPr>
      <p:guideLst>
        <p:guide orient="horz" pos="2160"/>
        <p:guide pos="2880"/>
      </p:guideLst>
    </p:cSldViewPr>
  </p:slideViewPr>
  <p:notesTextViewPr>
    <p:cViewPr>
      <p:scale>
        <a:sx n="3" d="2"/>
        <a:sy n="3" d="2"/>
      </p:scale>
      <p:origin x="0" y="0"/>
    </p:cViewPr>
  </p:notesTextViewPr>
  <p:notesViewPr>
    <p:cSldViewPr snapToGrid="0" showGuides="1">
      <p:cViewPr varScale="1">
        <p:scale>
          <a:sx n="95" d="100"/>
          <a:sy n="95" d="100"/>
        </p:scale>
        <p:origin x="3534"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8/10/relationships/authors" Target="authors.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5/20/2025</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5/20/2025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257800"/>
          </a:xfrm>
          <a:prstGeom prst="rect">
            <a:avLst/>
          </a:prstGeom>
        </p:spPr>
        <p:txBody>
          <a:bodyPr/>
          <a:lstStyle>
            <a:lvl1pPr algn="just">
              <a:spcBef>
                <a:spcPts val="1200"/>
              </a:spcBef>
              <a:defRPr sz="2200">
                <a:solidFill>
                  <a:schemeClr val="tx2"/>
                </a:solidFill>
              </a:defRPr>
            </a:lvl1pPr>
            <a:lvl2pPr algn="just">
              <a:spcBef>
                <a:spcPts val="600"/>
              </a:spcBef>
              <a:defRPr sz="1800">
                <a:solidFill>
                  <a:schemeClr val="tx2"/>
                </a:solidFill>
              </a:defRPr>
            </a:lvl2pPr>
            <a:lvl3pPr marL="1143000" indent="-228600" algn="just">
              <a:spcBef>
                <a:spcPts val="600"/>
              </a:spcBef>
              <a:buFont typeface="Courier New" panose="02070309020205020404" pitchFamily="49" charset="0"/>
              <a:buChar char="o"/>
              <a:defRPr sz="1600">
                <a:solidFill>
                  <a:schemeClr val="tx2"/>
                </a:solidFill>
              </a:defRPr>
            </a:lvl3pPr>
            <a:lvl4pPr marL="1600200" indent="-228600" algn="just">
              <a:spcBef>
                <a:spcPts val="600"/>
              </a:spcBef>
              <a:buFont typeface="Wingdings" panose="05000000000000000000" pitchFamily="2" charset="2"/>
              <a:buChar char="§"/>
              <a:defRPr sz="1400">
                <a:solidFill>
                  <a:schemeClr val="tx2"/>
                </a:solidFill>
              </a:defRPr>
            </a:lvl4pPr>
            <a:lvl5pPr algn="just">
              <a:spcBef>
                <a:spcPts val="600"/>
              </a:spcBef>
              <a:defRPr sz="12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68791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990600"/>
            <a:ext cx="8534400" cy="5257800"/>
          </a:xfrm>
          <a:prstGeom prst="rect">
            <a:avLst/>
          </a:prstGeom>
        </p:spPr>
        <p:txBody>
          <a:bodyPr/>
          <a:lstStyle>
            <a:lvl1pPr algn="just">
              <a:spcBef>
                <a:spcPts val="1200"/>
              </a:spcBef>
              <a:defRPr sz="2200">
                <a:solidFill>
                  <a:schemeClr val="tx2"/>
                </a:solidFill>
              </a:defRPr>
            </a:lvl1pPr>
            <a:lvl2pPr algn="just">
              <a:spcBef>
                <a:spcPts val="600"/>
              </a:spcBef>
              <a:defRPr sz="1800">
                <a:solidFill>
                  <a:schemeClr val="tx2"/>
                </a:solidFill>
              </a:defRPr>
            </a:lvl2pPr>
            <a:lvl3pPr marL="1143000" indent="-228600" algn="just">
              <a:spcBef>
                <a:spcPts val="600"/>
              </a:spcBef>
              <a:buFont typeface="Courier New" panose="02070309020205020404" pitchFamily="49" charset="0"/>
              <a:buChar char="o"/>
              <a:defRPr sz="1600">
                <a:solidFill>
                  <a:schemeClr val="tx2"/>
                </a:solidFill>
              </a:defRPr>
            </a:lvl3pPr>
            <a:lvl4pPr marL="1600200" indent="-228600" algn="just">
              <a:spcBef>
                <a:spcPts val="600"/>
              </a:spcBef>
              <a:buFont typeface="Wingdings" panose="05000000000000000000" pitchFamily="2" charset="2"/>
              <a:buChar char="§"/>
              <a:defRPr sz="1400">
                <a:solidFill>
                  <a:schemeClr val="tx2"/>
                </a:solidFill>
              </a:defRPr>
            </a:lvl4pPr>
            <a:lvl5pPr algn="just">
              <a:spcBef>
                <a:spcPts val="600"/>
              </a:spcBef>
              <a:defRPr sz="1200">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p>
            <a:r>
              <a:rPr lang="en-US" dirty="0"/>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0"/>
            <a:ext cx="3886200" cy="5257799"/>
          </a:xfrm>
          <a:prstGeom prst="rect">
            <a:avLst/>
          </a:prstGeom>
        </p:spPr>
        <p:txBody>
          <a:bodyPr/>
          <a:lstStyle>
            <a:lvl1pPr algn="just">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5257798"/>
          </a:xfrm>
          <a:prstGeom prst="rect">
            <a:avLst/>
          </a:prstGeom>
        </p:spPr>
        <p:txBody>
          <a:bodyPr/>
          <a:lstStyle>
            <a:lvl1pPr algn="just">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922A4159-E376-4688-8253-2AA58237E617}"/>
              </a:ext>
            </a:extLst>
          </p:cNvPr>
          <p:cNvSpPr>
            <a:spLocks noGrp="1"/>
          </p:cNvSpPr>
          <p:nvPr>
            <p:ph type="ftr" sz="quarter" idx="10"/>
          </p:nvPr>
        </p:nvSpPr>
        <p:spPr/>
        <p:txBody>
          <a:bodyPr/>
          <a:lstStyle/>
          <a:p>
            <a:r>
              <a:rPr lang="en-US" dirty="0"/>
              <a:t>Footer text goes here.</a:t>
            </a:r>
          </a:p>
        </p:txBody>
      </p:sp>
      <p:sp>
        <p:nvSpPr>
          <p:cNvPr id="4" name="Slide Number Placeholder 3">
            <a:extLst>
              <a:ext uri="{FF2B5EF4-FFF2-40B4-BE49-F238E27FC236}">
                <a16:creationId xmlns:a16="http://schemas.microsoft.com/office/drawing/2014/main" id="{85A1BC46-C9FA-433A-9D79-A5565213A222}"/>
              </a:ext>
            </a:extLst>
          </p:cNvPr>
          <p:cNvSpPr>
            <a:spLocks noGrp="1"/>
          </p:cNvSpPr>
          <p:nvPr>
            <p:ph type="sldNum" sz="quarter" idx="11"/>
          </p:nvPr>
        </p:nvSpPr>
        <p:spPr/>
        <p:txBody>
          <a:bodyPr/>
          <a:lstStyle/>
          <a:p>
            <a:fld id="{1D93BD3E-1E9A-4970-A6F7-E7AC52762E0C}" type="slidenum">
              <a:rPr lang="en-US" smtClean="0"/>
              <a:pPr/>
              <a:t>‹#›</a:t>
            </a:fld>
            <a:endParaRPr lang="en-US" dirty="0"/>
          </a:p>
        </p:txBody>
      </p:sp>
      <p:sp>
        <p:nvSpPr>
          <p:cNvPr id="6" name="TextBox 5">
            <a:extLst>
              <a:ext uri="{FF2B5EF4-FFF2-40B4-BE49-F238E27FC236}">
                <a16:creationId xmlns:a16="http://schemas.microsoft.com/office/drawing/2014/main" id="{19251A15-5BA5-48ED-87D0-D9B820C6915D}"/>
              </a:ext>
            </a:extLst>
          </p:cNvPr>
          <p:cNvSpPr txBox="1"/>
          <p:nvPr userDrawn="1"/>
        </p:nvSpPr>
        <p:spPr>
          <a:xfrm>
            <a:off x="628650" y="4777707"/>
            <a:ext cx="7886700" cy="400110"/>
          </a:xfrm>
          <a:prstGeom prst="rect">
            <a:avLst/>
          </a:prstGeom>
          <a:noFill/>
        </p:spPr>
        <p:txBody>
          <a:bodyPr wrap="square">
            <a:spAutoFit/>
          </a:bodyPr>
          <a:lstStyle/>
          <a:p>
            <a:pPr algn="ctr"/>
            <a:r>
              <a:rPr lang="en-US" sz="2000" dirty="0">
                <a:solidFill>
                  <a:srgbClr val="5B6770"/>
                </a:solidFill>
                <a:latin typeface="+mn-lt"/>
              </a:rPr>
              <a:t>Stakeholder comments also welcomed through:</a:t>
            </a:r>
          </a:p>
        </p:txBody>
      </p:sp>
      <p:grpSp>
        <p:nvGrpSpPr>
          <p:cNvPr id="25" name="Group 24">
            <a:extLst>
              <a:ext uri="{FF2B5EF4-FFF2-40B4-BE49-F238E27FC236}">
                <a16:creationId xmlns:a16="http://schemas.microsoft.com/office/drawing/2014/main" id="{946F32AE-6F67-412B-9CCB-8ED8AF43B1FC}"/>
              </a:ext>
            </a:extLst>
          </p:cNvPr>
          <p:cNvGrpSpPr/>
          <p:nvPr userDrawn="1"/>
        </p:nvGrpSpPr>
        <p:grpSpPr>
          <a:xfrm>
            <a:off x="626442" y="1855546"/>
            <a:ext cx="7888908" cy="2541741"/>
            <a:chOff x="626442" y="1855546"/>
            <a:chExt cx="7888908" cy="2541741"/>
          </a:xfrm>
        </p:grpSpPr>
        <p:grpSp>
          <p:nvGrpSpPr>
            <p:cNvPr id="26" name="Group 25">
              <a:extLst>
                <a:ext uri="{FF2B5EF4-FFF2-40B4-BE49-F238E27FC236}">
                  <a16:creationId xmlns:a16="http://schemas.microsoft.com/office/drawing/2014/main" id="{3B5088DD-F857-4F49-B345-0680DE5B5722}"/>
                </a:ext>
              </a:extLst>
            </p:cNvPr>
            <p:cNvGrpSpPr/>
            <p:nvPr userDrawn="1"/>
          </p:nvGrpSpPr>
          <p:grpSpPr>
            <a:xfrm>
              <a:off x="1979518" y="3256708"/>
              <a:ext cx="5001144" cy="1140579"/>
              <a:chOff x="1891295" y="3324718"/>
              <a:chExt cx="5001144" cy="1140579"/>
            </a:xfrm>
          </p:grpSpPr>
          <p:sp>
            <p:nvSpPr>
              <p:cNvPr id="28" name="Thought Bubble: Cloud 27">
                <a:extLst>
                  <a:ext uri="{FF2B5EF4-FFF2-40B4-BE49-F238E27FC236}">
                    <a16:creationId xmlns:a16="http://schemas.microsoft.com/office/drawing/2014/main" id="{782F9F89-298D-47E1-9392-8D84FA4F98A5}"/>
                  </a:ext>
                </a:extLst>
              </p:cNvPr>
              <p:cNvSpPr/>
              <p:nvPr userDrawn="1"/>
            </p:nvSpPr>
            <p:spPr>
              <a:xfrm rot="21250229">
                <a:off x="2818145" y="3440636"/>
                <a:ext cx="1371600" cy="731520"/>
              </a:xfrm>
              <a:prstGeom prst="cloudCallout">
                <a:avLst>
                  <a:gd name="adj1" fmla="val 16924"/>
                  <a:gd name="adj2" fmla="val 119691"/>
                </a:avLst>
              </a:prstGeom>
              <a:solidFill>
                <a:srgbClr val="FFD100">
                  <a:alpha val="70000"/>
                </a:srgbClr>
              </a:solidFill>
              <a:ln>
                <a:solidFill>
                  <a:srgbClr val="5B67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Lightning Bolt 28">
                <a:extLst>
                  <a:ext uri="{FF2B5EF4-FFF2-40B4-BE49-F238E27FC236}">
                    <a16:creationId xmlns:a16="http://schemas.microsoft.com/office/drawing/2014/main" id="{2871367C-126A-45DC-851B-90FFFC60DE7B}"/>
                  </a:ext>
                </a:extLst>
              </p:cNvPr>
              <p:cNvSpPr/>
              <p:nvPr userDrawn="1"/>
            </p:nvSpPr>
            <p:spPr>
              <a:xfrm rot="20447634" flipH="1">
                <a:off x="4730908" y="3418524"/>
                <a:ext cx="1361529" cy="1046773"/>
              </a:xfrm>
              <a:prstGeom prst="lightningBolt">
                <a:avLst/>
              </a:prstGeom>
              <a:solidFill>
                <a:srgbClr val="FF8200">
                  <a:alpha val="70000"/>
                </a:srgbClr>
              </a:solidFill>
              <a:ln>
                <a:solidFill>
                  <a:srgbClr val="5B67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Speech Bubble: Rectangle 29">
                <a:extLst>
                  <a:ext uri="{FF2B5EF4-FFF2-40B4-BE49-F238E27FC236}">
                    <a16:creationId xmlns:a16="http://schemas.microsoft.com/office/drawing/2014/main" id="{09F1641C-EA21-48F2-9AAB-0C876F6C8753}"/>
                  </a:ext>
                </a:extLst>
              </p:cNvPr>
              <p:cNvSpPr/>
              <p:nvPr userDrawn="1"/>
            </p:nvSpPr>
            <p:spPr>
              <a:xfrm rot="20856788">
                <a:off x="1891295" y="3580983"/>
                <a:ext cx="1371600" cy="731520"/>
              </a:xfrm>
              <a:prstGeom prst="wedgeRectCallout">
                <a:avLst>
                  <a:gd name="adj1" fmla="val -4730"/>
                  <a:gd name="adj2" fmla="val 107736"/>
                </a:avLst>
              </a:prstGeom>
              <a:solidFill>
                <a:srgbClr val="00AEC7">
                  <a:alpha val="70000"/>
                </a:srgbClr>
              </a:solidFill>
              <a:ln>
                <a:solidFill>
                  <a:srgbClr val="5B67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0" dirty="0">
                    <a:solidFill>
                      <a:schemeClr val="bg1"/>
                    </a:solidFill>
                  </a:rPr>
                  <a:t>Question?</a:t>
                </a:r>
              </a:p>
            </p:txBody>
          </p:sp>
          <p:sp>
            <p:nvSpPr>
              <p:cNvPr id="31" name="Speech Bubble: Oval 30">
                <a:extLst>
                  <a:ext uri="{FF2B5EF4-FFF2-40B4-BE49-F238E27FC236}">
                    <a16:creationId xmlns:a16="http://schemas.microsoft.com/office/drawing/2014/main" id="{E635AB9F-CB94-48E8-8131-459B38672ED9}"/>
                  </a:ext>
                </a:extLst>
              </p:cNvPr>
              <p:cNvSpPr/>
              <p:nvPr userDrawn="1"/>
            </p:nvSpPr>
            <p:spPr>
              <a:xfrm>
                <a:off x="3818992" y="3324718"/>
                <a:ext cx="1438808" cy="731520"/>
              </a:xfrm>
              <a:prstGeom prst="wedgeEllipseCallout">
                <a:avLst>
                  <a:gd name="adj1" fmla="val -4855"/>
                  <a:gd name="adj2" fmla="val 131714"/>
                </a:avLst>
              </a:prstGeom>
              <a:solidFill>
                <a:srgbClr val="890C58">
                  <a:alpha val="70000"/>
                </a:srgbClr>
              </a:solidFill>
              <a:ln>
                <a:solidFill>
                  <a:srgbClr val="5B67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Comments?</a:t>
                </a:r>
              </a:p>
            </p:txBody>
          </p:sp>
          <p:sp>
            <p:nvSpPr>
              <p:cNvPr id="32" name="Speech Bubble: Rectangle with Corners Rounded 31">
                <a:extLst>
                  <a:ext uri="{FF2B5EF4-FFF2-40B4-BE49-F238E27FC236}">
                    <a16:creationId xmlns:a16="http://schemas.microsoft.com/office/drawing/2014/main" id="{DCC9CE1B-A89D-4D9B-824F-E4A414A2EECC}"/>
                  </a:ext>
                </a:extLst>
              </p:cNvPr>
              <p:cNvSpPr/>
              <p:nvPr userDrawn="1"/>
            </p:nvSpPr>
            <p:spPr>
              <a:xfrm rot="722962" flipH="1">
                <a:off x="5520839" y="3532991"/>
                <a:ext cx="1371600" cy="731520"/>
              </a:xfrm>
              <a:prstGeom prst="wedgeRoundRectCallout">
                <a:avLst>
                  <a:gd name="adj1" fmla="val -722"/>
                  <a:gd name="adj2" fmla="val 115255"/>
                  <a:gd name="adj3" fmla="val 16667"/>
                </a:avLst>
              </a:prstGeom>
              <a:solidFill>
                <a:srgbClr val="5B6770">
                  <a:alpha val="70000"/>
                </a:srgbClr>
              </a:solidFill>
              <a:ln>
                <a:solidFill>
                  <a:srgbClr val="5B67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Suggestions?</a:t>
                </a:r>
              </a:p>
            </p:txBody>
          </p:sp>
        </p:grpSp>
        <p:pic>
          <p:nvPicPr>
            <p:cNvPr id="27" name="Picture 26">
              <a:extLst>
                <a:ext uri="{FF2B5EF4-FFF2-40B4-BE49-F238E27FC236}">
                  <a16:creationId xmlns:a16="http://schemas.microsoft.com/office/drawing/2014/main" id="{5A102F17-0673-4747-862E-5482A7CF6133}"/>
                </a:ext>
              </a:extLst>
            </p:cNvPr>
            <p:cNvPicPr>
              <a:picLocks noChangeAspect="1"/>
            </p:cNvPicPr>
            <p:nvPr userDrawn="1"/>
          </p:nvPicPr>
          <p:blipFill>
            <a:blip r:embed="rId2"/>
            <a:stretch>
              <a:fillRect/>
            </a:stretch>
          </p:blipFill>
          <p:spPr>
            <a:xfrm>
              <a:off x="626442" y="1855546"/>
              <a:ext cx="7888908" cy="1603387"/>
            </a:xfrm>
            <a:prstGeom prst="rect">
              <a:avLst/>
            </a:prstGeom>
          </p:spPr>
        </p:pic>
      </p:grpSp>
      <p:sp>
        <p:nvSpPr>
          <p:cNvPr id="35" name="Text Placeholder 34">
            <a:extLst>
              <a:ext uri="{FF2B5EF4-FFF2-40B4-BE49-F238E27FC236}">
                <a16:creationId xmlns:a16="http://schemas.microsoft.com/office/drawing/2014/main" id="{1051DB1A-7068-4152-9C37-764D6283B5B3}"/>
              </a:ext>
            </a:extLst>
          </p:cNvPr>
          <p:cNvSpPr>
            <a:spLocks noGrp="1"/>
          </p:cNvSpPr>
          <p:nvPr>
            <p:ph type="body" sz="quarter" idx="12" hasCustomPrompt="1"/>
          </p:nvPr>
        </p:nvSpPr>
        <p:spPr>
          <a:xfrm>
            <a:off x="1522544" y="5172570"/>
            <a:ext cx="6324600" cy="888224"/>
          </a:xfrm>
          <a:prstGeom prst="rect">
            <a:avLst/>
          </a:prstGeom>
        </p:spPr>
        <p:txBody>
          <a:bodyPr/>
          <a:lstStyle>
            <a:lvl1pPr marL="0" indent="0" algn="ctr">
              <a:buNone/>
              <a:defRPr sz="1800">
                <a:solidFill>
                  <a:srgbClr val="5B6770"/>
                </a:solidFill>
              </a:defRPr>
            </a:lvl1pPr>
          </a:lstStyle>
          <a:p>
            <a:pPr lvl="0"/>
            <a:r>
              <a:rPr lang="en-US" dirty="0"/>
              <a:t>Firstname.Lastname@ercot.com</a:t>
            </a:r>
          </a:p>
        </p:txBody>
      </p:sp>
    </p:spTree>
    <p:extLst>
      <p:ext uri="{BB962C8B-B14F-4D97-AF65-F5344CB8AC3E}">
        <p14:creationId xmlns:p14="http://schemas.microsoft.com/office/powerpoint/2010/main" val="181903473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 id="2147483663"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62" r:id="rId4"/>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57600" y="2053803"/>
            <a:ext cx="5486400" cy="3200876"/>
          </a:xfrm>
          <a:prstGeom prst="rect">
            <a:avLst/>
          </a:prstGeom>
          <a:noFill/>
        </p:spPr>
        <p:txBody>
          <a:bodyPr wrap="square" rtlCol="0">
            <a:spAutoFit/>
          </a:bodyPr>
          <a:lstStyle/>
          <a:p>
            <a:r>
              <a:rPr lang="en-US" sz="2000" b="1" dirty="0">
                <a:solidFill>
                  <a:schemeClr val="tx2"/>
                </a:solidFill>
              </a:rPr>
              <a:t>Combined Delaware Basin Stage 5 Project and Alternative</a:t>
            </a:r>
          </a:p>
          <a:p>
            <a:endParaRPr lang="en-US" dirty="0">
              <a:solidFill>
                <a:schemeClr val="tx2"/>
              </a:solidFill>
            </a:endParaRPr>
          </a:p>
          <a:p>
            <a:r>
              <a:rPr lang="en-US" i="1" dirty="0">
                <a:solidFill>
                  <a:schemeClr val="tx2"/>
                </a:solidFill>
              </a:rPr>
              <a:t>Prabhu</a:t>
            </a:r>
            <a:r>
              <a:rPr lang="en-US" dirty="0">
                <a:solidFill>
                  <a:schemeClr val="tx2"/>
                </a:solidFill>
              </a:rPr>
              <a:t> </a:t>
            </a:r>
            <a:r>
              <a:rPr lang="en-US" i="1" dirty="0">
                <a:solidFill>
                  <a:schemeClr val="tx2"/>
                </a:solidFill>
              </a:rPr>
              <a:t>Gnanam</a:t>
            </a:r>
          </a:p>
          <a:p>
            <a:r>
              <a:rPr lang="en-US" dirty="0">
                <a:solidFill>
                  <a:schemeClr val="tx2"/>
                </a:solidFill>
              </a:rPr>
              <a:t>Director, Grid Planning</a:t>
            </a:r>
          </a:p>
          <a:p>
            <a:endParaRPr lang="en-US" dirty="0">
              <a:solidFill>
                <a:schemeClr val="tx2"/>
              </a:solidFill>
            </a:endParaRPr>
          </a:p>
          <a:p>
            <a:endParaRPr lang="en-US" dirty="0">
              <a:solidFill>
                <a:schemeClr val="tx2"/>
              </a:solidFill>
            </a:endParaRPr>
          </a:p>
          <a:p>
            <a:r>
              <a:rPr lang="en-US" dirty="0">
                <a:solidFill>
                  <a:schemeClr val="tx2"/>
                </a:solidFill>
              </a:rPr>
              <a:t>Technical Advisory Committee Meeting</a:t>
            </a:r>
          </a:p>
          <a:p>
            <a:endParaRPr lang="en-US" dirty="0">
              <a:solidFill>
                <a:schemeClr val="tx2"/>
              </a:solidFill>
            </a:endParaRPr>
          </a:p>
          <a:p>
            <a:r>
              <a:rPr lang="en-US" dirty="0">
                <a:solidFill>
                  <a:schemeClr val="tx2"/>
                </a:solidFill>
              </a:rPr>
              <a:t>ERCOT Public</a:t>
            </a:r>
          </a:p>
          <a:p>
            <a:r>
              <a:rPr lang="en-US" dirty="0">
                <a:solidFill>
                  <a:schemeClr val="tx2"/>
                </a:solidFill>
              </a:rPr>
              <a:t>May 28, 2025</a:t>
            </a:r>
          </a:p>
        </p:txBody>
      </p:sp>
    </p:spTree>
    <p:extLst>
      <p:ext uri="{BB962C8B-B14F-4D97-AF65-F5344CB8AC3E}">
        <p14:creationId xmlns:p14="http://schemas.microsoft.com/office/powerpoint/2010/main" val="32975891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1C9033-653F-90F7-CD11-AD9BFD174BF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8BB53F6-CC51-4753-67C6-28642D04AE0A}"/>
              </a:ext>
            </a:extLst>
          </p:cNvPr>
          <p:cNvSpPr>
            <a:spLocks noGrp="1"/>
          </p:cNvSpPr>
          <p:nvPr>
            <p:ph type="title"/>
          </p:nvPr>
        </p:nvSpPr>
        <p:spPr/>
        <p:txBody>
          <a:bodyPr/>
          <a:lstStyle/>
          <a:p>
            <a:r>
              <a:rPr lang="en-US" dirty="0"/>
              <a:t>ERCOT Recommendation (Continued)</a:t>
            </a:r>
          </a:p>
        </p:txBody>
      </p:sp>
      <p:sp>
        <p:nvSpPr>
          <p:cNvPr id="3" name="Content Placeholder 2">
            <a:extLst>
              <a:ext uri="{FF2B5EF4-FFF2-40B4-BE49-F238E27FC236}">
                <a16:creationId xmlns:a16="http://schemas.microsoft.com/office/drawing/2014/main" id="{CEF4E650-7E95-C23A-1DB0-09083FA81EE1}"/>
              </a:ext>
            </a:extLst>
          </p:cNvPr>
          <p:cNvSpPr>
            <a:spLocks noGrp="1"/>
          </p:cNvSpPr>
          <p:nvPr>
            <p:ph idx="1"/>
          </p:nvPr>
        </p:nvSpPr>
        <p:spPr>
          <a:xfrm>
            <a:off x="203437" y="794013"/>
            <a:ext cx="8811165" cy="5580907"/>
          </a:xfrm>
        </p:spPr>
        <p:txBody>
          <a:bodyPr/>
          <a:lstStyle/>
          <a:p>
            <a:pPr>
              <a:spcBef>
                <a:spcPts val="300"/>
              </a:spcBef>
              <a:spcAft>
                <a:spcPts val="600"/>
              </a:spcAft>
              <a:tabLst>
                <a:tab pos="347345" algn="l"/>
              </a:tabLst>
            </a:pPr>
            <a:r>
              <a:rPr lang="en-US" sz="1600" dirty="0"/>
              <a:t>Rebuild the existing Clearfork 345-kV Switch by installing thirteen 5,000 A, 345-kV circuit breakers in a breaker-and-a-half bus arrangement;</a:t>
            </a:r>
          </a:p>
          <a:p>
            <a:pPr>
              <a:spcBef>
                <a:spcPts val="300"/>
              </a:spcBef>
              <a:spcAft>
                <a:spcPts val="600"/>
              </a:spcAft>
              <a:tabLst>
                <a:tab pos="347345" algn="l"/>
              </a:tabLst>
            </a:pPr>
            <a:r>
              <a:rPr lang="en-US" sz="1600" dirty="0"/>
              <a:t>Install two 5,000 A, 345-kV circuit breakers in a breaker-and-a-half bus arrangement at the planned Drill Hole 345-kV Switch; and</a:t>
            </a:r>
          </a:p>
          <a:p>
            <a:pPr>
              <a:spcBef>
                <a:spcPts val="300"/>
              </a:spcBef>
              <a:spcAft>
                <a:spcPts val="600"/>
              </a:spcAft>
              <a:tabLst>
                <a:tab pos="347345" algn="l"/>
              </a:tabLst>
            </a:pPr>
            <a:r>
              <a:rPr lang="en-US" sz="1600" dirty="0"/>
              <a:t>Construct a new Clearfork Switch to Drill Hole Switch 345-kV double-circuit transmission line using a normal and emergency ratings of at least 2,988 MVA, which will require new ROW, approximately </a:t>
            </a:r>
            <a:r>
              <a:rPr lang="en-US" sz="1600"/>
              <a:t>105.0-mile;</a:t>
            </a:r>
            <a:endParaRPr lang="en-US" sz="1600" dirty="0"/>
          </a:p>
        </p:txBody>
      </p:sp>
      <p:sp>
        <p:nvSpPr>
          <p:cNvPr id="4" name="Slide Number Placeholder 3">
            <a:extLst>
              <a:ext uri="{FF2B5EF4-FFF2-40B4-BE49-F238E27FC236}">
                <a16:creationId xmlns:a16="http://schemas.microsoft.com/office/drawing/2014/main" id="{6B7CC731-4C5A-6437-A763-34C6D3C546D5}"/>
              </a:ext>
            </a:extLst>
          </p:cNvPr>
          <p:cNvSpPr>
            <a:spLocks noGrp="1"/>
          </p:cNvSpPr>
          <p:nvPr>
            <p:ph type="sldNum" sz="quarter" idx="4"/>
          </p:nvPr>
        </p:nvSpPr>
        <p:spPr/>
        <p:txBody>
          <a:bodyPr/>
          <a:lstStyle/>
          <a:p>
            <a:fld id="{1D93BD3E-1E9A-4970-A6F7-E7AC52762E0C}" type="slidenum">
              <a:rPr lang="en-US" smtClean="0"/>
              <a:pPr/>
              <a:t>10</a:t>
            </a:fld>
            <a:endParaRPr lang="en-US" dirty="0"/>
          </a:p>
        </p:txBody>
      </p:sp>
    </p:spTree>
    <p:extLst>
      <p:ext uri="{BB962C8B-B14F-4D97-AF65-F5344CB8AC3E}">
        <p14:creationId xmlns:p14="http://schemas.microsoft.com/office/powerpoint/2010/main" val="41165969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38624-A7D8-B671-8E25-F4C6E9499C84}"/>
              </a:ext>
            </a:extLst>
          </p:cNvPr>
          <p:cNvSpPr>
            <a:spLocks noGrp="1"/>
          </p:cNvSpPr>
          <p:nvPr>
            <p:ph type="title"/>
          </p:nvPr>
        </p:nvSpPr>
        <p:spPr/>
        <p:txBody>
          <a:bodyPr/>
          <a:lstStyle/>
          <a:p>
            <a:r>
              <a:rPr lang="en-US" dirty="0"/>
              <a:t>ERCOT Recommendation</a:t>
            </a:r>
          </a:p>
        </p:txBody>
      </p:sp>
      <p:sp>
        <p:nvSpPr>
          <p:cNvPr id="4" name="Slide Number Placeholder 3">
            <a:extLst>
              <a:ext uri="{FF2B5EF4-FFF2-40B4-BE49-F238E27FC236}">
                <a16:creationId xmlns:a16="http://schemas.microsoft.com/office/drawing/2014/main" id="{F6049E43-7156-91FE-153D-2C00A3C26C15}"/>
              </a:ext>
            </a:extLst>
          </p:cNvPr>
          <p:cNvSpPr>
            <a:spLocks noGrp="1"/>
          </p:cNvSpPr>
          <p:nvPr>
            <p:ph type="sldNum" sz="quarter" idx="4"/>
          </p:nvPr>
        </p:nvSpPr>
        <p:spPr/>
        <p:txBody>
          <a:bodyPr/>
          <a:lstStyle/>
          <a:p>
            <a:fld id="{1D93BD3E-1E9A-4970-A6F7-E7AC52762E0C}" type="slidenum">
              <a:rPr lang="en-US" smtClean="0"/>
              <a:pPr/>
              <a:t>11</a:t>
            </a:fld>
            <a:endParaRPr lang="en-US" dirty="0"/>
          </a:p>
        </p:txBody>
      </p:sp>
      <p:pic>
        <p:nvPicPr>
          <p:cNvPr id="26" name="Picture 25">
            <a:extLst>
              <a:ext uri="{FF2B5EF4-FFF2-40B4-BE49-F238E27FC236}">
                <a16:creationId xmlns:a16="http://schemas.microsoft.com/office/drawing/2014/main" id="{46D9B056-E434-D8B0-4CFB-59F4BD99E42E}"/>
              </a:ext>
            </a:extLst>
          </p:cNvPr>
          <p:cNvPicPr>
            <a:picLocks noChangeAspect="1"/>
          </p:cNvPicPr>
          <p:nvPr/>
        </p:nvPicPr>
        <p:blipFill>
          <a:blip r:embed="rId2"/>
          <a:stretch>
            <a:fillRect/>
          </a:stretch>
        </p:blipFill>
        <p:spPr>
          <a:xfrm>
            <a:off x="595650" y="869225"/>
            <a:ext cx="7952699" cy="5119550"/>
          </a:xfrm>
          <a:prstGeom prst="rect">
            <a:avLst/>
          </a:prstGeom>
        </p:spPr>
      </p:pic>
    </p:spTree>
    <p:extLst>
      <p:ext uri="{BB962C8B-B14F-4D97-AF65-F5344CB8AC3E}">
        <p14:creationId xmlns:p14="http://schemas.microsoft.com/office/powerpoint/2010/main" val="40678862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5E4CC-F183-4455-9F1C-C587CFE3DE94}"/>
              </a:ext>
            </a:extLst>
          </p:cNvPr>
          <p:cNvSpPr>
            <a:spLocks noGrp="1"/>
          </p:cNvSpPr>
          <p:nvPr>
            <p:ph type="title"/>
          </p:nvPr>
        </p:nvSpPr>
        <p:spPr/>
        <p:txBody>
          <a:bodyPr/>
          <a:lstStyle/>
          <a:p>
            <a:r>
              <a:rPr lang="en-US" dirty="0"/>
              <a:t>Overview</a:t>
            </a:r>
            <a:endParaRPr lang="en-US" sz="3200" dirty="0"/>
          </a:p>
        </p:txBody>
      </p:sp>
      <p:sp>
        <p:nvSpPr>
          <p:cNvPr id="3" name="Content Placeholder 2">
            <a:extLst>
              <a:ext uri="{FF2B5EF4-FFF2-40B4-BE49-F238E27FC236}">
                <a16:creationId xmlns:a16="http://schemas.microsoft.com/office/drawing/2014/main" id="{072D6BD9-9C48-4261-A402-A03B2784FA69}"/>
              </a:ext>
            </a:extLst>
          </p:cNvPr>
          <p:cNvSpPr>
            <a:spLocks noGrp="1"/>
          </p:cNvSpPr>
          <p:nvPr>
            <p:ph idx="1"/>
          </p:nvPr>
        </p:nvSpPr>
        <p:spPr>
          <a:xfrm>
            <a:off x="304800" y="800100"/>
            <a:ext cx="8534400" cy="5257800"/>
          </a:xfrm>
        </p:spPr>
        <p:txBody>
          <a:bodyPr/>
          <a:lstStyle/>
          <a:p>
            <a:r>
              <a:rPr lang="en-US" sz="1800" dirty="0"/>
              <a:t>Oncor Electric Delivery Company LLC (Oncor) submitted the Delaware Basin Stage 5 Project for Regional Planning Group (RPG) review in May 2024</a:t>
            </a:r>
          </a:p>
          <a:p>
            <a:r>
              <a:rPr lang="en-US" sz="1800" dirty="0"/>
              <a:t>Wind Energy Transmission Texas, LLC (WETT) submitted the Delaware Basin Stage 5 Project Alternative Project for Regional Planning Group (RPG) review in August 2024</a:t>
            </a:r>
            <a:endParaRPr lang="en-US" sz="2000" dirty="0"/>
          </a:p>
          <a:p>
            <a:pPr marL="0" indent="0">
              <a:buNone/>
            </a:pPr>
            <a:endParaRPr lang="en-US" sz="2400" strike="sngStrike" dirty="0">
              <a:solidFill>
                <a:srgbClr val="C00000"/>
              </a:solidFill>
            </a:endParaRPr>
          </a:p>
        </p:txBody>
      </p:sp>
      <p:sp>
        <p:nvSpPr>
          <p:cNvPr id="4" name="Slide Number Placeholder 3">
            <a:extLst>
              <a:ext uri="{FF2B5EF4-FFF2-40B4-BE49-F238E27FC236}">
                <a16:creationId xmlns:a16="http://schemas.microsoft.com/office/drawing/2014/main" id="{2C6AC72D-2C8E-4DDE-9426-718409736A50}"/>
              </a:ext>
            </a:extLst>
          </p:cNvPr>
          <p:cNvSpPr>
            <a:spLocks noGrp="1"/>
          </p:cNvSpPr>
          <p:nvPr>
            <p:ph type="sldNum" sz="quarter" idx="4"/>
          </p:nvPr>
        </p:nvSpPr>
        <p:spPr/>
        <p:txBody>
          <a:bodyPr/>
          <a:lstStyle/>
          <a:p>
            <a:fld id="{1D93BD3E-1E9A-4970-A6F7-E7AC52762E0C}" type="slidenum">
              <a:rPr lang="en-US" smtClean="0"/>
              <a:pPr/>
              <a:t>2</a:t>
            </a:fld>
            <a:endParaRPr lang="en-US" dirty="0"/>
          </a:p>
        </p:txBody>
      </p:sp>
      <p:sp>
        <p:nvSpPr>
          <p:cNvPr id="7" name="Text Placeholder 1">
            <a:extLst>
              <a:ext uri="{FF2B5EF4-FFF2-40B4-BE49-F238E27FC236}">
                <a16:creationId xmlns:a16="http://schemas.microsoft.com/office/drawing/2014/main" id="{91201FB5-9897-77E0-6AD3-CFAD71676591}"/>
              </a:ext>
            </a:extLst>
          </p:cNvPr>
          <p:cNvSpPr txBox="1">
            <a:spLocks/>
          </p:cNvSpPr>
          <p:nvPr/>
        </p:nvSpPr>
        <p:spPr bwMode="auto">
          <a:xfrm>
            <a:off x="487295" y="2396705"/>
            <a:ext cx="3553159" cy="3891952"/>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342900" lvl="2" indent="-342900" algn="just" eaLnBrk="1" hangingPunct="1">
              <a:spcBef>
                <a:spcPts val="0"/>
              </a:spcBef>
              <a:spcAft>
                <a:spcPts val="600"/>
              </a:spcAft>
              <a:buFont typeface="Wingdings" panose="05000000000000000000" pitchFamily="2" charset="2"/>
              <a:buChar char="§"/>
            </a:pPr>
            <a:r>
              <a:rPr lang="en-US" sz="1400" dirty="0">
                <a:solidFill>
                  <a:schemeClr val="tx2"/>
                </a:solidFill>
              </a:rPr>
              <a:t>This Tier 1 Oncor proposed project submission was estimated to cost $744.6 million and will require a Certificate of Convenience and Necessity (CCN)</a:t>
            </a:r>
          </a:p>
          <a:p>
            <a:pPr marL="342900" lvl="2" indent="-342900" algn="just" eaLnBrk="1" hangingPunct="1">
              <a:spcBef>
                <a:spcPts val="0"/>
              </a:spcBef>
              <a:spcAft>
                <a:spcPts val="600"/>
              </a:spcAft>
              <a:buFont typeface="Wingdings" panose="05000000000000000000" pitchFamily="2" charset="2"/>
              <a:buChar char="§"/>
            </a:pPr>
            <a:r>
              <a:rPr lang="en-US" sz="1400" dirty="0">
                <a:solidFill>
                  <a:schemeClr val="tx2"/>
                </a:solidFill>
              </a:rPr>
              <a:t>This Tier 1 WETT proposed project submission was estimated to cost $305.5 million for WETT’s portion and will require a CCN</a:t>
            </a:r>
          </a:p>
          <a:p>
            <a:pPr marL="342900" lvl="2" indent="-342900" algn="just" eaLnBrk="1" hangingPunct="1">
              <a:spcBef>
                <a:spcPts val="0"/>
              </a:spcBef>
              <a:spcAft>
                <a:spcPts val="600"/>
              </a:spcAft>
              <a:buFont typeface="Wingdings" panose="05000000000000000000" pitchFamily="2" charset="2"/>
              <a:buChar char="§"/>
            </a:pPr>
            <a:r>
              <a:rPr lang="en-US" sz="1400" dirty="0">
                <a:solidFill>
                  <a:schemeClr val="tx2"/>
                </a:solidFill>
              </a:rPr>
              <a:t>Address reliability issues in Andrews, Borden, Culberson, Dawson, Gaines, Loving, Reeves, and Winkler Counties in the Far West Weather Zone</a:t>
            </a:r>
          </a:p>
          <a:p>
            <a:pPr marL="342900" lvl="2" indent="-342900" algn="just" eaLnBrk="1" hangingPunct="1">
              <a:spcBef>
                <a:spcPts val="0"/>
              </a:spcBef>
              <a:spcAft>
                <a:spcPts val="600"/>
              </a:spcAft>
              <a:buFont typeface="Wingdings" panose="05000000000000000000" pitchFamily="2" charset="2"/>
              <a:buChar char="§"/>
            </a:pPr>
            <a:r>
              <a:rPr lang="en-US" sz="1400" dirty="0">
                <a:solidFill>
                  <a:schemeClr val="tx2"/>
                </a:solidFill>
              </a:rPr>
              <a:t>Identified as Stage 5 from ERCOT’s 2019 Delaware Basin Load Integration Study</a:t>
            </a:r>
          </a:p>
        </p:txBody>
      </p:sp>
      <p:pic>
        <p:nvPicPr>
          <p:cNvPr id="24" name="Picture 23">
            <a:extLst>
              <a:ext uri="{FF2B5EF4-FFF2-40B4-BE49-F238E27FC236}">
                <a16:creationId xmlns:a16="http://schemas.microsoft.com/office/drawing/2014/main" id="{C8F408FF-6410-6CD7-37E3-BDE4EE09CF8A}"/>
              </a:ext>
            </a:extLst>
          </p:cNvPr>
          <p:cNvPicPr>
            <a:picLocks noChangeAspect="1"/>
          </p:cNvPicPr>
          <p:nvPr/>
        </p:nvPicPr>
        <p:blipFill>
          <a:blip r:embed="rId2"/>
          <a:stretch>
            <a:fillRect/>
          </a:stretch>
        </p:blipFill>
        <p:spPr>
          <a:xfrm>
            <a:off x="4040454" y="2710491"/>
            <a:ext cx="4874946" cy="3193930"/>
          </a:xfrm>
          <a:prstGeom prst="rect">
            <a:avLst/>
          </a:prstGeom>
        </p:spPr>
      </p:pic>
    </p:spTree>
    <p:extLst>
      <p:ext uri="{BB962C8B-B14F-4D97-AF65-F5344CB8AC3E}">
        <p14:creationId xmlns:p14="http://schemas.microsoft.com/office/powerpoint/2010/main" val="1655000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D5CE0A-AA0E-6DDE-A5DC-6EA28B7B2515}"/>
              </a:ext>
            </a:extLst>
          </p:cNvPr>
          <p:cNvSpPr>
            <a:spLocks noGrp="1"/>
          </p:cNvSpPr>
          <p:nvPr>
            <p:ph type="title"/>
          </p:nvPr>
        </p:nvSpPr>
        <p:spPr/>
        <p:txBody>
          <a:bodyPr/>
          <a:lstStyle/>
          <a:p>
            <a:r>
              <a:rPr lang="en-US" dirty="0"/>
              <a:t>Tier 1 Project Requirement</a:t>
            </a:r>
            <a:endParaRPr lang="en-US" sz="3200" dirty="0"/>
          </a:p>
        </p:txBody>
      </p:sp>
      <p:sp>
        <p:nvSpPr>
          <p:cNvPr id="3" name="Content Placeholder 2">
            <a:extLst>
              <a:ext uri="{FF2B5EF4-FFF2-40B4-BE49-F238E27FC236}">
                <a16:creationId xmlns:a16="http://schemas.microsoft.com/office/drawing/2014/main" id="{75B75429-06D9-E24B-4BF1-C161A3CCF52C}"/>
              </a:ext>
            </a:extLst>
          </p:cNvPr>
          <p:cNvSpPr>
            <a:spLocks noGrp="1"/>
          </p:cNvSpPr>
          <p:nvPr>
            <p:ph idx="1"/>
          </p:nvPr>
        </p:nvSpPr>
        <p:spPr/>
        <p:txBody>
          <a:bodyPr/>
          <a:lstStyle/>
          <a:p>
            <a:pPr>
              <a:spcBef>
                <a:spcPts val="2400"/>
              </a:spcBef>
            </a:pPr>
            <a:r>
              <a:rPr lang="en-US" sz="2400" dirty="0"/>
              <a:t>Pursuant to Protocol Section 3.11.4.7 (Tier 1)</a:t>
            </a:r>
          </a:p>
          <a:p>
            <a:pPr lvl="1"/>
            <a:r>
              <a:rPr lang="en-US" sz="2000" dirty="0">
                <a:solidFill>
                  <a:schemeClr val="tx2"/>
                </a:solidFill>
              </a:rPr>
              <a:t>Projects with an estimated capital cost of $100 Million or greater are Tier 1 projects</a:t>
            </a:r>
          </a:p>
          <a:p>
            <a:pPr lvl="1"/>
            <a:r>
              <a:rPr lang="en-US" sz="2000" dirty="0">
                <a:solidFill>
                  <a:schemeClr val="tx2"/>
                </a:solidFill>
              </a:rPr>
              <a:t>Tier 1 projects require ERCOT Board endorsement</a:t>
            </a:r>
            <a:endParaRPr lang="en-US" sz="2400" dirty="0">
              <a:solidFill>
                <a:schemeClr val="tx2"/>
              </a:solidFill>
            </a:endParaRPr>
          </a:p>
          <a:p>
            <a:pPr>
              <a:spcBef>
                <a:spcPts val="2400"/>
              </a:spcBef>
            </a:pPr>
            <a:r>
              <a:rPr lang="en-US" sz="2400" dirty="0"/>
              <a:t>Pursuant to Protocol Section 3.11.4.9</a:t>
            </a:r>
          </a:p>
          <a:p>
            <a:pPr lvl="1"/>
            <a:r>
              <a:rPr lang="en-US" sz="2000" dirty="0">
                <a:solidFill>
                  <a:schemeClr val="tx2"/>
                </a:solidFill>
              </a:rPr>
              <a:t>ERCOT shall present the Tier 1 project to the Technical Advisory Committee (TAC) for review and comment</a:t>
            </a:r>
          </a:p>
          <a:p>
            <a:pPr lvl="1"/>
            <a:r>
              <a:rPr lang="en-US" sz="2000" dirty="0">
                <a:solidFill>
                  <a:schemeClr val="tx2"/>
                </a:solidFill>
              </a:rPr>
              <a:t>Comments from TAC shall be included in the presentation to the ERCOT Board</a:t>
            </a:r>
          </a:p>
        </p:txBody>
      </p:sp>
      <p:sp>
        <p:nvSpPr>
          <p:cNvPr id="4" name="Slide Number Placeholder 3">
            <a:extLst>
              <a:ext uri="{FF2B5EF4-FFF2-40B4-BE49-F238E27FC236}">
                <a16:creationId xmlns:a16="http://schemas.microsoft.com/office/drawing/2014/main" id="{7053B431-B8AB-B283-9145-560B160D02D8}"/>
              </a:ext>
            </a:extLst>
          </p:cNvPr>
          <p:cNvSpPr>
            <a:spLocks noGrp="1"/>
          </p:cNvSpPr>
          <p:nvPr>
            <p:ph type="sldNum" sz="quarter" idx="4"/>
          </p:nvPr>
        </p:nvSpPr>
        <p:spPr/>
        <p:txBody>
          <a:bodyPr/>
          <a:lstStyle/>
          <a:p>
            <a:fld id="{1D93BD3E-1E9A-4970-A6F7-E7AC52762E0C}" type="slidenum">
              <a:rPr lang="en-US" smtClean="0"/>
              <a:pPr/>
              <a:t>3</a:t>
            </a:fld>
            <a:endParaRPr lang="en-US" dirty="0"/>
          </a:p>
        </p:txBody>
      </p:sp>
    </p:spTree>
    <p:extLst>
      <p:ext uri="{BB962C8B-B14F-4D97-AF65-F5344CB8AC3E}">
        <p14:creationId xmlns:p14="http://schemas.microsoft.com/office/powerpoint/2010/main" val="6996348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07DDA-2635-FC83-21DF-CFEFA9B0F968}"/>
              </a:ext>
            </a:extLst>
          </p:cNvPr>
          <p:cNvSpPr>
            <a:spLocks noGrp="1"/>
          </p:cNvSpPr>
          <p:nvPr>
            <p:ph type="title"/>
          </p:nvPr>
        </p:nvSpPr>
        <p:spPr/>
        <p:txBody>
          <a:bodyPr/>
          <a:lstStyle/>
          <a:p>
            <a:r>
              <a:rPr lang="en-US" dirty="0"/>
              <a:t>Project Need</a:t>
            </a:r>
          </a:p>
        </p:txBody>
      </p:sp>
      <p:sp>
        <p:nvSpPr>
          <p:cNvPr id="4" name="Slide Number Placeholder 3">
            <a:extLst>
              <a:ext uri="{FF2B5EF4-FFF2-40B4-BE49-F238E27FC236}">
                <a16:creationId xmlns:a16="http://schemas.microsoft.com/office/drawing/2014/main" id="{B4D29705-0FE4-CC41-2D35-E83D464D2265}"/>
              </a:ext>
            </a:extLst>
          </p:cNvPr>
          <p:cNvSpPr>
            <a:spLocks noGrp="1"/>
          </p:cNvSpPr>
          <p:nvPr>
            <p:ph type="sldNum" sz="quarter" idx="4"/>
          </p:nvPr>
        </p:nvSpPr>
        <p:spPr/>
        <p:txBody>
          <a:bodyPr/>
          <a:lstStyle/>
          <a:p>
            <a:fld id="{1D93BD3E-1E9A-4970-A6F7-E7AC52762E0C}" type="slidenum">
              <a:rPr lang="en-US" smtClean="0"/>
              <a:pPr/>
              <a:t>4</a:t>
            </a:fld>
            <a:endParaRPr lang="en-US" dirty="0"/>
          </a:p>
        </p:txBody>
      </p:sp>
      <p:sp>
        <p:nvSpPr>
          <p:cNvPr id="10" name="Content Placeholder 2">
            <a:extLst>
              <a:ext uri="{FF2B5EF4-FFF2-40B4-BE49-F238E27FC236}">
                <a16:creationId xmlns:a16="http://schemas.microsoft.com/office/drawing/2014/main" id="{0091CC3F-8964-9E5D-8EBE-3718E8E0EB1C}"/>
              </a:ext>
            </a:extLst>
          </p:cNvPr>
          <p:cNvSpPr>
            <a:spLocks noGrp="1"/>
          </p:cNvSpPr>
          <p:nvPr>
            <p:ph idx="1"/>
          </p:nvPr>
        </p:nvSpPr>
        <p:spPr>
          <a:xfrm>
            <a:off x="342899" y="868116"/>
            <a:ext cx="8534400" cy="4773559"/>
          </a:xfrm>
        </p:spPr>
        <p:txBody>
          <a:bodyPr/>
          <a:lstStyle/>
          <a:p>
            <a:r>
              <a:rPr lang="en-US" sz="2400" dirty="0"/>
              <a:t>ERCOT completed the Delaware Basin Load Integration Study  (DBLIS) in December 2019 and recommended an import path option to reliably serve load once the peak demand level of the Delaware Basin area exceeds 5,422 MW, the 2023 RTP 2025 case exceeds this point</a:t>
            </a:r>
          </a:p>
          <a:p>
            <a:r>
              <a:rPr lang="en-US" sz="2400" dirty="0"/>
              <a:t>The 2024 Permian Basin Reliability Plan Study identified the need for the DBLIS upgrades in addition to significant new transmission upgrades in the Delaware Basin area</a:t>
            </a:r>
          </a:p>
        </p:txBody>
      </p:sp>
    </p:spTree>
    <p:extLst>
      <p:ext uri="{BB962C8B-B14F-4D97-AF65-F5344CB8AC3E}">
        <p14:creationId xmlns:p14="http://schemas.microsoft.com/office/powerpoint/2010/main" val="4184308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07DDA-2635-FC83-21DF-CFEFA9B0F968}"/>
              </a:ext>
            </a:extLst>
          </p:cNvPr>
          <p:cNvSpPr>
            <a:spLocks noGrp="1"/>
          </p:cNvSpPr>
          <p:nvPr>
            <p:ph type="title"/>
          </p:nvPr>
        </p:nvSpPr>
        <p:spPr>
          <a:xfrm>
            <a:off x="381000" y="243682"/>
            <a:ext cx="8534400" cy="518318"/>
          </a:xfrm>
        </p:spPr>
        <p:txBody>
          <a:bodyPr/>
          <a:lstStyle/>
          <a:p>
            <a:r>
              <a:rPr lang="en-US" dirty="0"/>
              <a:t>Comparison of Project Options</a:t>
            </a:r>
          </a:p>
        </p:txBody>
      </p:sp>
      <p:sp>
        <p:nvSpPr>
          <p:cNvPr id="3" name="Content Placeholder 2">
            <a:extLst>
              <a:ext uri="{FF2B5EF4-FFF2-40B4-BE49-F238E27FC236}">
                <a16:creationId xmlns:a16="http://schemas.microsoft.com/office/drawing/2014/main" id="{69D10C76-E3C8-6248-4E22-FD8A2C5858EC}"/>
              </a:ext>
            </a:extLst>
          </p:cNvPr>
          <p:cNvSpPr>
            <a:spLocks noGrp="1"/>
          </p:cNvSpPr>
          <p:nvPr>
            <p:ph idx="1"/>
          </p:nvPr>
        </p:nvSpPr>
        <p:spPr>
          <a:xfrm>
            <a:off x="304800" y="762000"/>
            <a:ext cx="8610600" cy="2765098"/>
          </a:xfrm>
        </p:spPr>
        <p:txBody>
          <a:bodyPr/>
          <a:lstStyle/>
          <a:p>
            <a:pPr>
              <a:spcBef>
                <a:spcPts val="600"/>
              </a:spcBef>
            </a:pPr>
            <a:r>
              <a:rPr lang="en-US" sz="2400" dirty="0"/>
              <a:t>Among the two options, Oncor’s Option addresses the reliability need to accommodate the significant and rapid load growth in the Delaware Basin area, is the least cost option, requires the least amount of CCN mileage and improves long-term load-serving capability.</a:t>
            </a:r>
          </a:p>
          <a:p>
            <a:pPr>
              <a:spcBef>
                <a:spcPts val="600"/>
              </a:spcBef>
            </a:pPr>
            <a:r>
              <a:rPr lang="en-US" sz="2400" dirty="0"/>
              <a:t>ERCOT recommends Oncor’s Option as the preferred option</a:t>
            </a:r>
          </a:p>
        </p:txBody>
      </p:sp>
      <p:sp>
        <p:nvSpPr>
          <p:cNvPr id="4" name="Slide Number Placeholder 3">
            <a:extLst>
              <a:ext uri="{FF2B5EF4-FFF2-40B4-BE49-F238E27FC236}">
                <a16:creationId xmlns:a16="http://schemas.microsoft.com/office/drawing/2014/main" id="{B4D29705-0FE4-CC41-2D35-E83D464D2265}"/>
              </a:ext>
            </a:extLst>
          </p:cNvPr>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12" name="Table 11">
            <a:extLst>
              <a:ext uri="{FF2B5EF4-FFF2-40B4-BE49-F238E27FC236}">
                <a16:creationId xmlns:a16="http://schemas.microsoft.com/office/drawing/2014/main" id="{C597E985-35CD-2EF6-E2D5-78AC75F1D15C}"/>
              </a:ext>
            </a:extLst>
          </p:cNvPr>
          <p:cNvGraphicFramePr>
            <a:graphicFrameLocks noGrp="1"/>
          </p:cNvGraphicFramePr>
          <p:nvPr>
            <p:extLst>
              <p:ext uri="{D42A27DB-BD31-4B8C-83A1-F6EECF244321}">
                <p14:modId xmlns:p14="http://schemas.microsoft.com/office/powerpoint/2010/main" val="1282964017"/>
              </p:ext>
            </p:extLst>
          </p:nvPr>
        </p:nvGraphicFramePr>
        <p:xfrm>
          <a:off x="1061036" y="3529830"/>
          <a:ext cx="7021928" cy="2438400"/>
        </p:xfrm>
        <a:graphic>
          <a:graphicData uri="http://schemas.openxmlformats.org/drawingml/2006/table">
            <a:tbl>
              <a:tblPr firstRow="1" bandRow="1">
                <a:tableStyleId>{5C22544A-7EE6-4342-B048-85BDC9FD1C3A}</a:tableStyleId>
              </a:tblPr>
              <a:tblGrid>
                <a:gridCol w="3787458">
                  <a:extLst>
                    <a:ext uri="{9D8B030D-6E8A-4147-A177-3AD203B41FA5}">
                      <a16:colId xmlns:a16="http://schemas.microsoft.com/office/drawing/2014/main" val="20000"/>
                    </a:ext>
                  </a:extLst>
                </a:gridCol>
                <a:gridCol w="1602894">
                  <a:extLst>
                    <a:ext uri="{9D8B030D-6E8A-4147-A177-3AD203B41FA5}">
                      <a16:colId xmlns:a16="http://schemas.microsoft.com/office/drawing/2014/main" val="20001"/>
                    </a:ext>
                  </a:extLst>
                </a:gridCol>
                <a:gridCol w="1631576">
                  <a:extLst>
                    <a:ext uri="{9D8B030D-6E8A-4147-A177-3AD203B41FA5}">
                      <a16:colId xmlns:a16="http://schemas.microsoft.com/office/drawing/2014/main" val="3407831947"/>
                    </a:ext>
                  </a:extLst>
                </a:gridCol>
              </a:tblGrid>
              <a:tr h="0">
                <a:tc>
                  <a:txBody>
                    <a:bodyPr/>
                    <a:lstStyle/>
                    <a:p>
                      <a:endParaRPr lang="en-US" sz="1400" dirty="0"/>
                    </a:p>
                  </a:txBody>
                  <a:tcPr anchor="b">
                    <a:lnB w="28575" cap="flat" cmpd="sng" algn="ctr">
                      <a:solidFill>
                        <a:schemeClr val="bg1"/>
                      </a:solidFill>
                      <a:prstDash val="solid"/>
                      <a:round/>
                      <a:headEnd type="none" w="med" len="med"/>
                      <a:tailEnd type="none" w="med" len="med"/>
                    </a:lnB>
                  </a:tcPr>
                </a:tc>
                <a:tc>
                  <a:txBody>
                    <a:bodyPr/>
                    <a:lstStyle/>
                    <a:p>
                      <a:pPr algn="ctr"/>
                      <a:r>
                        <a:rPr lang="en-US" sz="1400" dirty="0">
                          <a:solidFill>
                            <a:schemeClr val="bg1"/>
                          </a:solidFill>
                        </a:rPr>
                        <a:t>Oncor</a:t>
                      </a:r>
                    </a:p>
                  </a:txBody>
                  <a:tcPr anchor="ctr">
                    <a:lnR w="12700" cap="flat" cmpd="sng" algn="ctr">
                      <a:noFill/>
                      <a:prstDash val="solid"/>
                      <a:round/>
                      <a:headEnd type="none" w="med" len="med"/>
                      <a:tailEnd type="none" w="med" len="med"/>
                    </a:lnR>
                    <a:lnT w="9525" cap="flat" cmpd="sng" algn="ctr">
                      <a:noFill/>
                      <a:prstDash val="solid"/>
                      <a:round/>
                      <a:headEnd type="none" w="med" len="med"/>
                      <a:tailEnd type="none" w="med" len="med"/>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EC7"/>
                    </a:solidFill>
                  </a:tcPr>
                </a:tc>
                <a:tc>
                  <a:txBody>
                    <a:bodyPr/>
                    <a:lstStyle/>
                    <a:p>
                      <a:pPr algn="ctr"/>
                      <a:r>
                        <a:rPr lang="en-US" sz="1400" dirty="0">
                          <a:solidFill>
                            <a:schemeClr val="bg1"/>
                          </a:solidFill>
                        </a:rPr>
                        <a:t>WETT</a:t>
                      </a: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mpd="sng">
                      <a:noFill/>
                    </a:lnT>
                    <a:lnB w="28575"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00AEC7"/>
                    </a:solidFill>
                  </a:tcPr>
                </a:tc>
                <a:extLst>
                  <a:ext uri="{0D108BD9-81ED-4DB2-BD59-A6C34878D82A}">
                    <a16:rowId xmlns:a16="http://schemas.microsoft.com/office/drawing/2014/main" val="10000"/>
                  </a:ext>
                </a:extLst>
              </a:tr>
              <a:tr h="0">
                <a:tc>
                  <a:txBody>
                    <a:bodyPr/>
                    <a:lstStyle/>
                    <a:p>
                      <a:r>
                        <a:rPr lang="en-US" sz="1400" dirty="0">
                          <a:solidFill>
                            <a:srgbClr val="5B6770"/>
                          </a:solidFill>
                        </a:rPr>
                        <a:t>Address</a:t>
                      </a:r>
                      <a:r>
                        <a:rPr lang="en-US" sz="1400" baseline="0" dirty="0">
                          <a:solidFill>
                            <a:srgbClr val="5B6770"/>
                          </a:solidFill>
                        </a:rPr>
                        <a:t> the project needs</a:t>
                      </a:r>
                      <a:endParaRPr lang="en-US" sz="1400" dirty="0">
                        <a:solidFill>
                          <a:srgbClr val="5B6770"/>
                        </a:solidFill>
                      </a:endParaRPr>
                    </a:p>
                  </a:txBody>
                  <a:tcPr anchor="ctr">
                    <a:lnL w="12700" cmpd="sng">
                      <a:noFill/>
                    </a:lnL>
                    <a:lnR w="12700" cmpd="sng">
                      <a:noFill/>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n-US" sz="1400" dirty="0">
                          <a:solidFill>
                            <a:srgbClr val="5B6770"/>
                          </a:solidFill>
                        </a:rPr>
                        <a:t>Yes</a:t>
                      </a:r>
                    </a:p>
                  </a:txBody>
                  <a:tcPr anchor="ctr">
                    <a:lnL w="12700" cmpd="sng">
                      <a:noFill/>
                    </a:lnL>
                    <a:lnR w="12700" cap="flat" cmpd="sng" algn="ctr">
                      <a:noFill/>
                      <a:prstDash val="solid"/>
                      <a:round/>
                      <a:headEnd type="none" w="med" len="med"/>
                      <a:tailEnd type="none" w="med" len="med"/>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ctr"/>
                      <a:r>
                        <a:rPr lang="en-US" sz="1400" dirty="0">
                          <a:solidFill>
                            <a:srgbClr val="5B6770"/>
                          </a:solidFill>
                        </a:rPr>
                        <a:t>Yes</a:t>
                      </a:r>
                    </a:p>
                  </a:txBody>
                  <a:tcPr anchor="ctr">
                    <a:lnL w="12700" cap="flat" cmpd="sng" algn="ctr">
                      <a:noFill/>
                      <a:prstDash val="solid"/>
                      <a:round/>
                      <a:headEnd type="none" w="med" len="med"/>
                      <a:tailEnd type="none" w="med" len="med"/>
                    </a:lnL>
                    <a:lnR w="12700" cmpd="sng">
                      <a:noFill/>
                    </a:lnR>
                    <a:lnT w="28575" cap="flat" cmpd="sng" algn="ctr">
                      <a:solidFill>
                        <a:schemeClr val="bg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1"/>
                  </a:ext>
                </a:extLst>
              </a:tr>
              <a:tr h="0">
                <a:tc>
                  <a:txBody>
                    <a:bodyPr/>
                    <a:lstStyle/>
                    <a:p>
                      <a:r>
                        <a:rPr lang="en-US" sz="1400" b="0" u="none" strike="noStrike" kern="1200" baseline="0" dirty="0">
                          <a:solidFill>
                            <a:schemeClr val="tx2"/>
                          </a:solidFill>
                        </a:rPr>
                        <a:t>Meets ERCOT and NERC Reliability Criteria</a:t>
                      </a:r>
                      <a:endParaRPr lang="en-US" sz="1400" dirty="0">
                        <a:solidFill>
                          <a:srgbClr val="5B677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400" dirty="0">
                          <a:solidFill>
                            <a:srgbClr val="5B6770"/>
                          </a:solidFill>
                        </a:rPr>
                        <a:t>Yes</a:t>
                      </a:r>
                    </a:p>
                  </a:txBody>
                  <a:tcPr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1400" dirty="0">
                          <a:solidFill>
                            <a:srgbClr val="5B6770"/>
                          </a:solidFill>
                        </a:rPr>
                        <a:t>Yes</a:t>
                      </a:r>
                    </a:p>
                  </a:txBody>
                  <a:tcPr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993149053"/>
                  </a:ext>
                </a:extLst>
              </a:tr>
              <a:tr h="0">
                <a:tc>
                  <a:txBody>
                    <a:bodyPr/>
                    <a:lstStyle/>
                    <a:p>
                      <a:r>
                        <a:rPr lang="en-US" sz="1400" dirty="0">
                          <a:solidFill>
                            <a:srgbClr val="5B6770"/>
                          </a:solidFill>
                        </a:rPr>
                        <a:t>Improves Long-Term Load-Serving Capability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rgbClr val="5B6770"/>
                          </a:solidFill>
                        </a:rPr>
                        <a:t>Yes</a:t>
                      </a:r>
                    </a:p>
                  </a:txBody>
                  <a:tcPr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1400" dirty="0">
                          <a:solidFill>
                            <a:srgbClr val="5B6770"/>
                          </a:solidFill>
                        </a:rPr>
                        <a:t>Yes</a:t>
                      </a:r>
                    </a:p>
                  </a:txBody>
                  <a:tcPr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28806237"/>
                  </a:ext>
                </a:extLst>
              </a:tr>
              <a:tr h="0">
                <a:tc>
                  <a:txBody>
                    <a:bodyPr/>
                    <a:lstStyle/>
                    <a:p>
                      <a:r>
                        <a:rPr lang="en-US" sz="1400" dirty="0">
                          <a:solidFill>
                            <a:srgbClr val="5B6770"/>
                          </a:solidFill>
                        </a:rPr>
                        <a:t>Requires</a:t>
                      </a:r>
                      <a:r>
                        <a:rPr lang="en-US" sz="1400" baseline="0" dirty="0">
                          <a:solidFill>
                            <a:srgbClr val="5B6770"/>
                          </a:solidFill>
                        </a:rPr>
                        <a:t> CCN (~miles)</a:t>
                      </a:r>
                      <a:endParaRPr lang="en-US" sz="1400" dirty="0">
                        <a:solidFill>
                          <a:srgbClr val="5B6770"/>
                        </a:solidFil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a:r>
                        <a:rPr lang="en-US" sz="1400" dirty="0">
                          <a:solidFill>
                            <a:srgbClr val="5B6770"/>
                          </a:solidFill>
                        </a:rPr>
                        <a:t>220</a:t>
                      </a:r>
                    </a:p>
                  </a:txBody>
                  <a:tcPr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a:r>
                        <a:rPr lang="en-US" sz="1400" dirty="0">
                          <a:solidFill>
                            <a:srgbClr val="5B6770"/>
                          </a:solidFill>
                        </a:rPr>
                        <a:t>232</a:t>
                      </a:r>
                    </a:p>
                  </a:txBody>
                  <a:tcPr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002"/>
                  </a:ext>
                </a:extLst>
              </a:tr>
              <a:tr h="0">
                <a:tc>
                  <a:txBody>
                    <a:bodyPr/>
                    <a:lstStyle/>
                    <a:p>
                      <a:r>
                        <a:rPr lang="en-US" sz="1400" dirty="0">
                          <a:solidFill>
                            <a:srgbClr val="5B6770"/>
                          </a:solidFill>
                        </a:rPr>
                        <a:t>Expected ISD** (Month Year)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rgbClr val="5B6770"/>
                          </a:solidFill>
                        </a:rPr>
                        <a:t>December 2029</a:t>
                      </a:r>
                    </a:p>
                  </a:txBody>
                  <a:tcPr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CBE3EB"/>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rgbClr val="5B6770"/>
                          </a:solidFill>
                        </a:rPr>
                        <a:t>December 2029</a:t>
                      </a:r>
                    </a:p>
                  </a:txBody>
                  <a:tcPr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CBE3EB"/>
                    </a:solidFill>
                  </a:tcPr>
                </a:tc>
                <a:extLst>
                  <a:ext uri="{0D108BD9-81ED-4DB2-BD59-A6C34878D82A}">
                    <a16:rowId xmlns:a16="http://schemas.microsoft.com/office/drawing/2014/main" val="4046713521"/>
                  </a:ext>
                </a:extLst>
              </a:tr>
              <a:tr h="0">
                <a:tc>
                  <a:txBody>
                    <a:bodyPr/>
                    <a:lstStyle/>
                    <a:p>
                      <a:r>
                        <a:rPr lang="en-US" sz="1400" dirty="0">
                          <a:solidFill>
                            <a:srgbClr val="5B6770"/>
                          </a:solidFill>
                        </a:rPr>
                        <a:t>Cost Estimate* (~$M)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tx2"/>
                          </a:solidFill>
                          <a:latin typeface="+mn-lt"/>
                          <a:ea typeface="+mn-ea"/>
                          <a:cs typeface="+mn-cs"/>
                        </a:rPr>
                        <a:t>855.3</a:t>
                      </a:r>
                    </a:p>
                  </a:txBody>
                  <a:tcPr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7F2F5"/>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rgbClr val="5B6770"/>
                          </a:solidFill>
                        </a:rPr>
                        <a:t>871.0</a:t>
                      </a:r>
                    </a:p>
                  </a:txBody>
                  <a:tcPr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rgbClr val="E7F2F5"/>
                    </a:solidFill>
                  </a:tcPr>
                </a:tc>
                <a:extLst>
                  <a:ext uri="{0D108BD9-81ED-4DB2-BD59-A6C34878D82A}">
                    <a16:rowId xmlns:a16="http://schemas.microsoft.com/office/drawing/2014/main" val="4146852716"/>
                  </a:ext>
                </a:extLst>
              </a:tr>
              <a:tr h="0">
                <a:tc>
                  <a:txBody>
                    <a:bodyPr/>
                    <a:lstStyle/>
                    <a:p>
                      <a:r>
                        <a:rPr lang="en-US" sz="1400" dirty="0">
                          <a:solidFill>
                            <a:srgbClr val="5B6770"/>
                          </a:solidFill>
                        </a:rPr>
                        <a:t>Feasible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rgbClr val="5B6770"/>
                          </a:solidFill>
                        </a:rPr>
                        <a:t>Yes</a:t>
                      </a:r>
                    </a:p>
                  </a:txBody>
                  <a:tcPr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rgbClr val="5B6770"/>
                          </a:solidFill>
                        </a:rPr>
                        <a:t>Yes</a:t>
                      </a:r>
                    </a:p>
                  </a:txBody>
                  <a:tcPr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60120175"/>
                  </a:ext>
                </a:extLst>
              </a:tr>
            </a:tbl>
          </a:graphicData>
        </a:graphic>
      </p:graphicFrame>
      <p:sp>
        <p:nvSpPr>
          <p:cNvPr id="13" name="Rectangle 12">
            <a:extLst>
              <a:ext uri="{FF2B5EF4-FFF2-40B4-BE49-F238E27FC236}">
                <a16:creationId xmlns:a16="http://schemas.microsoft.com/office/drawing/2014/main" id="{58E002FC-F740-760E-9780-B3D1826CE519}"/>
              </a:ext>
            </a:extLst>
          </p:cNvPr>
          <p:cNvSpPr/>
          <p:nvPr/>
        </p:nvSpPr>
        <p:spPr>
          <a:xfrm>
            <a:off x="1942051" y="5970962"/>
            <a:ext cx="6973349" cy="5017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100" dirty="0">
                <a:solidFill>
                  <a:schemeClr val="tx2"/>
                </a:solidFill>
              </a:rPr>
              <a:t>*    The cost estimates were provided by the TSPs</a:t>
            </a:r>
          </a:p>
          <a:p>
            <a:pPr marL="231775" indent="-231775"/>
            <a:r>
              <a:rPr lang="en-US" sz="1100" dirty="0">
                <a:solidFill>
                  <a:schemeClr val="tx2"/>
                </a:solidFill>
              </a:rPr>
              <a:t>**   The expected ISD is tentative and are subject to change based on requirements for various approvals, ROW acquisition, and/or construction progress</a:t>
            </a:r>
          </a:p>
        </p:txBody>
      </p:sp>
      <p:sp>
        <p:nvSpPr>
          <p:cNvPr id="14" name="Rectangle 13">
            <a:extLst>
              <a:ext uri="{FF2B5EF4-FFF2-40B4-BE49-F238E27FC236}">
                <a16:creationId xmlns:a16="http://schemas.microsoft.com/office/drawing/2014/main" id="{8E0ECD7C-ECFC-DED4-00FD-353B1F7A1393}"/>
              </a:ext>
            </a:extLst>
          </p:cNvPr>
          <p:cNvSpPr/>
          <p:nvPr/>
        </p:nvSpPr>
        <p:spPr>
          <a:xfrm>
            <a:off x="4839418" y="3527098"/>
            <a:ext cx="1483743" cy="2438400"/>
          </a:xfrm>
          <a:prstGeom prst="rect">
            <a:avLst/>
          </a:prstGeom>
          <a:noFill/>
          <a:ln w="4762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spTree>
    <p:extLst>
      <p:ext uri="{BB962C8B-B14F-4D97-AF65-F5344CB8AC3E}">
        <p14:creationId xmlns:p14="http://schemas.microsoft.com/office/powerpoint/2010/main" val="30966615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5580166-C1A3-4C33-8B28-2FEBDBDF8644}"/>
              </a:ext>
            </a:extLst>
          </p:cNvPr>
          <p:cNvSpPr>
            <a:spLocks noGrp="1"/>
          </p:cNvSpPr>
          <p:nvPr>
            <p:ph type="sldNum" sz="quarter" idx="11"/>
          </p:nvPr>
        </p:nvSpPr>
        <p:spPr/>
        <p:txBody>
          <a:bodyPr/>
          <a:lstStyle/>
          <a:p>
            <a:fld id="{1D93BD3E-1E9A-4970-A6F7-E7AC52762E0C}" type="slidenum">
              <a:rPr lang="en-US" smtClean="0"/>
              <a:pPr/>
              <a:t>6</a:t>
            </a:fld>
            <a:endParaRPr lang="en-US" dirty="0"/>
          </a:p>
        </p:txBody>
      </p:sp>
      <p:sp>
        <p:nvSpPr>
          <p:cNvPr id="2" name="Title 1">
            <a:extLst>
              <a:ext uri="{FF2B5EF4-FFF2-40B4-BE49-F238E27FC236}">
                <a16:creationId xmlns:a16="http://schemas.microsoft.com/office/drawing/2014/main" id="{953FF19E-8225-4319-B435-8B80DE6ECC89}"/>
              </a:ext>
            </a:extLst>
          </p:cNvPr>
          <p:cNvSpPr>
            <a:spLocks noGrp="1"/>
          </p:cNvSpPr>
          <p:nvPr>
            <p:ph type="title"/>
          </p:nvPr>
        </p:nvSpPr>
        <p:spPr/>
        <p:txBody>
          <a:bodyPr/>
          <a:lstStyle/>
          <a:p>
            <a:r>
              <a:rPr lang="en-US" dirty="0"/>
              <a:t>Sub-synchronous Resonance Assessment</a:t>
            </a:r>
          </a:p>
        </p:txBody>
      </p:sp>
      <p:sp>
        <p:nvSpPr>
          <p:cNvPr id="7" name="Content Placeholder 2">
            <a:extLst>
              <a:ext uri="{FF2B5EF4-FFF2-40B4-BE49-F238E27FC236}">
                <a16:creationId xmlns:a16="http://schemas.microsoft.com/office/drawing/2014/main" id="{9A1AE0FE-A6A4-A664-CAD7-CBBA02B6A4C6}"/>
              </a:ext>
            </a:extLst>
          </p:cNvPr>
          <p:cNvSpPr>
            <a:spLocks noGrp="1"/>
          </p:cNvSpPr>
          <p:nvPr>
            <p:ph idx="1"/>
          </p:nvPr>
        </p:nvSpPr>
        <p:spPr>
          <a:xfrm>
            <a:off x="304800" y="1032669"/>
            <a:ext cx="8534400" cy="5257800"/>
          </a:xfrm>
        </p:spPr>
        <p:txBody>
          <a:bodyPr/>
          <a:lstStyle/>
          <a:p>
            <a:r>
              <a:rPr lang="en-US" dirty="0"/>
              <a:t>Pursuant to Protocol Section 3.22.1.3</a:t>
            </a:r>
          </a:p>
          <a:p>
            <a:pPr lvl="1"/>
            <a:r>
              <a:rPr lang="en-US" sz="2000" dirty="0">
                <a:solidFill>
                  <a:schemeClr val="tx2"/>
                </a:solidFill>
              </a:rPr>
              <a:t>ERCOT conducted a SSR screening for Oncor’s Option and found no adverse SSR impacts to the existing and planned generation resources at the time of this study</a:t>
            </a:r>
          </a:p>
        </p:txBody>
      </p:sp>
    </p:spTree>
    <p:extLst>
      <p:ext uri="{BB962C8B-B14F-4D97-AF65-F5344CB8AC3E}">
        <p14:creationId xmlns:p14="http://schemas.microsoft.com/office/powerpoint/2010/main" val="6285744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56209-15E7-4DD2-A77A-C2CD94B3393B}"/>
              </a:ext>
            </a:extLst>
          </p:cNvPr>
          <p:cNvSpPr>
            <a:spLocks noGrp="1"/>
          </p:cNvSpPr>
          <p:nvPr>
            <p:ph type="title"/>
          </p:nvPr>
        </p:nvSpPr>
        <p:spPr/>
        <p:txBody>
          <a:bodyPr/>
          <a:lstStyle/>
          <a:p>
            <a:r>
              <a:rPr lang="en-US" dirty="0"/>
              <a:t>Congestion Analysis and Sensitivity Analysis</a:t>
            </a:r>
          </a:p>
        </p:txBody>
      </p:sp>
      <p:sp>
        <p:nvSpPr>
          <p:cNvPr id="4" name="Slide Number Placeholder 3">
            <a:extLst>
              <a:ext uri="{FF2B5EF4-FFF2-40B4-BE49-F238E27FC236}">
                <a16:creationId xmlns:a16="http://schemas.microsoft.com/office/drawing/2014/main" id="{47FCFC05-70EA-4F62-81FC-D0054E53B84E}"/>
              </a:ext>
            </a:extLst>
          </p:cNvPr>
          <p:cNvSpPr>
            <a:spLocks noGrp="1"/>
          </p:cNvSpPr>
          <p:nvPr>
            <p:ph type="sldNum" sz="quarter" idx="4"/>
          </p:nvPr>
        </p:nvSpPr>
        <p:spPr/>
        <p:txBody>
          <a:bodyPr/>
          <a:lstStyle/>
          <a:p>
            <a:fld id="{1D93BD3E-1E9A-4970-A6F7-E7AC52762E0C}" type="slidenum">
              <a:rPr lang="en-US" smtClean="0"/>
              <a:pPr/>
              <a:t>7</a:t>
            </a:fld>
            <a:endParaRPr lang="en-US" dirty="0"/>
          </a:p>
        </p:txBody>
      </p:sp>
      <p:sp>
        <p:nvSpPr>
          <p:cNvPr id="3" name="Content Placeholder 2">
            <a:extLst>
              <a:ext uri="{FF2B5EF4-FFF2-40B4-BE49-F238E27FC236}">
                <a16:creationId xmlns:a16="http://schemas.microsoft.com/office/drawing/2014/main" id="{AB1D7E78-FDCC-C2BB-1CED-46A6B269DF2A}"/>
              </a:ext>
            </a:extLst>
          </p:cNvPr>
          <p:cNvSpPr>
            <a:spLocks noGrp="1"/>
          </p:cNvSpPr>
          <p:nvPr>
            <p:ph idx="1"/>
          </p:nvPr>
        </p:nvSpPr>
        <p:spPr>
          <a:xfrm>
            <a:off x="342900" y="1032669"/>
            <a:ext cx="8458200" cy="5257800"/>
          </a:xfrm>
        </p:spPr>
        <p:txBody>
          <a:bodyPr/>
          <a:lstStyle/>
          <a:p>
            <a:r>
              <a:rPr lang="en-US" sz="2400" dirty="0"/>
              <a:t>Pursuant to Planning Guide 3.1.3</a:t>
            </a:r>
          </a:p>
          <a:p>
            <a:pPr lvl="1" algn="l">
              <a:spcBef>
                <a:spcPct val="20000"/>
              </a:spcBef>
            </a:pPr>
            <a:r>
              <a:rPr lang="en-US" sz="2000" dirty="0"/>
              <a:t>ERCOT shall evaluate if the recommended project will have an impact on system congestion.</a:t>
            </a:r>
          </a:p>
          <a:p>
            <a:pPr lvl="1" algn="l">
              <a:spcBef>
                <a:spcPct val="20000"/>
              </a:spcBef>
            </a:pPr>
            <a:r>
              <a:rPr lang="en-US" sz="2000" dirty="0"/>
              <a:t>ERCOT shall perform a generation sensitivity analysis and evaluate impacts related to the load scaling used in the study on any constraints resulting in project recommendations</a:t>
            </a:r>
          </a:p>
          <a:p>
            <a:pPr>
              <a:spcBef>
                <a:spcPts val="2400"/>
              </a:spcBef>
            </a:pPr>
            <a:r>
              <a:rPr lang="en-US" sz="2400" dirty="0"/>
              <a:t>ERCOT concluded that</a:t>
            </a:r>
          </a:p>
          <a:p>
            <a:pPr lvl="1" algn="l">
              <a:spcBef>
                <a:spcPct val="20000"/>
              </a:spcBef>
            </a:pPr>
            <a:r>
              <a:rPr lang="en-US" sz="2000" dirty="0">
                <a:solidFill>
                  <a:schemeClr val="tx2"/>
                </a:solidFill>
              </a:rPr>
              <a:t>Oncor’s Option </a:t>
            </a:r>
            <a:r>
              <a:rPr lang="en-US" sz="2000" dirty="0"/>
              <a:t>did not cause any additional congestion within the study area</a:t>
            </a:r>
          </a:p>
          <a:p>
            <a:pPr lvl="1" algn="l">
              <a:spcBef>
                <a:spcPct val="20000"/>
              </a:spcBef>
            </a:pPr>
            <a:r>
              <a:rPr lang="en-US" sz="2000" dirty="0"/>
              <a:t>No potential future generation studied impacts the preferred option</a:t>
            </a:r>
          </a:p>
          <a:p>
            <a:pPr lvl="1" algn="l">
              <a:spcBef>
                <a:spcPct val="20000"/>
              </a:spcBef>
            </a:pPr>
            <a:r>
              <a:rPr lang="en-US" sz="2000" dirty="0"/>
              <a:t>The load scaling did not have a material impact on the </a:t>
            </a:r>
            <a:r>
              <a:rPr lang="en-US" sz="2000" dirty="0">
                <a:solidFill>
                  <a:schemeClr val="tx2"/>
                </a:solidFill>
              </a:rPr>
              <a:t>project </a:t>
            </a:r>
            <a:r>
              <a:rPr lang="en-US" sz="2000" dirty="0"/>
              <a:t>need</a:t>
            </a:r>
          </a:p>
        </p:txBody>
      </p:sp>
    </p:spTree>
    <p:extLst>
      <p:ext uri="{BB962C8B-B14F-4D97-AF65-F5344CB8AC3E}">
        <p14:creationId xmlns:p14="http://schemas.microsoft.com/office/powerpoint/2010/main" val="23808212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138624-A7D8-B671-8E25-F4C6E9499C84}"/>
              </a:ext>
            </a:extLst>
          </p:cNvPr>
          <p:cNvSpPr>
            <a:spLocks noGrp="1"/>
          </p:cNvSpPr>
          <p:nvPr>
            <p:ph type="title"/>
          </p:nvPr>
        </p:nvSpPr>
        <p:spPr/>
        <p:txBody>
          <a:bodyPr/>
          <a:lstStyle/>
          <a:p>
            <a:r>
              <a:rPr lang="en-US" dirty="0"/>
              <a:t>ERCOT Recommendation</a:t>
            </a:r>
          </a:p>
        </p:txBody>
      </p:sp>
      <p:sp>
        <p:nvSpPr>
          <p:cNvPr id="3" name="Content Placeholder 2">
            <a:extLst>
              <a:ext uri="{FF2B5EF4-FFF2-40B4-BE49-F238E27FC236}">
                <a16:creationId xmlns:a16="http://schemas.microsoft.com/office/drawing/2014/main" id="{C0E76452-B387-4D7A-AF41-D6FB9E063781}"/>
              </a:ext>
            </a:extLst>
          </p:cNvPr>
          <p:cNvSpPr>
            <a:spLocks noGrp="1"/>
          </p:cNvSpPr>
          <p:nvPr>
            <p:ph idx="1"/>
          </p:nvPr>
        </p:nvSpPr>
        <p:spPr>
          <a:xfrm>
            <a:off x="238664" y="946405"/>
            <a:ext cx="8666672" cy="5257800"/>
          </a:xfrm>
        </p:spPr>
        <p:txBody>
          <a:bodyPr/>
          <a:lstStyle/>
          <a:p>
            <a:pPr>
              <a:spcAft>
                <a:spcPts val="600"/>
              </a:spcAft>
            </a:pPr>
            <a:r>
              <a:rPr lang="en-US" sz="2400" dirty="0"/>
              <a:t>Based on the review, ERCOT will recommend the Board endorse </a:t>
            </a:r>
            <a:r>
              <a:rPr lang="en-US" sz="2400" dirty="0">
                <a:solidFill>
                  <a:schemeClr val="tx2"/>
                </a:solidFill>
              </a:rPr>
              <a:t>Oncor’s Option </a:t>
            </a:r>
            <a:r>
              <a:rPr lang="en-US" sz="2400" dirty="0"/>
              <a:t>to address reliability issues in Andrews, Borden, Culberson, Dawson, Gaines, Loving, Reeves, and Winkler Counties in the Far West Weather Zone</a:t>
            </a:r>
          </a:p>
          <a:p>
            <a:pPr>
              <a:spcAft>
                <a:spcPts val="600"/>
              </a:spcAft>
            </a:pPr>
            <a:r>
              <a:rPr lang="en-US" sz="2400" dirty="0"/>
              <a:t>TSPs expect to implement the upgrades by December 2029</a:t>
            </a:r>
          </a:p>
          <a:p>
            <a:pPr>
              <a:spcAft>
                <a:spcPts val="600"/>
              </a:spcAft>
            </a:pPr>
            <a:r>
              <a:rPr lang="en-US" sz="2400" dirty="0"/>
              <a:t>Estimated Capital Cost: $855.30 million</a:t>
            </a:r>
          </a:p>
          <a:p>
            <a:pPr marL="0" indent="0">
              <a:spcAft>
                <a:spcPts val="600"/>
              </a:spcAft>
              <a:buNone/>
            </a:pPr>
            <a:endParaRPr lang="en-US" dirty="0"/>
          </a:p>
        </p:txBody>
      </p:sp>
      <p:sp>
        <p:nvSpPr>
          <p:cNvPr id="4" name="Slide Number Placeholder 3">
            <a:extLst>
              <a:ext uri="{FF2B5EF4-FFF2-40B4-BE49-F238E27FC236}">
                <a16:creationId xmlns:a16="http://schemas.microsoft.com/office/drawing/2014/main" id="{F6049E43-7156-91FE-153D-2C00A3C26C15}"/>
              </a:ext>
            </a:extLst>
          </p:cNvPr>
          <p:cNvSpPr>
            <a:spLocks noGrp="1"/>
          </p:cNvSpPr>
          <p:nvPr>
            <p:ph type="sldNum" sz="quarter" idx="4"/>
          </p:nvPr>
        </p:nvSpPr>
        <p:spPr/>
        <p:txBody>
          <a:bodyPr/>
          <a:lstStyle/>
          <a:p>
            <a:fld id="{1D93BD3E-1E9A-4970-A6F7-E7AC52762E0C}" type="slidenum">
              <a:rPr lang="en-US" smtClean="0"/>
              <a:pPr/>
              <a:t>8</a:t>
            </a:fld>
            <a:endParaRPr lang="en-US" dirty="0"/>
          </a:p>
        </p:txBody>
      </p:sp>
    </p:spTree>
    <p:extLst>
      <p:ext uri="{BB962C8B-B14F-4D97-AF65-F5344CB8AC3E}">
        <p14:creationId xmlns:p14="http://schemas.microsoft.com/office/powerpoint/2010/main" val="20989740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F32D33-98FA-9AB0-9C7A-52916B8DDB3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83977BB-C6B6-22F3-4B23-92E6F6A49A0B}"/>
              </a:ext>
            </a:extLst>
          </p:cNvPr>
          <p:cNvSpPr>
            <a:spLocks noGrp="1"/>
          </p:cNvSpPr>
          <p:nvPr>
            <p:ph type="title"/>
          </p:nvPr>
        </p:nvSpPr>
        <p:spPr/>
        <p:txBody>
          <a:bodyPr/>
          <a:lstStyle/>
          <a:p>
            <a:r>
              <a:rPr lang="en-US" dirty="0"/>
              <a:t>ERCOT Recommendation</a:t>
            </a:r>
          </a:p>
        </p:txBody>
      </p:sp>
      <p:sp>
        <p:nvSpPr>
          <p:cNvPr id="3" name="Content Placeholder 2">
            <a:extLst>
              <a:ext uri="{FF2B5EF4-FFF2-40B4-BE49-F238E27FC236}">
                <a16:creationId xmlns:a16="http://schemas.microsoft.com/office/drawing/2014/main" id="{70903BB1-D09B-059C-73F8-E87D5CB95AB6}"/>
              </a:ext>
            </a:extLst>
          </p:cNvPr>
          <p:cNvSpPr>
            <a:spLocks noGrp="1"/>
          </p:cNvSpPr>
          <p:nvPr>
            <p:ph idx="1"/>
          </p:nvPr>
        </p:nvSpPr>
        <p:spPr>
          <a:xfrm>
            <a:off x="203438" y="794013"/>
            <a:ext cx="8707650" cy="5580907"/>
          </a:xfrm>
        </p:spPr>
        <p:txBody>
          <a:bodyPr/>
          <a:lstStyle/>
          <a:p>
            <a:pPr>
              <a:spcBef>
                <a:spcPts val="0"/>
              </a:spcBef>
              <a:spcAft>
                <a:spcPts val="600"/>
              </a:spcAft>
              <a:tabLst>
                <a:tab pos="347345" algn="l"/>
              </a:tabLst>
            </a:pPr>
            <a:r>
              <a:rPr lang="en-US" sz="1600" dirty="0"/>
              <a:t>Expand the existing Lamesa Switch, including a 13-breaker 138-kV breaker-and-a-half bus arrangement and a 9-breaker 345-kV breaker-and-a-half bus arrangement with two 600 MVA, 345/138-kV autotransformers. All terminal and associated equipment will meet or exceed 5,000 A for 345-kV and 3,200 A for 138-kV;</a:t>
            </a:r>
          </a:p>
          <a:p>
            <a:pPr>
              <a:spcBef>
                <a:spcPts val="0"/>
              </a:spcBef>
              <a:spcAft>
                <a:spcPts val="600"/>
              </a:spcAft>
              <a:tabLst>
                <a:tab pos="347345" algn="l"/>
              </a:tabLst>
            </a:pPr>
            <a:r>
              <a:rPr lang="en-US" sz="1600" dirty="0"/>
              <a:t>Construct a new Clearfork Switch to Lamesa Switch 345-kV double-circuit transmission line using a normal and emergency ratings of at least 2,988 MVA, which will require new right of way (ROW), approximately 77.0-mile;</a:t>
            </a:r>
          </a:p>
          <a:p>
            <a:pPr>
              <a:spcBef>
                <a:spcPts val="0"/>
              </a:spcBef>
              <a:spcAft>
                <a:spcPts val="600"/>
              </a:spcAft>
              <a:tabLst>
                <a:tab pos="347345" algn="l"/>
              </a:tabLst>
            </a:pPr>
            <a:r>
              <a:rPr lang="en-US" sz="1600" dirty="0"/>
              <a:t>Expand the existing Faraday 345-kV substation to accommodate the new Lamesa Switch to Faraday Switch 345-kV double-circuit transmission line and loop in the existing Long Draw to Scurry 345-kV transmission line;</a:t>
            </a:r>
          </a:p>
          <a:p>
            <a:pPr>
              <a:spcBef>
                <a:spcPts val="0"/>
              </a:spcBef>
              <a:spcAft>
                <a:spcPts val="600"/>
              </a:spcAft>
              <a:tabLst>
                <a:tab pos="347345" algn="l"/>
              </a:tabLst>
            </a:pPr>
            <a:r>
              <a:rPr lang="en-US" sz="1600" dirty="0"/>
              <a:t>Construct a new Lamesa Switch to Faraday Switch 345-kV double-circuit transmission line using a normal and emergency ratings of at least 2,988 MVA, which will require new ROW, approximately 38.0-mile;</a:t>
            </a:r>
          </a:p>
          <a:p>
            <a:pPr>
              <a:spcBef>
                <a:spcPts val="0"/>
              </a:spcBef>
              <a:spcAft>
                <a:spcPts val="600"/>
              </a:spcAft>
              <a:tabLst>
                <a:tab pos="347345" algn="l"/>
              </a:tabLst>
            </a:pPr>
            <a:r>
              <a:rPr lang="en-US" sz="1600" dirty="0"/>
              <a:t>Establish a new Pivot 138/69-kV Switch in the current Welch Tap location which will include;</a:t>
            </a:r>
          </a:p>
          <a:p>
            <a:pPr lvl="1">
              <a:spcAft>
                <a:spcPts val="600"/>
              </a:spcAft>
              <a:tabLst>
                <a:tab pos="347345" algn="l"/>
              </a:tabLst>
            </a:pPr>
            <a:r>
              <a:rPr lang="en-US" sz="1400" dirty="0"/>
              <a:t>Relocating one of the existing Lamesa 138/69-kV autotransformers and three of the existing Lamesa 69-kV breakers to the new Pivot 138/69-kV Switch; and</a:t>
            </a:r>
          </a:p>
          <a:p>
            <a:pPr lvl="1">
              <a:spcAft>
                <a:spcPts val="600"/>
              </a:spcAft>
              <a:tabLst>
                <a:tab pos="347345" algn="l"/>
              </a:tabLst>
            </a:pPr>
            <a:r>
              <a:rPr lang="en-US" sz="1400" dirty="0"/>
              <a:t>Rebuilding and converting the existing Lamesa Switch to Welch Tap 69-kV transmission line to 138-kV operation using a normal and emergency rating of at least 614 MVA, 2.0-mile;</a:t>
            </a:r>
            <a:endParaRPr lang="en-US" sz="1200" dirty="0"/>
          </a:p>
          <a:p>
            <a:pPr>
              <a:spcAft>
                <a:spcPts val="600"/>
              </a:spcAft>
              <a:tabLst>
                <a:tab pos="347345" algn="l"/>
              </a:tabLst>
            </a:pPr>
            <a:endParaRPr lang="en-US" sz="1600" dirty="0"/>
          </a:p>
        </p:txBody>
      </p:sp>
      <p:sp>
        <p:nvSpPr>
          <p:cNvPr id="4" name="Slide Number Placeholder 3">
            <a:extLst>
              <a:ext uri="{FF2B5EF4-FFF2-40B4-BE49-F238E27FC236}">
                <a16:creationId xmlns:a16="http://schemas.microsoft.com/office/drawing/2014/main" id="{81CB3F59-79C6-4893-51B9-06A62B9FD17F}"/>
              </a:ext>
            </a:extLst>
          </p:cNvPr>
          <p:cNvSpPr>
            <a:spLocks noGrp="1"/>
          </p:cNvSpPr>
          <p:nvPr>
            <p:ph type="sldNum" sz="quarter" idx="4"/>
          </p:nvPr>
        </p:nvSpPr>
        <p:spPr/>
        <p:txBody>
          <a:bodyPr/>
          <a:lstStyle/>
          <a:p>
            <a:fld id="{1D93BD3E-1E9A-4970-A6F7-E7AC52762E0C}" type="slidenum">
              <a:rPr lang="en-US" smtClean="0"/>
              <a:pPr/>
              <a:t>9</a:t>
            </a:fld>
            <a:endParaRPr lang="en-US" dirty="0"/>
          </a:p>
        </p:txBody>
      </p:sp>
    </p:spTree>
    <p:extLst>
      <p:ext uri="{BB962C8B-B14F-4D97-AF65-F5344CB8AC3E}">
        <p14:creationId xmlns:p14="http://schemas.microsoft.com/office/powerpoint/2010/main" val="4282331539"/>
      </p:ext>
    </p:extLst>
  </p:cSld>
  <p:clrMapOvr>
    <a:masterClrMapping/>
  </p:clrMapOvr>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2" ma:contentTypeDescription="Create a new document." ma:contentTypeScope="" ma:versionID="63b4750df494f1e899998ba0dd64b591">
  <xsd:schema xmlns:xsd="http://www.w3.org/2001/XMLSchema" xmlns:xs="http://www.w3.org/2001/XMLSchema" xmlns:p="http://schemas.microsoft.com/office/2006/metadata/properties" xmlns:ns2="c34af464-7aa1-4edd-9be4-83dffc1cb926" targetNamespace="http://schemas.microsoft.com/office/2006/metadata/properties" ma:root="true" ma:fieldsID="26b17897b0dee42c4ef932dfddf4050e"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http://purl.org/dc/dcmitype/"/>
    <ds:schemaRef ds:uri="http://schemas.microsoft.com/office/infopath/2007/PartnerControls"/>
    <ds:schemaRef ds:uri="http://purl.org/dc/elements/1.1/"/>
    <ds:schemaRef ds:uri="c34af464-7aa1-4edd-9be4-83dffc1cb926"/>
    <ds:schemaRef ds:uri="http://schemas.microsoft.com/office/2006/metadata/properties"/>
    <ds:schemaRef ds:uri="http://schemas.openxmlformats.org/package/2006/metadata/core-properties"/>
    <ds:schemaRef ds:uri="http://www.w3.org/XML/1998/namespace"/>
    <ds:schemaRef ds:uri="http://purl.org/dc/terms/"/>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843EB0A4-50A9-4E33-98AC-BC2B61C8A1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27725</TotalTime>
  <Words>953</Words>
  <Application>Microsoft Office PowerPoint</Application>
  <PresentationFormat>On-screen Show (4:3)</PresentationFormat>
  <Paragraphs>93</Paragraphs>
  <Slides>11</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11</vt:i4>
      </vt:variant>
    </vt:vector>
  </HeadingPairs>
  <TitlesOfParts>
    <vt:vector size="17" baseType="lpstr">
      <vt:lpstr>Arial</vt:lpstr>
      <vt:lpstr>Calibri</vt:lpstr>
      <vt:lpstr>Courier New</vt:lpstr>
      <vt:lpstr>Wingdings</vt:lpstr>
      <vt:lpstr>1_Custom Design</vt:lpstr>
      <vt:lpstr>Office Theme</vt:lpstr>
      <vt:lpstr>PowerPoint Presentation</vt:lpstr>
      <vt:lpstr>Overview</vt:lpstr>
      <vt:lpstr>Tier 1 Project Requirement</vt:lpstr>
      <vt:lpstr>Project Need</vt:lpstr>
      <vt:lpstr>Comparison of Project Options</vt:lpstr>
      <vt:lpstr>Sub-synchronous Resonance Assessment</vt:lpstr>
      <vt:lpstr>Congestion Analysis and Sensitivity Analysis</vt:lpstr>
      <vt:lpstr>ERCOT Recommendation</vt:lpstr>
      <vt:lpstr>ERCOT Recommendation</vt:lpstr>
      <vt:lpstr>ERCOT Recommendation (Continued)</vt:lpstr>
      <vt:lpstr>ERCOT Recommendation</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Golen, Robert</cp:lastModifiedBy>
  <cp:revision>471</cp:revision>
  <cp:lastPrinted>2016-01-21T20:53:15Z</cp:lastPrinted>
  <dcterms:created xsi:type="dcterms:W3CDTF">2016-01-21T15:20:31Z</dcterms:created>
  <dcterms:modified xsi:type="dcterms:W3CDTF">2025-05-20T17:31:29Z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2023-11-03T13:53:14Z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29e4a045-60a8-428a-983f-5e5435e88267</vt:lpwstr>
  </property>
  <property fmtid="{D5CDD505-2E9C-101B-9397-08002B2CF9AE}" pid="9" name="MSIP_Label_7084cbda-52b8-46fb-a7b7-cb5bd465ed85_ContentBits">
    <vt:lpwstr>0</vt:lpwstr>
  </property>
</Properties>
</file>