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 id="2147483661" r:id="rId7"/>
  </p:sldMasterIdLst>
  <p:notesMasterIdLst>
    <p:notesMasterId r:id="rId15"/>
  </p:notesMasterIdLst>
  <p:handoutMasterIdLst>
    <p:handoutMasterId r:id="rId16"/>
  </p:handoutMasterIdLst>
  <p:sldIdLst>
    <p:sldId id="260" r:id="rId8"/>
    <p:sldId id="378" r:id="rId9"/>
    <p:sldId id="282" r:id="rId10"/>
    <p:sldId id="280" r:id="rId11"/>
    <p:sldId id="281" r:id="rId12"/>
    <p:sldId id="379" r:id="rId13"/>
    <p:sldId id="278" r:id="rId1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B2E48F-FF42-0370-0F43-70643E8E4E1E}" name="Dwyer, Davida" initials="DD" userId="S::Davida.Dwyer@ercot.com::79b08b87-7cab-486c-83ce-9fe1deb6aa28"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85B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451" autoAdjust="0"/>
  </p:normalViewPr>
  <p:slideViewPr>
    <p:cSldViewPr showGuides="1">
      <p:cViewPr varScale="1">
        <p:scale>
          <a:sx n="95" d="100"/>
          <a:sy n="95" d="100"/>
        </p:scale>
        <p:origin x="2064" y="96"/>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5/20/2025</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5/20/2025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858619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1773936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30665020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5238247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218226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000">
                <a:solidFill>
                  <a:schemeClr val="tx2"/>
                </a:solidFill>
              </a:defRPr>
            </a:lvl1pPr>
            <a:lvl2pPr>
              <a:defRPr sz="1800">
                <a:solidFill>
                  <a:schemeClr val="tx2"/>
                </a:solidFill>
              </a:defRPr>
            </a:lvl2pPr>
            <a:lvl3pPr>
              <a:defRPr sz="1800">
                <a:solidFill>
                  <a:schemeClr val="tx2"/>
                </a:solidFill>
              </a:defRPr>
            </a:lvl3pPr>
            <a:lvl4pPr>
              <a:defRPr sz="1800">
                <a:solidFill>
                  <a:schemeClr val="tx2"/>
                </a:solidFill>
              </a:defRPr>
            </a:lvl4pPr>
            <a:lvl5pPr>
              <a:defRPr sz="18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51487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a:t>Footer text goes here.</a:t>
            </a:r>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400" b="1">
                <a:solidFill>
                  <a:schemeClr val="accent1"/>
                </a:solidFill>
              </a:defRPr>
            </a:lvl1pPr>
          </a:lstStyle>
          <a:p>
            <a:r>
              <a:rPr lang="en-US"/>
              <a:t>Click to edit Master title style</a:t>
            </a:r>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00617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2.pn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a:solidFill>
                  <a:schemeClr val="tx2"/>
                </a:solidFill>
              </a:rPr>
              <a:t>PUBLIC</a:t>
            </a:r>
            <a:endParaRPr lang="en-US" sz="1000" b="1">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4873806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14600"/>
            <a:ext cx="5029200" cy="2492990"/>
          </a:xfrm>
          <a:prstGeom prst="rect">
            <a:avLst/>
          </a:prstGeom>
          <a:noFill/>
        </p:spPr>
        <p:txBody>
          <a:bodyPr wrap="square" rtlCol="0">
            <a:spAutoFit/>
          </a:bodyPr>
          <a:lstStyle/>
          <a:p>
            <a:r>
              <a:rPr lang="en-US" sz="2400" b="1" dirty="0">
                <a:solidFill>
                  <a:schemeClr val="tx2"/>
                </a:solidFill>
              </a:rPr>
              <a:t>Firm Fuel Supply Service Settlement Report</a:t>
            </a:r>
          </a:p>
          <a:p>
            <a:endParaRPr lang="en-US" b="1" dirty="0">
              <a:solidFill>
                <a:schemeClr val="tx2"/>
              </a:solidFill>
            </a:endParaRPr>
          </a:p>
          <a:p>
            <a:r>
              <a:rPr lang="en-US" sz="1800" i="1" dirty="0">
                <a:solidFill>
                  <a:schemeClr val="tx2"/>
                </a:solidFill>
              </a:rPr>
              <a:t>Magie Shanks</a:t>
            </a:r>
          </a:p>
          <a:p>
            <a:r>
              <a:rPr lang="en-US" sz="1800" dirty="0">
                <a:solidFill>
                  <a:schemeClr val="tx2"/>
                </a:solidFill>
              </a:rPr>
              <a:t>ERCOT</a:t>
            </a:r>
          </a:p>
          <a:p>
            <a:endParaRPr lang="en-US" sz="1800" dirty="0">
              <a:solidFill>
                <a:schemeClr val="tx2"/>
              </a:solidFill>
            </a:endParaRPr>
          </a:p>
          <a:p>
            <a:r>
              <a:rPr lang="en-US" sz="1800" dirty="0">
                <a:solidFill>
                  <a:schemeClr val="tx2"/>
                </a:solidFill>
              </a:rPr>
              <a:t>Technical Advisory Committee (TAC)</a:t>
            </a:r>
          </a:p>
          <a:p>
            <a:r>
              <a:rPr lang="en-US" sz="1800" dirty="0">
                <a:solidFill>
                  <a:schemeClr val="tx2"/>
                </a:solidFill>
              </a:rPr>
              <a:t>May 28, 2025</a:t>
            </a:r>
          </a:p>
        </p:txBody>
      </p:sp>
    </p:spTree>
    <p:extLst>
      <p:ext uri="{BB962C8B-B14F-4D97-AF65-F5344CB8AC3E}">
        <p14:creationId xmlns:p14="http://schemas.microsoft.com/office/powerpoint/2010/main" val="7306037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C043F-DAA9-475F-9AC9-D398B085ABB7}"/>
              </a:ext>
            </a:extLst>
          </p:cNvPr>
          <p:cNvSpPr>
            <a:spLocks noGrp="1"/>
          </p:cNvSpPr>
          <p:nvPr>
            <p:ph type="title"/>
          </p:nvPr>
        </p:nvSpPr>
        <p:spPr/>
        <p:txBody>
          <a:bodyPr/>
          <a:lstStyle/>
          <a:p>
            <a:r>
              <a:rPr lang="en-US"/>
              <a:t>Background</a:t>
            </a:r>
          </a:p>
        </p:txBody>
      </p:sp>
      <p:sp>
        <p:nvSpPr>
          <p:cNvPr id="3" name="Content Placeholder 2">
            <a:extLst>
              <a:ext uri="{FF2B5EF4-FFF2-40B4-BE49-F238E27FC236}">
                <a16:creationId xmlns:a16="http://schemas.microsoft.com/office/drawing/2014/main" id="{2E3117F9-78DB-4D16-B21B-11E09CCDA6E0}"/>
              </a:ext>
            </a:extLst>
          </p:cNvPr>
          <p:cNvSpPr>
            <a:spLocks noGrp="1"/>
          </p:cNvSpPr>
          <p:nvPr>
            <p:ph idx="1"/>
          </p:nvPr>
        </p:nvSpPr>
        <p:spPr/>
        <p:txBody>
          <a:bodyPr/>
          <a:lstStyle/>
          <a:p>
            <a:r>
              <a:rPr lang="en-US" dirty="0"/>
              <a:t>This presentation is in response to the requirement under Protocol 3.14.5(15):</a:t>
            </a:r>
          </a:p>
          <a:p>
            <a:pPr lvl="1"/>
            <a:r>
              <a:rPr lang="en-US" i="1" dirty="0"/>
              <a:t>“On an annual basis after the FFSS season, ERCOT will provide a report separately for the total amounts from Section 6.6.14.1, Firm Fuel Supply Service Fuel Replacement Costs Recovery, and Section 6.6.14.2, Firm Fuel Supply Service Hourly Standby Fee Payment and Fuel Replacement Cost Recovery, to the TAC or its designated subcommittee.”</a:t>
            </a:r>
          </a:p>
          <a:p>
            <a:pPr lvl="1"/>
            <a:endParaRPr lang="en-US" i="1" dirty="0"/>
          </a:p>
          <a:p>
            <a:r>
              <a:rPr lang="en-US" dirty="0"/>
              <a:t>A presentation in response to the requirement under 3.14.5(13) was provided to TAC on April 23, 2025:</a:t>
            </a:r>
          </a:p>
          <a:p>
            <a:pPr lvl="1"/>
            <a:r>
              <a:rPr lang="en-US" i="1" dirty="0"/>
              <a:t>“If FFSS is deployed, then ERCOT will provide a report to the TAC or its designated subcommittee within 45 days of the end of the FFSS obligation period.  The report must include the Resources deployed and the reason for any deployments.”</a:t>
            </a:r>
          </a:p>
          <a:p>
            <a:endParaRPr lang="en-US" dirty="0"/>
          </a:p>
        </p:txBody>
      </p:sp>
      <p:sp>
        <p:nvSpPr>
          <p:cNvPr id="4" name="Slide Number Placeholder 3">
            <a:extLst>
              <a:ext uri="{FF2B5EF4-FFF2-40B4-BE49-F238E27FC236}">
                <a16:creationId xmlns:a16="http://schemas.microsoft.com/office/drawing/2014/main" id="{7F294734-5F47-480B-8606-F056B435F67C}"/>
              </a:ext>
            </a:extLst>
          </p:cNvPr>
          <p:cNvSpPr>
            <a:spLocks noGrp="1"/>
          </p:cNvSpPr>
          <p:nvPr>
            <p:ph type="sldNum" sz="quarter" idx="4"/>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Tree>
    <p:extLst>
      <p:ext uri="{BB962C8B-B14F-4D97-AF65-F5344CB8AC3E}">
        <p14:creationId xmlns:p14="http://schemas.microsoft.com/office/powerpoint/2010/main" val="7121786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Procurement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3" name="Content Placeholder 2"/>
          <p:cNvSpPr>
            <a:spLocks noGrp="1"/>
          </p:cNvSpPr>
          <p:nvPr>
            <p:ph idx="1"/>
          </p:nvPr>
        </p:nvSpPr>
        <p:spPr>
          <a:xfrm>
            <a:off x="272562" y="1143000"/>
            <a:ext cx="8534400" cy="4571999"/>
          </a:xfrm>
        </p:spPr>
        <p:txBody>
          <a:bodyPr/>
          <a:lstStyle/>
          <a:p>
            <a:r>
              <a:rPr lang="en-US" sz="2400" dirty="0">
                <a:solidFill>
                  <a:schemeClr val="tx2"/>
                </a:solidFill>
              </a:rPr>
              <a:t>The Firm Fuel Supply Service (FFSS) obligation period was from November 15, 2024 through March 15, 2025. </a:t>
            </a:r>
          </a:p>
          <a:p>
            <a:r>
              <a:rPr lang="en-US" sz="2400" dirty="0">
                <a:solidFill>
                  <a:schemeClr val="tx2"/>
                </a:solidFill>
              </a:rPr>
              <a:t>33 Generation Resources were awarded as primary Firm Fuel Supply Service Resources (FFSSRs).</a:t>
            </a:r>
          </a:p>
          <a:p>
            <a:r>
              <a:rPr lang="en-US" sz="2400" dirty="0">
                <a:solidFill>
                  <a:schemeClr val="tx2"/>
                </a:solidFill>
              </a:rPr>
              <a:t>The clearing price was $12,240/MW.</a:t>
            </a:r>
          </a:p>
          <a:p>
            <a:r>
              <a:rPr lang="en-US" sz="2400" dirty="0">
                <a:solidFill>
                  <a:schemeClr val="tx2"/>
                </a:solidFill>
              </a:rPr>
              <a:t>A total of 4,194.8 MW of FFSS capacity was procured. </a:t>
            </a:r>
          </a:p>
          <a:p>
            <a:r>
              <a:rPr lang="en-US" sz="2400" dirty="0">
                <a:solidFill>
                  <a:schemeClr val="tx2"/>
                </a:solidFill>
              </a:rPr>
              <a:t>The total projected cost of procurement was $51,344,352.</a:t>
            </a:r>
          </a:p>
        </p:txBody>
      </p:sp>
    </p:spTree>
    <p:extLst>
      <p:ext uri="{BB962C8B-B14F-4D97-AF65-F5344CB8AC3E}">
        <p14:creationId xmlns:p14="http://schemas.microsoft.com/office/powerpoint/2010/main" val="26959005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Firm Fuel Supply Service Settlement</a:t>
            </a:r>
            <a:endParaRPr 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
        <p:nvSpPr>
          <p:cNvPr id="3" name="Content Placeholder 2"/>
          <p:cNvSpPr>
            <a:spLocks noGrp="1"/>
          </p:cNvSpPr>
          <p:nvPr>
            <p:ph idx="1"/>
          </p:nvPr>
        </p:nvSpPr>
        <p:spPr>
          <a:xfrm>
            <a:off x="342900" y="3276601"/>
            <a:ext cx="8534400" cy="2514599"/>
          </a:xfrm>
        </p:spPr>
        <p:txBody>
          <a:bodyPr/>
          <a:lstStyle/>
          <a:p>
            <a:r>
              <a:rPr lang="en-US" sz="1800" dirty="0">
                <a:solidFill>
                  <a:schemeClr val="tx2"/>
                </a:solidFill>
              </a:rPr>
              <a:t>The Standby Fee was less than the projected cost of procurement due to the availability reduction factor. </a:t>
            </a:r>
          </a:p>
          <a:p>
            <a:r>
              <a:rPr lang="en-US" sz="1800" dirty="0">
                <a:solidFill>
                  <a:schemeClr val="tx2"/>
                </a:solidFill>
              </a:rPr>
              <a:t>No fuel replacements were approved by ERCOT during this FFSS season. </a:t>
            </a:r>
          </a:p>
          <a:p>
            <a:r>
              <a:rPr lang="en-US" sz="1800" dirty="0">
                <a:solidFill>
                  <a:schemeClr val="tx2"/>
                </a:solidFill>
              </a:rPr>
              <a:t>Claw backs for the Standby Fee will be reflected on the True-Up Statements for the first 90 days of the obligation period (Nov. 15, 2024- Feb. 12, 2025). Settlement for the claw backs began on May 14, 2025 and will end on August 11, 2025.</a:t>
            </a:r>
          </a:p>
        </p:txBody>
      </p:sp>
      <p:graphicFrame>
        <p:nvGraphicFramePr>
          <p:cNvPr id="4" name="Table 4">
            <a:extLst>
              <a:ext uri="{FF2B5EF4-FFF2-40B4-BE49-F238E27FC236}">
                <a16:creationId xmlns:a16="http://schemas.microsoft.com/office/drawing/2014/main" id="{62336F5B-F1A0-3580-2FCE-C2DF37610B73}"/>
              </a:ext>
            </a:extLst>
          </p:cNvPr>
          <p:cNvGraphicFramePr>
            <a:graphicFrameLocks noGrp="1"/>
          </p:cNvGraphicFramePr>
          <p:nvPr>
            <p:extLst>
              <p:ext uri="{D42A27DB-BD31-4B8C-83A1-F6EECF244321}">
                <p14:modId xmlns:p14="http://schemas.microsoft.com/office/powerpoint/2010/main" val="3597243755"/>
              </p:ext>
            </p:extLst>
          </p:nvPr>
        </p:nvGraphicFramePr>
        <p:xfrm>
          <a:off x="1409700" y="1066800"/>
          <a:ext cx="6324600" cy="1854200"/>
        </p:xfrm>
        <a:graphic>
          <a:graphicData uri="http://schemas.openxmlformats.org/drawingml/2006/table">
            <a:tbl>
              <a:tblPr firstRow="1" bandRow="1">
                <a:tableStyleId>{5C22544A-7EE6-4342-B048-85BDC9FD1C3A}</a:tableStyleId>
              </a:tblPr>
              <a:tblGrid>
                <a:gridCol w="3425825">
                  <a:extLst>
                    <a:ext uri="{9D8B030D-6E8A-4147-A177-3AD203B41FA5}">
                      <a16:colId xmlns:a16="http://schemas.microsoft.com/office/drawing/2014/main" val="153005423"/>
                    </a:ext>
                  </a:extLst>
                </a:gridCol>
                <a:gridCol w="2898775">
                  <a:extLst>
                    <a:ext uri="{9D8B030D-6E8A-4147-A177-3AD203B41FA5}">
                      <a16:colId xmlns:a16="http://schemas.microsoft.com/office/drawing/2014/main" val="2730306001"/>
                    </a:ext>
                  </a:extLst>
                </a:gridCol>
              </a:tblGrid>
              <a:tr h="370840">
                <a:tc>
                  <a:txBody>
                    <a:bodyPr/>
                    <a:lstStyle/>
                    <a:p>
                      <a:r>
                        <a:rPr lang="en-US" sz="1600" dirty="0"/>
                        <a:t>Description</a:t>
                      </a:r>
                    </a:p>
                  </a:txBody>
                  <a:tcPr/>
                </a:tc>
                <a:tc>
                  <a:txBody>
                    <a:bodyPr/>
                    <a:lstStyle/>
                    <a:p>
                      <a:pPr algn="ctr"/>
                      <a:r>
                        <a:rPr lang="en-US" sz="1600" dirty="0"/>
                        <a:t>Total Amount ($)</a:t>
                      </a:r>
                    </a:p>
                  </a:txBody>
                  <a:tcPr/>
                </a:tc>
                <a:extLst>
                  <a:ext uri="{0D108BD9-81ED-4DB2-BD59-A6C34878D82A}">
                    <a16:rowId xmlns:a16="http://schemas.microsoft.com/office/drawing/2014/main" val="728404433"/>
                  </a:ext>
                </a:extLst>
              </a:tr>
              <a:tr h="370840">
                <a:tc>
                  <a:txBody>
                    <a:bodyPr/>
                    <a:lstStyle/>
                    <a:p>
                      <a:r>
                        <a:rPr lang="en-US" sz="1600" dirty="0"/>
                        <a:t>Standby Fee</a:t>
                      </a:r>
                    </a:p>
                  </a:txBody>
                  <a:tcPr/>
                </a:tc>
                <a:tc>
                  <a:txBody>
                    <a:bodyPr/>
                    <a:lstStyle/>
                    <a:p>
                      <a:pPr algn="ctr"/>
                      <a:r>
                        <a:rPr lang="en-US" sz="1600" dirty="0">
                          <a:solidFill>
                            <a:schemeClr val="tx1"/>
                          </a:solidFill>
                        </a:rPr>
                        <a:t>($49,689,034)</a:t>
                      </a:r>
                    </a:p>
                  </a:txBody>
                  <a:tcPr/>
                </a:tc>
                <a:extLst>
                  <a:ext uri="{0D108BD9-81ED-4DB2-BD59-A6C34878D82A}">
                    <a16:rowId xmlns:a16="http://schemas.microsoft.com/office/drawing/2014/main" val="4187875850"/>
                  </a:ext>
                </a:extLst>
              </a:tr>
              <a:tr h="370840">
                <a:tc>
                  <a:txBody>
                    <a:bodyPr/>
                    <a:lstStyle/>
                    <a:p>
                      <a:r>
                        <a:rPr lang="en-US" sz="1600" dirty="0"/>
                        <a:t>Fuel Replacement Cost</a:t>
                      </a:r>
                    </a:p>
                  </a:txBody>
                  <a:tcPr/>
                </a:tc>
                <a:tc>
                  <a:txBody>
                    <a:bodyPr/>
                    <a:lstStyle/>
                    <a:p>
                      <a:pPr algn="ctr"/>
                      <a:r>
                        <a:rPr lang="en-US" sz="1600" dirty="0">
                          <a:solidFill>
                            <a:schemeClr val="tx1"/>
                          </a:solidFill>
                        </a:rPr>
                        <a:t>$0</a:t>
                      </a:r>
                    </a:p>
                  </a:txBody>
                  <a:tcPr/>
                </a:tc>
                <a:extLst>
                  <a:ext uri="{0D108BD9-81ED-4DB2-BD59-A6C34878D82A}">
                    <a16:rowId xmlns:a16="http://schemas.microsoft.com/office/drawing/2014/main" val="2428796111"/>
                  </a:ext>
                </a:extLst>
              </a:tr>
              <a:tr h="370840">
                <a:tc>
                  <a:txBody>
                    <a:bodyPr/>
                    <a:lstStyle/>
                    <a:p>
                      <a:r>
                        <a:rPr lang="en-US" sz="1600" dirty="0"/>
                        <a:t>Estimated Standby Fee Claw back </a:t>
                      </a:r>
                    </a:p>
                  </a:txBody>
                  <a:tcPr>
                    <a:lnB w="28575" cap="flat" cmpd="sng" algn="ctr">
                      <a:solidFill>
                        <a:schemeClr val="tx1"/>
                      </a:solidFill>
                      <a:prstDash val="solid"/>
                      <a:round/>
                      <a:headEnd type="none" w="med" len="med"/>
                      <a:tailEnd type="none" w="med" len="med"/>
                    </a:lnB>
                  </a:tcPr>
                </a:tc>
                <a:tc>
                  <a:txBody>
                    <a:bodyPr/>
                    <a:lstStyle/>
                    <a:p>
                      <a:pPr algn="ctr"/>
                      <a:r>
                        <a:rPr lang="en-US" sz="1600" dirty="0">
                          <a:solidFill>
                            <a:schemeClr val="tx1"/>
                          </a:solidFill>
                        </a:rPr>
                        <a:t>$7,268,155</a:t>
                      </a:r>
                    </a:p>
                  </a:txBody>
                  <a:tcP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97771812"/>
                  </a:ext>
                </a:extLst>
              </a:tr>
              <a:tr h="370840">
                <a:tc>
                  <a:txBody>
                    <a:bodyPr/>
                    <a:lstStyle/>
                    <a:p>
                      <a:r>
                        <a:rPr lang="en-US" sz="1600" dirty="0"/>
                        <a:t>Estimated Total Payment for FFSS</a:t>
                      </a:r>
                    </a:p>
                  </a:txBody>
                  <a:tcPr>
                    <a:lnT w="28575" cap="flat" cmpd="sng" algn="ctr">
                      <a:solidFill>
                        <a:schemeClr val="tx1"/>
                      </a:solidFill>
                      <a:prstDash val="solid"/>
                      <a:round/>
                      <a:headEnd type="none" w="med" len="med"/>
                      <a:tailEnd type="none" w="med" len="med"/>
                    </a:lnT>
                  </a:tcPr>
                </a:tc>
                <a:tc>
                  <a:txBody>
                    <a:bodyPr/>
                    <a:lstStyle/>
                    <a:p>
                      <a:pPr algn="ctr"/>
                      <a:r>
                        <a:rPr lang="en-US" sz="1600" dirty="0">
                          <a:solidFill>
                            <a:schemeClr val="tx1"/>
                          </a:solidFill>
                        </a:rPr>
                        <a:t>($42,420,879)</a:t>
                      </a:r>
                    </a:p>
                  </a:txBody>
                  <a:tcP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61608556"/>
                  </a:ext>
                </a:extLst>
              </a:tr>
            </a:tbl>
          </a:graphicData>
        </a:graphic>
      </p:graphicFrame>
    </p:spTree>
    <p:extLst>
      <p:ext uri="{BB962C8B-B14F-4D97-AF65-F5344CB8AC3E}">
        <p14:creationId xmlns:p14="http://schemas.microsoft.com/office/powerpoint/2010/main" val="21643604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Claw Backs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3" name="Content Placeholder 2"/>
          <p:cNvSpPr>
            <a:spLocks noGrp="1"/>
          </p:cNvSpPr>
          <p:nvPr>
            <p:ph idx="1"/>
          </p:nvPr>
        </p:nvSpPr>
        <p:spPr>
          <a:xfrm>
            <a:off x="304800" y="1066800"/>
            <a:ext cx="8534400" cy="5335247"/>
          </a:xfrm>
        </p:spPr>
        <p:txBody>
          <a:bodyPr/>
          <a:lstStyle/>
          <a:p>
            <a:r>
              <a:rPr lang="en-US" sz="2000" dirty="0">
                <a:solidFill>
                  <a:schemeClr val="tx2"/>
                </a:solidFill>
              </a:rPr>
              <a:t>Per ERCOT Protocols language Section 8.1.1.2.1.6:</a:t>
            </a:r>
          </a:p>
          <a:p>
            <a:pPr marL="858838" lvl="1" indent="-396875">
              <a:buNone/>
            </a:pPr>
            <a:r>
              <a:rPr lang="en-US" sz="1400" i="1" dirty="0">
                <a:solidFill>
                  <a:schemeClr val="tx2"/>
                </a:solidFill>
              </a:rPr>
              <a:t>(9)	If the FFSSR is not available for the hours for which ERCOT has issued a Watch for winter weather, ERCOT shall claw back and/or withhold the FFSS Hourly Standby Fee for 90 days, unless the FFSSR exhausted the fuel reserved to generate at the FFSS MW award level for the duration requirement specified in the RFP, including any fuel that was restocked following final approval or instruction from ERCOT, or the FFSSR exhausted emission hours allocated for the FFSSR, as specified in the FFSS Offer Submission Form.  Evidence of an FFSSR not being available includes, but is not limited to, an Availability Plan submission of unavailable or other communications to the ERCOT control room indicating the FFSSR is not available during the Watch. </a:t>
            </a:r>
          </a:p>
          <a:p>
            <a:pPr marL="400050" lvl="1" indent="0">
              <a:buNone/>
            </a:pPr>
            <a:endParaRPr lang="en-US" sz="1400" i="1" dirty="0">
              <a:solidFill>
                <a:schemeClr val="tx2"/>
              </a:solidFill>
            </a:endParaRPr>
          </a:p>
          <a:p>
            <a:pPr marL="858838" lvl="1" indent="-454025">
              <a:buAutoNum type="arabicParenBoth" startAt="11"/>
            </a:pPr>
            <a:r>
              <a:rPr lang="en-US" sz="1400" i="1" dirty="0">
                <a:solidFill>
                  <a:schemeClr val="tx2"/>
                </a:solidFill>
              </a:rPr>
              <a:t>If the FFSSR comes On-Line or continues generating using reserved fuel during an FFSS deployment, but fails to telemeter on average an HSL equal to or greater than 95% of the awarded FFSS MW value due to a fuel-related issue, ERCOT shall claw back and/or withhold the FFSS Hourly Standby Fee for 90 days, in proportion to the difference between the awarded MW value and the average telemetered HSL over the FFSS deployment period. </a:t>
            </a:r>
          </a:p>
          <a:p>
            <a:pPr marL="858838" lvl="1" indent="-454025">
              <a:buAutoNum type="arabicParenBoth" startAt="11"/>
            </a:pPr>
            <a:endParaRPr lang="en-US" sz="1400" i="1" dirty="0">
              <a:solidFill>
                <a:schemeClr val="tx2"/>
              </a:solidFill>
            </a:endParaRPr>
          </a:p>
          <a:p>
            <a:pPr marL="860425" lvl="1" indent="-455613">
              <a:buNone/>
            </a:pPr>
            <a:r>
              <a:rPr lang="en-US" sz="1400" i="1" dirty="0">
                <a:solidFill>
                  <a:schemeClr val="tx2"/>
                </a:solidFill>
              </a:rPr>
              <a:t>(13)	If the FFSSR fails to come On-Line or stay On-Line during an FFSS deployment due to a non-fuel related issue, ERCOT shall claw back and/or withhold the FFSS Hourly Standby Fee for 15 days. </a:t>
            </a:r>
          </a:p>
        </p:txBody>
      </p:sp>
    </p:spTree>
    <p:extLst>
      <p:ext uri="{BB962C8B-B14F-4D97-AF65-F5344CB8AC3E}">
        <p14:creationId xmlns:p14="http://schemas.microsoft.com/office/powerpoint/2010/main" val="1690269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sz="2400" dirty="0"/>
              <a:t>Claw Backs Cont.</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
        <p:nvSpPr>
          <p:cNvPr id="3" name="Content Placeholder 2"/>
          <p:cNvSpPr>
            <a:spLocks noGrp="1"/>
          </p:cNvSpPr>
          <p:nvPr>
            <p:ph idx="1"/>
          </p:nvPr>
        </p:nvSpPr>
        <p:spPr>
          <a:xfrm>
            <a:off x="304800" y="990600"/>
            <a:ext cx="8534400" cy="5335247"/>
          </a:xfrm>
        </p:spPr>
        <p:txBody>
          <a:bodyPr/>
          <a:lstStyle/>
          <a:p>
            <a:pPr marL="4763" indent="0">
              <a:buNone/>
            </a:pPr>
            <a:r>
              <a:rPr lang="en-US" sz="1600" dirty="0">
                <a:solidFill>
                  <a:schemeClr val="tx2"/>
                </a:solidFill>
              </a:rPr>
              <a:t>6 Resources received claw back charges:</a:t>
            </a:r>
          </a:p>
          <a:p>
            <a:pPr marL="4763" indent="0">
              <a:buNone/>
            </a:pPr>
            <a:endParaRPr lang="en-US" sz="1600" dirty="0">
              <a:solidFill>
                <a:schemeClr val="tx2"/>
              </a:solidFill>
            </a:endParaRPr>
          </a:p>
          <a:p>
            <a:pPr marL="458788" lvl="1">
              <a:spcAft>
                <a:spcPts val="600"/>
              </a:spcAft>
              <a:buFont typeface="Wingdings" panose="05000000000000000000" pitchFamily="2" charset="2"/>
              <a:buChar char="§"/>
            </a:pPr>
            <a:r>
              <a:rPr lang="en-US" sz="1600" dirty="0">
                <a:solidFill>
                  <a:schemeClr val="tx2"/>
                </a:solidFill>
              </a:rPr>
              <a:t>3 Resources received claw back charges related to paragraph 8.1.1.2.1.6(9)</a:t>
            </a:r>
          </a:p>
          <a:p>
            <a:pPr marL="798513" lvl="2" indent="-225425">
              <a:spcAft>
                <a:spcPts val="600"/>
              </a:spcAft>
              <a:buFont typeface="Courier New" panose="02070309020205020404" pitchFamily="49" charset="0"/>
              <a:buChar char="o"/>
            </a:pPr>
            <a:r>
              <a:rPr lang="en-US" sz="1400" dirty="0">
                <a:solidFill>
                  <a:schemeClr val="tx2"/>
                </a:solidFill>
              </a:rPr>
              <a:t>One FFSSR tripped offline during the Watch on 01/07 and was unavailable for deployment for about 50 minutes. The FFSSR was not being deployed for FFSS when it tripped offline.</a:t>
            </a:r>
          </a:p>
          <a:p>
            <a:pPr marL="798513" lvl="2" indent="-225425">
              <a:spcAft>
                <a:spcPts val="600"/>
              </a:spcAft>
              <a:buFont typeface="Courier New" panose="02070309020205020404" pitchFamily="49" charset="0"/>
              <a:buChar char="o"/>
            </a:pPr>
            <a:r>
              <a:rPr lang="en-US" sz="1400" dirty="0">
                <a:solidFill>
                  <a:schemeClr val="tx2"/>
                </a:solidFill>
              </a:rPr>
              <a:t>One FFSSR tripped offline during the Watch on 01/10 and was unavailable for deployment for about 3 hours. The FFSSR was not being deployed for FFSS when it tripped offline.</a:t>
            </a:r>
          </a:p>
          <a:p>
            <a:pPr marL="798513" lvl="2" indent="-225425">
              <a:buFont typeface="Courier New" panose="02070309020205020404" pitchFamily="49" charset="0"/>
              <a:buChar char="o"/>
            </a:pPr>
            <a:r>
              <a:rPr lang="en-US" sz="1400" dirty="0">
                <a:solidFill>
                  <a:schemeClr val="tx2"/>
                </a:solidFill>
              </a:rPr>
              <a:t>One FFSSR was not available for deployment during the entire Watch in February (02/18/25 21:00 through 02/21/25 12:00).</a:t>
            </a:r>
          </a:p>
          <a:p>
            <a:pPr marL="798513" lvl="2" indent="-225425">
              <a:buFont typeface="Courier New" panose="02070309020205020404" pitchFamily="49" charset="0"/>
              <a:buChar char="o"/>
            </a:pPr>
            <a:endParaRPr lang="en-US" sz="1400" dirty="0">
              <a:solidFill>
                <a:schemeClr val="tx2"/>
              </a:solidFill>
            </a:endParaRPr>
          </a:p>
          <a:p>
            <a:pPr marL="458788" lvl="1">
              <a:spcAft>
                <a:spcPts val="600"/>
              </a:spcAft>
              <a:buFont typeface="Wingdings" panose="05000000000000000000" pitchFamily="2" charset="2"/>
              <a:buChar char="§"/>
            </a:pPr>
            <a:r>
              <a:rPr lang="en-US" sz="1600" dirty="0">
                <a:solidFill>
                  <a:schemeClr val="tx2"/>
                </a:solidFill>
              </a:rPr>
              <a:t>2 Resources received claw back charges related to paragraph 8.1.1.2.1.6(11).</a:t>
            </a:r>
          </a:p>
          <a:p>
            <a:pPr marL="798513" lvl="2" indent="-225425">
              <a:buFont typeface="Courier New" panose="02070309020205020404" pitchFamily="49" charset="0"/>
              <a:buChar char="o"/>
            </a:pPr>
            <a:r>
              <a:rPr lang="en-US" sz="1400" dirty="0">
                <a:solidFill>
                  <a:schemeClr val="tx2"/>
                </a:solidFill>
              </a:rPr>
              <a:t>Both FFSSRs failed to telemeter on average an HSL equal to or greater than 95% of the awarded FFSS MW value when they were deployed during the Watch in February.</a:t>
            </a:r>
          </a:p>
          <a:p>
            <a:pPr marL="573088" lvl="2" indent="0">
              <a:buNone/>
            </a:pPr>
            <a:endParaRPr lang="en-US" sz="1600" dirty="0">
              <a:solidFill>
                <a:schemeClr val="tx2"/>
              </a:solidFill>
            </a:endParaRPr>
          </a:p>
          <a:p>
            <a:pPr marL="458788" lvl="1">
              <a:spcAft>
                <a:spcPts val="600"/>
              </a:spcAft>
              <a:buFont typeface="Wingdings" panose="05000000000000000000" pitchFamily="2" charset="2"/>
              <a:buChar char="§"/>
            </a:pPr>
            <a:r>
              <a:rPr lang="en-US" sz="1600" dirty="0">
                <a:solidFill>
                  <a:schemeClr val="tx2"/>
                </a:solidFill>
              </a:rPr>
              <a:t>1 Resource received claw back charges related to paragraph 8.1.1.2.1.6(13).</a:t>
            </a:r>
          </a:p>
          <a:p>
            <a:pPr marL="798513" lvl="2" indent="-225425">
              <a:buFont typeface="Courier New" panose="02070309020205020404" pitchFamily="49" charset="0"/>
              <a:buChar char="o"/>
            </a:pPr>
            <a:r>
              <a:rPr lang="en-US" sz="1400" dirty="0">
                <a:solidFill>
                  <a:schemeClr val="tx2"/>
                </a:solidFill>
              </a:rPr>
              <a:t>The FFSSR failed to start on time due mechanical issues that were not fuel-related. </a:t>
            </a:r>
          </a:p>
          <a:p>
            <a:pPr marL="4763" indent="0">
              <a:buNone/>
            </a:pPr>
            <a:endParaRPr lang="en-US" sz="2000" i="1" dirty="0">
              <a:solidFill>
                <a:schemeClr val="tx2"/>
              </a:solidFill>
            </a:endParaRPr>
          </a:p>
        </p:txBody>
      </p:sp>
    </p:spTree>
    <p:extLst>
      <p:ext uri="{BB962C8B-B14F-4D97-AF65-F5344CB8AC3E}">
        <p14:creationId xmlns:p14="http://schemas.microsoft.com/office/powerpoint/2010/main" val="35974214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30032-BAE7-9BB2-68F4-FEFD1739C415}"/>
              </a:ext>
            </a:extLst>
          </p:cNvPr>
          <p:cNvSpPr>
            <a:spLocks noGrp="1"/>
          </p:cNvSpPr>
          <p:nvPr>
            <p:ph type="ctrTitle"/>
          </p:nvPr>
        </p:nvSpPr>
        <p:spPr/>
        <p:txBody>
          <a:bodyPr/>
          <a:lstStyle/>
          <a:p>
            <a:r>
              <a:rPr lang="en-US" sz="3600" b="1" dirty="0">
                <a:solidFill>
                  <a:schemeClr val="accent1"/>
                </a:solidFill>
              </a:rPr>
              <a:t>Questions?</a:t>
            </a:r>
            <a:endParaRPr lang="en-US" sz="2400" b="1" dirty="0">
              <a:solidFill>
                <a:schemeClr val="accent1"/>
              </a:solidFill>
            </a:endParaRPr>
          </a:p>
        </p:txBody>
      </p:sp>
    </p:spTree>
    <p:extLst>
      <p:ext uri="{BB962C8B-B14F-4D97-AF65-F5344CB8AC3E}">
        <p14:creationId xmlns:p14="http://schemas.microsoft.com/office/powerpoint/2010/main" val="1209597002"/>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terms/"/>
    <ds:schemaRef ds:uri="http://schemas.openxmlformats.org/package/2006/metadata/core-properties"/>
    <ds:schemaRef ds:uri="http://purl.org/dc/dcmitype/"/>
    <ds:schemaRef ds:uri="c34af464-7aa1-4edd-9be4-83dffc1cb926"/>
    <ds:schemaRef ds:uri="http://purl.org/dc/elements/1.1/"/>
    <ds:schemaRef ds:uri="http://schemas.microsoft.com/office/2006/metadata/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4A68982-DD5D-44FD-B77F-4C531465FE5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9331</TotalTime>
  <Words>802</Words>
  <Application>Microsoft Office PowerPoint</Application>
  <PresentationFormat>On-screen Show (4:3)</PresentationFormat>
  <Paragraphs>63</Paragraphs>
  <Slides>7</Slides>
  <Notes>4</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7</vt:i4>
      </vt:variant>
    </vt:vector>
  </HeadingPairs>
  <TitlesOfParts>
    <vt:vector size="15" baseType="lpstr">
      <vt:lpstr>Arial</vt:lpstr>
      <vt:lpstr>Calibri</vt:lpstr>
      <vt:lpstr>Courier New</vt:lpstr>
      <vt:lpstr>Wingdings</vt:lpstr>
      <vt:lpstr>1_Custom Design</vt:lpstr>
      <vt:lpstr>Office Theme</vt:lpstr>
      <vt:lpstr>Custom Design</vt:lpstr>
      <vt:lpstr>1_Office Theme</vt:lpstr>
      <vt:lpstr>PowerPoint Presentation</vt:lpstr>
      <vt:lpstr>Background</vt:lpstr>
      <vt:lpstr>Firm Fuel Supply Service Procurement</vt:lpstr>
      <vt:lpstr>Firm Fuel Supply Service Settlement</vt:lpstr>
      <vt:lpstr>Claw Backs</vt:lpstr>
      <vt:lpstr>Claw Backs Cont.</vt:lpstr>
      <vt:lpstr>Questions?</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Chang, Sean</dc:creator>
  <cp:lastModifiedBy>Shanks, Magie</cp:lastModifiedBy>
  <cp:revision>209</cp:revision>
  <cp:lastPrinted>2016-01-21T20:53:15Z</cp:lastPrinted>
  <dcterms:created xsi:type="dcterms:W3CDTF">2016-01-21T15:20:31Z</dcterms:created>
  <dcterms:modified xsi:type="dcterms:W3CDTF">2025-05-20T13:32:44Z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2024-03-14T21:52:30Z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bcfca1b8-81e1-4f8e-9c18-2b7d7cf53a2c</vt:lpwstr>
  </property>
  <property fmtid="{D5CDD505-2E9C-101B-9397-08002B2CF9AE}" pid="9" name="MSIP_Label_7084cbda-52b8-46fb-a7b7-cb5bd465ed85_ContentBits">
    <vt:lpwstr>0</vt:lpwstr>
  </property>
</Properties>
</file>