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3" r:id="rId4"/>
    <p:sldMasterId id="2147483663" r:id="rId5"/>
    <p:sldMasterId id="2147483756" r:id="rId6"/>
  </p:sldMasterIdLst>
  <p:notesMasterIdLst>
    <p:notesMasterId r:id="rId22"/>
  </p:notesMasterIdLst>
  <p:handoutMasterIdLst>
    <p:handoutMasterId r:id="rId23"/>
  </p:handoutMasterIdLst>
  <p:sldIdLst>
    <p:sldId id="542" r:id="rId7"/>
    <p:sldId id="563" r:id="rId8"/>
    <p:sldId id="592" r:id="rId9"/>
    <p:sldId id="593" r:id="rId10"/>
    <p:sldId id="594" r:id="rId11"/>
    <p:sldId id="595" r:id="rId12"/>
    <p:sldId id="588" r:id="rId13"/>
    <p:sldId id="596" r:id="rId14"/>
    <p:sldId id="589" r:id="rId15"/>
    <p:sldId id="600" r:id="rId16"/>
    <p:sldId id="599" r:id="rId17"/>
    <p:sldId id="591" r:id="rId18"/>
    <p:sldId id="2976" r:id="rId19"/>
    <p:sldId id="2977" r:id="rId20"/>
    <p:sldId id="2978" r:id="rId2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AED60BC-6DC8-9208-15EC-10DB2B0CE731}" name="Mereness, Matt" initials="MM" userId="S::matt.mereness@ercot.com::6db1126a-164e-4475-8d86-5dde160acd3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D07C"/>
    <a:srgbClr val="E6EBF0"/>
    <a:srgbClr val="0076C6"/>
    <a:srgbClr val="00AEC7"/>
    <a:srgbClr val="093C61"/>
    <a:srgbClr val="98C3FA"/>
    <a:srgbClr val="70CDD9"/>
    <a:srgbClr val="8DC3E5"/>
    <a:srgbClr val="A9E5EA"/>
    <a:srgbClr val="5B67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3296810-A885-4BE3-A3E7-6D5BEEA58F35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8" d="100"/>
          <a:sy n="78" d="100"/>
        </p:scale>
        <p:origin x="1594" y="6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2202"/>
    </p:cViewPr>
  </p:sorterViewPr>
  <p:notesViewPr>
    <p:cSldViewPr showGuides="1">
      <p:cViewPr varScale="1">
        <p:scale>
          <a:sx n="61" d="100"/>
          <a:sy n="61" d="100"/>
        </p:scale>
        <p:origin x="2285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handoutMaster" Target="handoutMasters/handoutMaster1.xml"/><Relationship Id="rId28" Type="http://schemas.microsoft.com/office/2018/10/relationships/authors" Target="author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E11038-C648-4BF3-8167-6AE1FF3EFDF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20C27A-FD2A-445A-A719-6C03AF8940F3}">
      <dgm:prSet phldrT="[Text]"/>
      <dgm:spPr>
        <a:solidFill>
          <a:srgbClr val="5B6770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70D27D20-9B5C-4ACA-A932-25F2CF915F48}" type="parTrans" cxnId="{A5351B5C-9190-4E1A-BDA3-BCFD1EA44514}">
      <dgm:prSet/>
      <dgm:spPr/>
      <dgm:t>
        <a:bodyPr/>
        <a:lstStyle/>
        <a:p>
          <a:endParaRPr lang="en-US"/>
        </a:p>
      </dgm:t>
    </dgm:pt>
    <dgm:pt modelId="{6F8B888A-19D7-43C8-BC5E-9BDE549DF313}" type="sibTrans" cxnId="{A5351B5C-9190-4E1A-BDA3-BCFD1EA44514}">
      <dgm:prSet/>
      <dgm:spPr/>
      <dgm:t>
        <a:bodyPr/>
        <a:lstStyle/>
        <a:p>
          <a:endParaRPr lang="en-US"/>
        </a:p>
      </dgm:t>
    </dgm:pt>
    <dgm:pt modelId="{E0CEC3AC-4F65-405E-9DD2-9D5A494B4AC7}">
      <dgm:prSet phldrT="[Text]"/>
      <dgm:spPr>
        <a:solidFill>
          <a:srgbClr val="00AEC7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EAB6D17A-4709-4A18-AFBB-0789B952020D}" type="parTrans" cxnId="{6C928428-284E-4E7D-9683-6F55F36228FB}">
      <dgm:prSet/>
      <dgm:spPr/>
      <dgm:t>
        <a:bodyPr/>
        <a:lstStyle/>
        <a:p>
          <a:endParaRPr lang="en-US"/>
        </a:p>
      </dgm:t>
    </dgm:pt>
    <dgm:pt modelId="{E80F0502-7CC7-44FF-B609-B9414F795B8A}" type="sibTrans" cxnId="{6C928428-284E-4E7D-9683-6F55F36228FB}">
      <dgm:prSet/>
      <dgm:spPr/>
      <dgm:t>
        <a:bodyPr/>
        <a:lstStyle/>
        <a:p>
          <a:endParaRPr lang="en-US"/>
        </a:p>
      </dgm:t>
    </dgm:pt>
    <dgm:pt modelId="{187606C4-A5C3-49B4-8A18-BB38CA4215D5}">
      <dgm:prSet phldrT="[Text]"/>
      <dgm:spPr>
        <a:solidFill>
          <a:srgbClr val="093C61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58AE02CB-D91D-41B6-A813-B4F035391B83}" type="parTrans" cxnId="{72D59750-5757-41CF-AF05-6C57B64FB7ED}">
      <dgm:prSet/>
      <dgm:spPr/>
      <dgm:t>
        <a:bodyPr/>
        <a:lstStyle/>
        <a:p>
          <a:endParaRPr lang="en-US"/>
        </a:p>
      </dgm:t>
    </dgm:pt>
    <dgm:pt modelId="{3CFCF34C-096A-4329-BCDD-0A8D1A075934}" type="sibTrans" cxnId="{72D59750-5757-41CF-AF05-6C57B64FB7ED}">
      <dgm:prSet/>
      <dgm:spPr/>
      <dgm:t>
        <a:bodyPr/>
        <a:lstStyle/>
        <a:p>
          <a:endParaRPr lang="en-US"/>
        </a:p>
      </dgm:t>
    </dgm:pt>
    <dgm:pt modelId="{075A3D39-E191-4C23-AF82-FED389D4714A}" type="pres">
      <dgm:prSet presAssocID="{32E11038-C648-4BF3-8167-6AE1FF3EFDF1}" presName="Name0" presStyleCnt="0">
        <dgm:presLayoutVars>
          <dgm:chMax val="7"/>
          <dgm:chPref val="7"/>
          <dgm:dir/>
        </dgm:presLayoutVars>
      </dgm:prSet>
      <dgm:spPr/>
    </dgm:pt>
    <dgm:pt modelId="{80725D32-2ED8-4B1F-81A2-9F7C840C4E0C}" type="pres">
      <dgm:prSet presAssocID="{32E11038-C648-4BF3-8167-6AE1FF3EFDF1}" presName="Name1" presStyleCnt="0"/>
      <dgm:spPr/>
    </dgm:pt>
    <dgm:pt modelId="{B6A82959-4BD9-4D99-A596-9C774D74AB1C}" type="pres">
      <dgm:prSet presAssocID="{32E11038-C648-4BF3-8167-6AE1FF3EFDF1}" presName="cycle" presStyleCnt="0"/>
      <dgm:spPr/>
    </dgm:pt>
    <dgm:pt modelId="{A2FCC776-BF52-47C4-92E4-17467F9AE6E1}" type="pres">
      <dgm:prSet presAssocID="{32E11038-C648-4BF3-8167-6AE1FF3EFDF1}" presName="srcNode" presStyleLbl="node1" presStyleIdx="0" presStyleCnt="3"/>
      <dgm:spPr/>
    </dgm:pt>
    <dgm:pt modelId="{6304DB4F-C21D-43CE-BC19-7FC9FE4143EB}" type="pres">
      <dgm:prSet presAssocID="{32E11038-C648-4BF3-8167-6AE1FF3EFDF1}" presName="conn" presStyleLbl="parChTrans1D2" presStyleIdx="0" presStyleCnt="1"/>
      <dgm:spPr/>
    </dgm:pt>
    <dgm:pt modelId="{0AC5C796-425F-48EC-9CE3-FF43A9E945D1}" type="pres">
      <dgm:prSet presAssocID="{32E11038-C648-4BF3-8167-6AE1FF3EFDF1}" presName="extraNode" presStyleLbl="node1" presStyleIdx="0" presStyleCnt="3"/>
      <dgm:spPr/>
    </dgm:pt>
    <dgm:pt modelId="{FEDB5C55-0F80-4976-AD26-0CEE89BEB7EA}" type="pres">
      <dgm:prSet presAssocID="{32E11038-C648-4BF3-8167-6AE1FF3EFDF1}" presName="dstNode" presStyleLbl="node1" presStyleIdx="0" presStyleCnt="3"/>
      <dgm:spPr/>
    </dgm:pt>
    <dgm:pt modelId="{89592E09-CC88-4904-BF5E-1629C8C5E634}" type="pres">
      <dgm:prSet presAssocID="{BA20C27A-FD2A-445A-A719-6C03AF8940F3}" presName="text_1" presStyleLbl="node1" presStyleIdx="0" presStyleCnt="3">
        <dgm:presLayoutVars>
          <dgm:bulletEnabled val="1"/>
        </dgm:presLayoutVars>
      </dgm:prSet>
      <dgm:spPr/>
    </dgm:pt>
    <dgm:pt modelId="{9A21976F-30D0-4847-9028-5756044BAAC3}" type="pres">
      <dgm:prSet presAssocID="{BA20C27A-FD2A-445A-A719-6C03AF8940F3}" presName="accent_1" presStyleCnt="0"/>
      <dgm:spPr/>
    </dgm:pt>
    <dgm:pt modelId="{36E4D279-9DCF-4996-B9DB-80023277EC34}" type="pres">
      <dgm:prSet presAssocID="{BA20C27A-FD2A-445A-A719-6C03AF8940F3}" presName="accentRepeatNode" presStyleLbl="solidFgAcc1" presStyleIdx="0" presStyleCnt="3"/>
      <dgm:spPr>
        <a:ln w="50800">
          <a:solidFill>
            <a:srgbClr val="5B6770"/>
          </a:solidFill>
        </a:ln>
      </dgm:spPr>
    </dgm:pt>
    <dgm:pt modelId="{FA8E3AD4-7354-43A8-B93D-74F840B6AEF6}" type="pres">
      <dgm:prSet presAssocID="{E0CEC3AC-4F65-405E-9DD2-9D5A494B4AC7}" presName="text_2" presStyleLbl="node1" presStyleIdx="1" presStyleCnt="3">
        <dgm:presLayoutVars>
          <dgm:bulletEnabled val="1"/>
        </dgm:presLayoutVars>
      </dgm:prSet>
      <dgm:spPr/>
    </dgm:pt>
    <dgm:pt modelId="{FDAFDD12-87AE-496F-A9BD-D8FA3C5C588E}" type="pres">
      <dgm:prSet presAssocID="{E0CEC3AC-4F65-405E-9DD2-9D5A494B4AC7}" presName="accent_2" presStyleCnt="0"/>
      <dgm:spPr/>
    </dgm:pt>
    <dgm:pt modelId="{CE0FEE12-C9DD-48AF-B095-635EAD24EB23}" type="pres">
      <dgm:prSet presAssocID="{E0CEC3AC-4F65-405E-9DD2-9D5A494B4AC7}" presName="accentRepeatNode" presStyleLbl="solidFgAcc1" presStyleIdx="1" presStyleCnt="3"/>
      <dgm:spPr>
        <a:ln w="50800">
          <a:solidFill>
            <a:srgbClr val="00AEC7"/>
          </a:solidFill>
        </a:ln>
      </dgm:spPr>
    </dgm:pt>
    <dgm:pt modelId="{30EB52CC-4F02-4C80-AAF8-62BFF5A038EA}" type="pres">
      <dgm:prSet presAssocID="{187606C4-A5C3-49B4-8A18-BB38CA4215D5}" presName="text_3" presStyleLbl="node1" presStyleIdx="2" presStyleCnt="3">
        <dgm:presLayoutVars>
          <dgm:bulletEnabled val="1"/>
        </dgm:presLayoutVars>
      </dgm:prSet>
      <dgm:spPr/>
    </dgm:pt>
    <dgm:pt modelId="{C8B76DD7-65EF-4958-B29D-8E09C2D14548}" type="pres">
      <dgm:prSet presAssocID="{187606C4-A5C3-49B4-8A18-BB38CA4215D5}" presName="accent_3" presStyleCnt="0"/>
      <dgm:spPr/>
    </dgm:pt>
    <dgm:pt modelId="{E96C1AF3-5332-4D40-8E92-7C851D843D9E}" type="pres">
      <dgm:prSet presAssocID="{187606C4-A5C3-49B4-8A18-BB38CA4215D5}" presName="accentRepeatNode" presStyleLbl="solidFgAcc1" presStyleIdx="2" presStyleCnt="3"/>
      <dgm:spPr>
        <a:ln w="50800">
          <a:solidFill>
            <a:srgbClr val="093C61"/>
          </a:solidFill>
        </a:ln>
      </dgm:spPr>
    </dgm:pt>
  </dgm:ptLst>
  <dgm:cxnLst>
    <dgm:cxn modelId="{6C928428-284E-4E7D-9683-6F55F36228FB}" srcId="{32E11038-C648-4BF3-8167-6AE1FF3EFDF1}" destId="{E0CEC3AC-4F65-405E-9DD2-9D5A494B4AC7}" srcOrd="1" destOrd="0" parTransId="{EAB6D17A-4709-4A18-AFBB-0789B952020D}" sibTransId="{E80F0502-7CC7-44FF-B609-B9414F795B8A}"/>
    <dgm:cxn modelId="{57C00C33-A140-4336-BF90-35942F94805A}" type="presOf" srcId="{187606C4-A5C3-49B4-8A18-BB38CA4215D5}" destId="{30EB52CC-4F02-4C80-AAF8-62BFF5A038EA}" srcOrd="0" destOrd="0" presId="urn:microsoft.com/office/officeart/2008/layout/VerticalCurvedList"/>
    <dgm:cxn modelId="{A5351B5C-9190-4E1A-BDA3-BCFD1EA44514}" srcId="{32E11038-C648-4BF3-8167-6AE1FF3EFDF1}" destId="{BA20C27A-FD2A-445A-A719-6C03AF8940F3}" srcOrd="0" destOrd="0" parTransId="{70D27D20-9B5C-4ACA-A932-25F2CF915F48}" sibTransId="{6F8B888A-19D7-43C8-BC5E-9BDE549DF313}"/>
    <dgm:cxn modelId="{53883844-14BD-4351-A151-F1F21DB11AA2}" type="presOf" srcId="{E0CEC3AC-4F65-405E-9DD2-9D5A494B4AC7}" destId="{FA8E3AD4-7354-43A8-B93D-74F840B6AEF6}" srcOrd="0" destOrd="0" presId="urn:microsoft.com/office/officeart/2008/layout/VerticalCurvedList"/>
    <dgm:cxn modelId="{72D59750-5757-41CF-AF05-6C57B64FB7ED}" srcId="{32E11038-C648-4BF3-8167-6AE1FF3EFDF1}" destId="{187606C4-A5C3-49B4-8A18-BB38CA4215D5}" srcOrd="2" destOrd="0" parTransId="{58AE02CB-D91D-41B6-A813-B4F035391B83}" sibTransId="{3CFCF34C-096A-4329-BCDD-0A8D1A075934}"/>
    <dgm:cxn modelId="{EBE72F74-33D1-4060-A3B4-F3A60F68D2DE}" type="presOf" srcId="{BA20C27A-FD2A-445A-A719-6C03AF8940F3}" destId="{89592E09-CC88-4904-BF5E-1629C8C5E634}" srcOrd="0" destOrd="0" presId="urn:microsoft.com/office/officeart/2008/layout/VerticalCurvedList"/>
    <dgm:cxn modelId="{44A009B9-4C6E-4056-A237-21B77C751944}" type="presOf" srcId="{32E11038-C648-4BF3-8167-6AE1FF3EFDF1}" destId="{075A3D39-E191-4C23-AF82-FED389D4714A}" srcOrd="0" destOrd="0" presId="urn:microsoft.com/office/officeart/2008/layout/VerticalCurvedList"/>
    <dgm:cxn modelId="{C12810DE-047C-44F0-893C-5DBF7D150250}" type="presOf" srcId="{6F8B888A-19D7-43C8-BC5E-9BDE549DF313}" destId="{6304DB4F-C21D-43CE-BC19-7FC9FE4143EB}" srcOrd="0" destOrd="0" presId="urn:microsoft.com/office/officeart/2008/layout/VerticalCurvedList"/>
    <dgm:cxn modelId="{C8DF18D6-9728-4B9E-8416-9844D37BED16}" type="presParOf" srcId="{075A3D39-E191-4C23-AF82-FED389D4714A}" destId="{80725D32-2ED8-4B1F-81A2-9F7C840C4E0C}" srcOrd="0" destOrd="0" presId="urn:microsoft.com/office/officeart/2008/layout/VerticalCurvedList"/>
    <dgm:cxn modelId="{E35D8989-C4EB-4877-88F9-278C7A5D79BE}" type="presParOf" srcId="{80725D32-2ED8-4B1F-81A2-9F7C840C4E0C}" destId="{B6A82959-4BD9-4D99-A596-9C774D74AB1C}" srcOrd="0" destOrd="0" presId="urn:microsoft.com/office/officeart/2008/layout/VerticalCurvedList"/>
    <dgm:cxn modelId="{2E10BBB5-BB5F-4213-81D6-299D4ED932F9}" type="presParOf" srcId="{B6A82959-4BD9-4D99-A596-9C774D74AB1C}" destId="{A2FCC776-BF52-47C4-92E4-17467F9AE6E1}" srcOrd="0" destOrd="0" presId="urn:microsoft.com/office/officeart/2008/layout/VerticalCurvedList"/>
    <dgm:cxn modelId="{5B23B201-EE0E-41FD-994F-D36FF4AEDA82}" type="presParOf" srcId="{B6A82959-4BD9-4D99-A596-9C774D74AB1C}" destId="{6304DB4F-C21D-43CE-BC19-7FC9FE4143EB}" srcOrd="1" destOrd="0" presId="urn:microsoft.com/office/officeart/2008/layout/VerticalCurvedList"/>
    <dgm:cxn modelId="{44830F56-0B6E-4957-B591-535E7C4AE88E}" type="presParOf" srcId="{B6A82959-4BD9-4D99-A596-9C774D74AB1C}" destId="{0AC5C796-425F-48EC-9CE3-FF43A9E945D1}" srcOrd="2" destOrd="0" presId="urn:microsoft.com/office/officeart/2008/layout/VerticalCurvedList"/>
    <dgm:cxn modelId="{B512C53B-041E-4F05-874B-6C14137472B2}" type="presParOf" srcId="{B6A82959-4BD9-4D99-A596-9C774D74AB1C}" destId="{FEDB5C55-0F80-4976-AD26-0CEE89BEB7EA}" srcOrd="3" destOrd="0" presId="urn:microsoft.com/office/officeart/2008/layout/VerticalCurvedList"/>
    <dgm:cxn modelId="{B5267D50-E7E0-4BB1-BFA8-A827CCA77309}" type="presParOf" srcId="{80725D32-2ED8-4B1F-81A2-9F7C840C4E0C}" destId="{89592E09-CC88-4904-BF5E-1629C8C5E634}" srcOrd="1" destOrd="0" presId="urn:microsoft.com/office/officeart/2008/layout/VerticalCurvedList"/>
    <dgm:cxn modelId="{B277B9AB-1A22-46B8-AB75-EA271659F9A9}" type="presParOf" srcId="{80725D32-2ED8-4B1F-81A2-9F7C840C4E0C}" destId="{9A21976F-30D0-4847-9028-5756044BAAC3}" srcOrd="2" destOrd="0" presId="urn:microsoft.com/office/officeart/2008/layout/VerticalCurvedList"/>
    <dgm:cxn modelId="{F63A9C37-6ADA-42F7-9567-B5030E7619A5}" type="presParOf" srcId="{9A21976F-30D0-4847-9028-5756044BAAC3}" destId="{36E4D279-9DCF-4996-B9DB-80023277EC34}" srcOrd="0" destOrd="0" presId="urn:microsoft.com/office/officeart/2008/layout/VerticalCurvedList"/>
    <dgm:cxn modelId="{F0AF24C9-085E-4E7F-84AF-44BDBD83C8D6}" type="presParOf" srcId="{80725D32-2ED8-4B1F-81A2-9F7C840C4E0C}" destId="{FA8E3AD4-7354-43A8-B93D-74F840B6AEF6}" srcOrd="3" destOrd="0" presId="urn:microsoft.com/office/officeart/2008/layout/VerticalCurvedList"/>
    <dgm:cxn modelId="{53C3BAA1-3CEB-4E9B-B244-D18A0E21044B}" type="presParOf" srcId="{80725D32-2ED8-4B1F-81A2-9F7C840C4E0C}" destId="{FDAFDD12-87AE-496F-A9BD-D8FA3C5C588E}" srcOrd="4" destOrd="0" presId="urn:microsoft.com/office/officeart/2008/layout/VerticalCurvedList"/>
    <dgm:cxn modelId="{D9AAB689-C278-446B-B50B-F0121693A922}" type="presParOf" srcId="{FDAFDD12-87AE-496F-A9BD-D8FA3C5C588E}" destId="{CE0FEE12-C9DD-48AF-B095-635EAD24EB23}" srcOrd="0" destOrd="0" presId="urn:microsoft.com/office/officeart/2008/layout/VerticalCurvedList"/>
    <dgm:cxn modelId="{6BE5BE6F-02B9-4318-9BB9-B7CD1051F0D2}" type="presParOf" srcId="{80725D32-2ED8-4B1F-81A2-9F7C840C4E0C}" destId="{30EB52CC-4F02-4C80-AAF8-62BFF5A038EA}" srcOrd="5" destOrd="0" presId="urn:microsoft.com/office/officeart/2008/layout/VerticalCurvedList"/>
    <dgm:cxn modelId="{37A2E405-9B83-4313-96A7-0A679F777B18}" type="presParOf" srcId="{80725D32-2ED8-4B1F-81A2-9F7C840C4E0C}" destId="{C8B76DD7-65EF-4958-B29D-8E09C2D14548}" srcOrd="6" destOrd="0" presId="urn:microsoft.com/office/officeart/2008/layout/VerticalCurvedList"/>
    <dgm:cxn modelId="{BA1CF7BF-1B96-48C4-ADB0-9317E5BC7454}" type="presParOf" srcId="{C8B76DD7-65EF-4958-B29D-8E09C2D14548}" destId="{E96C1AF3-5332-4D40-8E92-7C851D843D9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2E11038-C648-4BF3-8167-6AE1FF3EFDF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20C27A-FD2A-445A-A719-6C03AF8940F3}">
      <dgm:prSet phldrT="[Text]"/>
      <dgm:spPr>
        <a:solidFill>
          <a:srgbClr val="5B6770"/>
        </a:solidFill>
      </dgm:spPr>
      <dgm:t>
        <a:bodyPr/>
        <a:lstStyle/>
        <a:p>
          <a:r>
            <a:rPr lang="en-US"/>
            <a:t>Click to edit Master subtitle style</a:t>
          </a:r>
        </a:p>
      </dgm:t>
    </dgm:pt>
    <dgm:pt modelId="{70D27D20-9B5C-4ACA-A932-25F2CF915F48}" type="parTrans" cxnId="{A5351B5C-9190-4E1A-BDA3-BCFD1EA44514}">
      <dgm:prSet/>
      <dgm:spPr/>
      <dgm:t>
        <a:bodyPr/>
        <a:lstStyle/>
        <a:p>
          <a:endParaRPr lang="en-US"/>
        </a:p>
      </dgm:t>
    </dgm:pt>
    <dgm:pt modelId="{6F8B888A-19D7-43C8-BC5E-9BDE549DF313}" type="sibTrans" cxnId="{A5351B5C-9190-4E1A-BDA3-BCFD1EA44514}">
      <dgm:prSet/>
      <dgm:spPr/>
      <dgm:t>
        <a:bodyPr/>
        <a:lstStyle/>
        <a:p>
          <a:endParaRPr lang="en-US"/>
        </a:p>
      </dgm:t>
    </dgm:pt>
    <dgm:pt modelId="{E0CEC3AC-4F65-405E-9DD2-9D5A494B4AC7}">
      <dgm:prSet phldrT="[Text]"/>
      <dgm:spPr>
        <a:solidFill>
          <a:srgbClr val="00AEC7"/>
        </a:solidFill>
      </dgm:spPr>
      <dgm:t>
        <a:bodyPr/>
        <a:lstStyle/>
        <a:p>
          <a:r>
            <a:rPr lang="en-US"/>
            <a:t>Click to edit Master subtitle style</a:t>
          </a:r>
        </a:p>
      </dgm:t>
    </dgm:pt>
    <dgm:pt modelId="{EAB6D17A-4709-4A18-AFBB-0789B952020D}" type="parTrans" cxnId="{6C928428-284E-4E7D-9683-6F55F36228FB}">
      <dgm:prSet/>
      <dgm:spPr/>
      <dgm:t>
        <a:bodyPr/>
        <a:lstStyle/>
        <a:p>
          <a:endParaRPr lang="en-US"/>
        </a:p>
      </dgm:t>
    </dgm:pt>
    <dgm:pt modelId="{E80F0502-7CC7-44FF-B609-B9414F795B8A}" type="sibTrans" cxnId="{6C928428-284E-4E7D-9683-6F55F36228FB}">
      <dgm:prSet/>
      <dgm:spPr/>
      <dgm:t>
        <a:bodyPr/>
        <a:lstStyle/>
        <a:p>
          <a:endParaRPr lang="en-US"/>
        </a:p>
      </dgm:t>
    </dgm:pt>
    <dgm:pt modelId="{187606C4-A5C3-49B4-8A18-BB38CA4215D5}">
      <dgm:prSet phldrT="[Text]"/>
      <dgm:spPr>
        <a:solidFill>
          <a:srgbClr val="093C61"/>
        </a:solidFill>
      </dgm:spPr>
      <dgm:t>
        <a:bodyPr/>
        <a:lstStyle/>
        <a:p>
          <a:r>
            <a:rPr lang="en-US"/>
            <a:t>Click to edit Master subtitle style</a:t>
          </a:r>
        </a:p>
      </dgm:t>
    </dgm:pt>
    <dgm:pt modelId="{58AE02CB-D91D-41B6-A813-B4F035391B83}" type="parTrans" cxnId="{72D59750-5757-41CF-AF05-6C57B64FB7ED}">
      <dgm:prSet/>
      <dgm:spPr/>
      <dgm:t>
        <a:bodyPr/>
        <a:lstStyle/>
        <a:p>
          <a:endParaRPr lang="en-US"/>
        </a:p>
      </dgm:t>
    </dgm:pt>
    <dgm:pt modelId="{3CFCF34C-096A-4329-BCDD-0A8D1A075934}" type="sibTrans" cxnId="{72D59750-5757-41CF-AF05-6C57B64FB7ED}">
      <dgm:prSet/>
      <dgm:spPr/>
      <dgm:t>
        <a:bodyPr/>
        <a:lstStyle/>
        <a:p>
          <a:endParaRPr lang="en-US"/>
        </a:p>
      </dgm:t>
    </dgm:pt>
    <dgm:pt modelId="{075A3D39-E191-4C23-AF82-FED389D4714A}" type="pres">
      <dgm:prSet presAssocID="{32E11038-C648-4BF3-8167-6AE1FF3EFDF1}" presName="Name0" presStyleCnt="0">
        <dgm:presLayoutVars>
          <dgm:chMax val="7"/>
          <dgm:chPref val="7"/>
          <dgm:dir/>
        </dgm:presLayoutVars>
      </dgm:prSet>
      <dgm:spPr/>
    </dgm:pt>
    <dgm:pt modelId="{80725D32-2ED8-4B1F-81A2-9F7C840C4E0C}" type="pres">
      <dgm:prSet presAssocID="{32E11038-C648-4BF3-8167-6AE1FF3EFDF1}" presName="Name1" presStyleCnt="0"/>
      <dgm:spPr/>
    </dgm:pt>
    <dgm:pt modelId="{B6A82959-4BD9-4D99-A596-9C774D74AB1C}" type="pres">
      <dgm:prSet presAssocID="{32E11038-C648-4BF3-8167-6AE1FF3EFDF1}" presName="cycle" presStyleCnt="0"/>
      <dgm:spPr/>
    </dgm:pt>
    <dgm:pt modelId="{A2FCC776-BF52-47C4-92E4-17467F9AE6E1}" type="pres">
      <dgm:prSet presAssocID="{32E11038-C648-4BF3-8167-6AE1FF3EFDF1}" presName="srcNode" presStyleLbl="node1" presStyleIdx="0" presStyleCnt="3"/>
      <dgm:spPr/>
    </dgm:pt>
    <dgm:pt modelId="{6304DB4F-C21D-43CE-BC19-7FC9FE4143EB}" type="pres">
      <dgm:prSet presAssocID="{32E11038-C648-4BF3-8167-6AE1FF3EFDF1}" presName="conn" presStyleLbl="parChTrans1D2" presStyleIdx="0" presStyleCnt="1"/>
      <dgm:spPr/>
    </dgm:pt>
    <dgm:pt modelId="{0AC5C796-425F-48EC-9CE3-FF43A9E945D1}" type="pres">
      <dgm:prSet presAssocID="{32E11038-C648-4BF3-8167-6AE1FF3EFDF1}" presName="extraNode" presStyleLbl="node1" presStyleIdx="0" presStyleCnt="3"/>
      <dgm:spPr/>
    </dgm:pt>
    <dgm:pt modelId="{FEDB5C55-0F80-4976-AD26-0CEE89BEB7EA}" type="pres">
      <dgm:prSet presAssocID="{32E11038-C648-4BF3-8167-6AE1FF3EFDF1}" presName="dstNode" presStyleLbl="node1" presStyleIdx="0" presStyleCnt="3"/>
      <dgm:spPr/>
    </dgm:pt>
    <dgm:pt modelId="{89592E09-CC88-4904-BF5E-1629C8C5E634}" type="pres">
      <dgm:prSet presAssocID="{BA20C27A-FD2A-445A-A719-6C03AF8940F3}" presName="text_1" presStyleLbl="node1" presStyleIdx="0" presStyleCnt="3">
        <dgm:presLayoutVars>
          <dgm:bulletEnabled val="1"/>
        </dgm:presLayoutVars>
      </dgm:prSet>
      <dgm:spPr/>
    </dgm:pt>
    <dgm:pt modelId="{9A21976F-30D0-4847-9028-5756044BAAC3}" type="pres">
      <dgm:prSet presAssocID="{BA20C27A-FD2A-445A-A719-6C03AF8940F3}" presName="accent_1" presStyleCnt="0"/>
      <dgm:spPr/>
    </dgm:pt>
    <dgm:pt modelId="{36E4D279-9DCF-4996-B9DB-80023277EC34}" type="pres">
      <dgm:prSet presAssocID="{BA20C27A-FD2A-445A-A719-6C03AF8940F3}" presName="accentRepeatNode" presStyleLbl="solidFgAcc1" presStyleIdx="0" presStyleCnt="3"/>
      <dgm:spPr>
        <a:ln w="50800">
          <a:solidFill>
            <a:srgbClr val="5B6770"/>
          </a:solidFill>
        </a:ln>
      </dgm:spPr>
    </dgm:pt>
    <dgm:pt modelId="{FA8E3AD4-7354-43A8-B93D-74F840B6AEF6}" type="pres">
      <dgm:prSet presAssocID="{E0CEC3AC-4F65-405E-9DD2-9D5A494B4AC7}" presName="text_2" presStyleLbl="node1" presStyleIdx="1" presStyleCnt="3">
        <dgm:presLayoutVars>
          <dgm:bulletEnabled val="1"/>
        </dgm:presLayoutVars>
      </dgm:prSet>
      <dgm:spPr/>
    </dgm:pt>
    <dgm:pt modelId="{FDAFDD12-87AE-496F-A9BD-D8FA3C5C588E}" type="pres">
      <dgm:prSet presAssocID="{E0CEC3AC-4F65-405E-9DD2-9D5A494B4AC7}" presName="accent_2" presStyleCnt="0"/>
      <dgm:spPr/>
    </dgm:pt>
    <dgm:pt modelId="{CE0FEE12-C9DD-48AF-B095-635EAD24EB23}" type="pres">
      <dgm:prSet presAssocID="{E0CEC3AC-4F65-405E-9DD2-9D5A494B4AC7}" presName="accentRepeatNode" presStyleLbl="solidFgAcc1" presStyleIdx="1" presStyleCnt="3"/>
      <dgm:spPr>
        <a:ln w="50800">
          <a:solidFill>
            <a:srgbClr val="00AEC7"/>
          </a:solidFill>
        </a:ln>
      </dgm:spPr>
    </dgm:pt>
    <dgm:pt modelId="{30EB52CC-4F02-4C80-AAF8-62BFF5A038EA}" type="pres">
      <dgm:prSet presAssocID="{187606C4-A5C3-49B4-8A18-BB38CA4215D5}" presName="text_3" presStyleLbl="node1" presStyleIdx="2" presStyleCnt="3">
        <dgm:presLayoutVars>
          <dgm:bulletEnabled val="1"/>
        </dgm:presLayoutVars>
      </dgm:prSet>
      <dgm:spPr/>
    </dgm:pt>
    <dgm:pt modelId="{C8B76DD7-65EF-4958-B29D-8E09C2D14548}" type="pres">
      <dgm:prSet presAssocID="{187606C4-A5C3-49B4-8A18-BB38CA4215D5}" presName="accent_3" presStyleCnt="0"/>
      <dgm:spPr/>
    </dgm:pt>
    <dgm:pt modelId="{E96C1AF3-5332-4D40-8E92-7C851D843D9E}" type="pres">
      <dgm:prSet presAssocID="{187606C4-A5C3-49B4-8A18-BB38CA4215D5}" presName="accentRepeatNode" presStyleLbl="solidFgAcc1" presStyleIdx="2" presStyleCnt="3"/>
      <dgm:spPr>
        <a:ln w="50800">
          <a:solidFill>
            <a:srgbClr val="093C61"/>
          </a:solidFill>
        </a:ln>
      </dgm:spPr>
    </dgm:pt>
  </dgm:ptLst>
  <dgm:cxnLst>
    <dgm:cxn modelId="{6C928428-284E-4E7D-9683-6F55F36228FB}" srcId="{32E11038-C648-4BF3-8167-6AE1FF3EFDF1}" destId="{E0CEC3AC-4F65-405E-9DD2-9D5A494B4AC7}" srcOrd="1" destOrd="0" parTransId="{EAB6D17A-4709-4A18-AFBB-0789B952020D}" sibTransId="{E80F0502-7CC7-44FF-B609-B9414F795B8A}"/>
    <dgm:cxn modelId="{57C00C33-A140-4336-BF90-35942F94805A}" type="presOf" srcId="{187606C4-A5C3-49B4-8A18-BB38CA4215D5}" destId="{30EB52CC-4F02-4C80-AAF8-62BFF5A038EA}" srcOrd="0" destOrd="0" presId="urn:microsoft.com/office/officeart/2008/layout/VerticalCurvedList"/>
    <dgm:cxn modelId="{A5351B5C-9190-4E1A-BDA3-BCFD1EA44514}" srcId="{32E11038-C648-4BF3-8167-6AE1FF3EFDF1}" destId="{BA20C27A-FD2A-445A-A719-6C03AF8940F3}" srcOrd="0" destOrd="0" parTransId="{70D27D20-9B5C-4ACA-A932-25F2CF915F48}" sibTransId="{6F8B888A-19D7-43C8-BC5E-9BDE549DF313}"/>
    <dgm:cxn modelId="{53883844-14BD-4351-A151-F1F21DB11AA2}" type="presOf" srcId="{E0CEC3AC-4F65-405E-9DD2-9D5A494B4AC7}" destId="{FA8E3AD4-7354-43A8-B93D-74F840B6AEF6}" srcOrd="0" destOrd="0" presId="urn:microsoft.com/office/officeart/2008/layout/VerticalCurvedList"/>
    <dgm:cxn modelId="{72D59750-5757-41CF-AF05-6C57B64FB7ED}" srcId="{32E11038-C648-4BF3-8167-6AE1FF3EFDF1}" destId="{187606C4-A5C3-49B4-8A18-BB38CA4215D5}" srcOrd="2" destOrd="0" parTransId="{58AE02CB-D91D-41B6-A813-B4F035391B83}" sibTransId="{3CFCF34C-096A-4329-BCDD-0A8D1A075934}"/>
    <dgm:cxn modelId="{EBE72F74-33D1-4060-A3B4-F3A60F68D2DE}" type="presOf" srcId="{BA20C27A-FD2A-445A-A719-6C03AF8940F3}" destId="{89592E09-CC88-4904-BF5E-1629C8C5E634}" srcOrd="0" destOrd="0" presId="urn:microsoft.com/office/officeart/2008/layout/VerticalCurvedList"/>
    <dgm:cxn modelId="{44A009B9-4C6E-4056-A237-21B77C751944}" type="presOf" srcId="{32E11038-C648-4BF3-8167-6AE1FF3EFDF1}" destId="{075A3D39-E191-4C23-AF82-FED389D4714A}" srcOrd="0" destOrd="0" presId="urn:microsoft.com/office/officeart/2008/layout/VerticalCurvedList"/>
    <dgm:cxn modelId="{C12810DE-047C-44F0-893C-5DBF7D150250}" type="presOf" srcId="{6F8B888A-19D7-43C8-BC5E-9BDE549DF313}" destId="{6304DB4F-C21D-43CE-BC19-7FC9FE4143EB}" srcOrd="0" destOrd="0" presId="urn:microsoft.com/office/officeart/2008/layout/VerticalCurvedList"/>
    <dgm:cxn modelId="{C8DF18D6-9728-4B9E-8416-9844D37BED16}" type="presParOf" srcId="{075A3D39-E191-4C23-AF82-FED389D4714A}" destId="{80725D32-2ED8-4B1F-81A2-9F7C840C4E0C}" srcOrd="0" destOrd="0" presId="urn:microsoft.com/office/officeart/2008/layout/VerticalCurvedList"/>
    <dgm:cxn modelId="{E35D8989-C4EB-4877-88F9-278C7A5D79BE}" type="presParOf" srcId="{80725D32-2ED8-4B1F-81A2-9F7C840C4E0C}" destId="{B6A82959-4BD9-4D99-A596-9C774D74AB1C}" srcOrd="0" destOrd="0" presId="urn:microsoft.com/office/officeart/2008/layout/VerticalCurvedList"/>
    <dgm:cxn modelId="{2E10BBB5-BB5F-4213-81D6-299D4ED932F9}" type="presParOf" srcId="{B6A82959-4BD9-4D99-A596-9C774D74AB1C}" destId="{A2FCC776-BF52-47C4-92E4-17467F9AE6E1}" srcOrd="0" destOrd="0" presId="urn:microsoft.com/office/officeart/2008/layout/VerticalCurvedList"/>
    <dgm:cxn modelId="{5B23B201-EE0E-41FD-994F-D36FF4AEDA82}" type="presParOf" srcId="{B6A82959-4BD9-4D99-A596-9C774D74AB1C}" destId="{6304DB4F-C21D-43CE-BC19-7FC9FE4143EB}" srcOrd="1" destOrd="0" presId="urn:microsoft.com/office/officeart/2008/layout/VerticalCurvedList"/>
    <dgm:cxn modelId="{44830F56-0B6E-4957-B591-535E7C4AE88E}" type="presParOf" srcId="{B6A82959-4BD9-4D99-A596-9C774D74AB1C}" destId="{0AC5C796-425F-48EC-9CE3-FF43A9E945D1}" srcOrd="2" destOrd="0" presId="urn:microsoft.com/office/officeart/2008/layout/VerticalCurvedList"/>
    <dgm:cxn modelId="{B512C53B-041E-4F05-874B-6C14137472B2}" type="presParOf" srcId="{B6A82959-4BD9-4D99-A596-9C774D74AB1C}" destId="{FEDB5C55-0F80-4976-AD26-0CEE89BEB7EA}" srcOrd="3" destOrd="0" presId="urn:microsoft.com/office/officeart/2008/layout/VerticalCurvedList"/>
    <dgm:cxn modelId="{B5267D50-E7E0-4BB1-BFA8-A827CCA77309}" type="presParOf" srcId="{80725D32-2ED8-4B1F-81A2-9F7C840C4E0C}" destId="{89592E09-CC88-4904-BF5E-1629C8C5E634}" srcOrd="1" destOrd="0" presId="urn:microsoft.com/office/officeart/2008/layout/VerticalCurvedList"/>
    <dgm:cxn modelId="{B277B9AB-1A22-46B8-AB75-EA271659F9A9}" type="presParOf" srcId="{80725D32-2ED8-4B1F-81A2-9F7C840C4E0C}" destId="{9A21976F-30D0-4847-9028-5756044BAAC3}" srcOrd="2" destOrd="0" presId="urn:microsoft.com/office/officeart/2008/layout/VerticalCurvedList"/>
    <dgm:cxn modelId="{F63A9C37-6ADA-42F7-9567-B5030E7619A5}" type="presParOf" srcId="{9A21976F-30D0-4847-9028-5756044BAAC3}" destId="{36E4D279-9DCF-4996-B9DB-80023277EC34}" srcOrd="0" destOrd="0" presId="urn:microsoft.com/office/officeart/2008/layout/VerticalCurvedList"/>
    <dgm:cxn modelId="{F0AF24C9-085E-4E7F-84AF-44BDBD83C8D6}" type="presParOf" srcId="{80725D32-2ED8-4B1F-81A2-9F7C840C4E0C}" destId="{FA8E3AD4-7354-43A8-B93D-74F840B6AEF6}" srcOrd="3" destOrd="0" presId="urn:microsoft.com/office/officeart/2008/layout/VerticalCurvedList"/>
    <dgm:cxn modelId="{53C3BAA1-3CEB-4E9B-B244-D18A0E21044B}" type="presParOf" srcId="{80725D32-2ED8-4B1F-81A2-9F7C840C4E0C}" destId="{FDAFDD12-87AE-496F-A9BD-D8FA3C5C588E}" srcOrd="4" destOrd="0" presId="urn:microsoft.com/office/officeart/2008/layout/VerticalCurvedList"/>
    <dgm:cxn modelId="{D9AAB689-C278-446B-B50B-F0121693A922}" type="presParOf" srcId="{FDAFDD12-87AE-496F-A9BD-D8FA3C5C588E}" destId="{CE0FEE12-C9DD-48AF-B095-635EAD24EB23}" srcOrd="0" destOrd="0" presId="urn:microsoft.com/office/officeart/2008/layout/VerticalCurvedList"/>
    <dgm:cxn modelId="{6BE5BE6F-02B9-4318-9BB9-B7CD1051F0D2}" type="presParOf" srcId="{80725D32-2ED8-4B1F-81A2-9F7C840C4E0C}" destId="{30EB52CC-4F02-4C80-AAF8-62BFF5A038EA}" srcOrd="5" destOrd="0" presId="urn:microsoft.com/office/officeart/2008/layout/VerticalCurvedList"/>
    <dgm:cxn modelId="{37A2E405-9B83-4313-96A7-0A679F777B18}" type="presParOf" srcId="{80725D32-2ED8-4B1F-81A2-9F7C840C4E0C}" destId="{C8B76DD7-65EF-4958-B29D-8E09C2D14548}" srcOrd="6" destOrd="0" presId="urn:microsoft.com/office/officeart/2008/layout/VerticalCurvedList"/>
    <dgm:cxn modelId="{BA1CF7BF-1B96-48C4-ADB0-9317E5BC7454}" type="presParOf" srcId="{C8B76DD7-65EF-4958-B29D-8E09C2D14548}" destId="{E96C1AF3-5332-4D40-8E92-7C851D843D9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C201A3A-5184-4C24-B789-947E6CE51906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B2F33D-8CC4-45A3-9A32-40BB0404D3A8}">
      <dgm:prSet/>
      <dgm:spPr/>
      <dgm:t>
        <a:bodyPr/>
        <a:lstStyle/>
        <a:p>
          <a:pPr>
            <a:buNone/>
          </a:pPr>
          <a:r>
            <a:rPr lang="en-US" dirty="0" err="1"/>
            <a:t>NPRR</a:t>
          </a:r>
          <a:r>
            <a:rPr lang="en-US" dirty="0"/>
            <a:t> 1214 – Pricing mechanism enhancements</a:t>
          </a:r>
        </a:p>
      </dgm:t>
    </dgm:pt>
    <dgm:pt modelId="{D42DAB86-E3A4-4E71-9900-A53A3392706F}" type="parTrans" cxnId="{0528B47D-E35E-4D5C-AC75-BA161D96C559}">
      <dgm:prSet/>
      <dgm:spPr/>
      <dgm:t>
        <a:bodyPr/>
        <a:lstStyle/>
        <a:p>
          <a:endParaRPr lang="en-US"/>
        </a:p>
      </dgm:t>
    </dgm:pt>
    <dgm:pt modelId="{A15F8D84-1B34-480A-95F0-6C8135174C9A}" type="sibTrans" cxnId="{0528B47D-E35E-4D5C-AC75-BA161D96C559}">
      <dgm:prSet/>
      <dgm:spPr/>
      <dgm:t>
        <a:bodyPr/>
        <a:lstStyle/>
        <a:p>
          <a:endParaRPr lang="en-US"/>
        </a:p>
      </dgm:t>
    </dgm:pt>
    <dgm:pt modelId="{BBADB2B5-011B-4F81-87CF-3F383D8AF34E}">
      <dgm:prSet/>
      <dgm:spPr/>
      <dgm:t>
        <a:bodyPr/>
        <a:lstStyle/>
        <a:p>
          <a:pPr>
            <a:buNone/>
          </a:pPr>
          <a:r>
            <a:rPr lang="en-US" dirty="0" err="1"/>
            <a:t>NPRR</a:t>
          </a:r>
          <a:r>
            <a:rPr lang="en-US" dirty="0"/>
            <a:t> 1255 – </a:t>
          </a:r>
          <a:r>
            <a:rPr lang="en-US" dirty="0" err="1"/>
            <a:t>ESR</a:t>
          </a:r>
          <a:r>
            <a:rPr lang="en-US" dirty="0"/>
            <a:t> mitigation</a:t>
          </a:r>
        </a:p>
      </dgm:t>
    </dgm:pt>
    <dgm:pt modelId="{89C820CB-305D-4DA0-B984-5FE43240C03E}" type="parTrans" cxnId="{0B484D44-57AC-47B7-A25F-173F4C6E7E29}">
      <dgm:prSet/>
      <dgm:spPr/>
      <dgm:t>
        <a:bodyPr/>
        <a:lstStyle/>
        <a:p>
          <a:endParaRPr lang="en-US"/>
        </a:p>
      </dgm:t>
    </dgm:pt>
    <dgm:pt modelId="{67736691-5FF8-4DC5-A9C7-95FC7C1758FB}" type="sibTrans" cxnId="{0B484D44-57AC-47B7-A25F-173F4C6E7E29}">
      <dgm:prSet/>
      <dgm:spPr/>
      <dgm:t>
        <a:bodyPr/>
        <a:lstStyle/>
        <a:p>
          <a:endParaRPr lang="en-US"/>
        </a:p>
      </dgm:t>
    </dgm:pt>
    <dgm:pt modelId="{270EB95E-1416-442E-8C89-F5E37406D404}">
      <dgm:prSet/>
      <dgm:spPr/>
      <dgm:t>
        <a:bodyPr/>
        <a:lstStyle/>
        <a:p>
          <a:pPr>
            <a:buNone/>
          </a:pPr>
          <a:r>
            <a:rPr lang="en-US" dirty="0" err="1"/>
            <a:t>NPRR</a:t>
          </a:r>
          <a:r>
            <a:rPr lang="en-US" dirty="0"/>
            <a:t> 1264 – Energy Attributes Certificate</a:t>
          </a:r>
        </a:p>
      </dgm:t>
    </dgm:pt>
    <dgm:pt modelId="{77B9E108-48E1-4FC1-AA0C-5D987AF8E49C}" type="parTrans" cxnId="{B860B6B4-49FD-4BE2-AB35-CFEB5254D99C}">
      <dgm:prSet/>
      <dgm:spPr/>
      <dgm:t>
        <a:bodyPr/>
        <a:lstStyle/>
        <a:p>
          <a:endParaRPr lang="en-US"/>
        </a:p>
      </dgm:t>
    </dgm:pt>
    <dgm:pt modelId="{8C321726-D189-4976-B646-0992C018640C}" type="sibTrans" cxnId="{B860B6B4-49FD-4BE2-AB35-CFEB5254D99C}">
      <dgm:prSet/>
      <dgm:spPr/>
      <dgm:t>
        <a:bodyPr/>
        <a:lstStyle/>
        <a:p>
          <a:endParaRPr lang="en-US"/>
        </a:p>
      </dgm:t>
    </dgm:pt>
    <dgm:pt modelId="{7A8E6D1E-4554-40B4-92F8-7EC90BBF809C}">
      <dgm:prSet/>
      <dgm:spPr/>
      <dgm:t>
        <a:bodyPr/>
        <a:lstStyle/>
        <a:p>
          <a:pPr>
            <a:buNone/>
          </a:pPr>
          <a:r>
            <a:rPr lang="en-US" dirty="0" err="1"/>
            <a:t>NPRR</a:t>
          </a:r>
          <a:r>
            <a:rPr lang="en-US" dirty="0"/>
            <a:t> 1279 – Contracted fuel costs in mitigation</a:t>
          </a:r>
        </a:p>
      </dgm:t>
    </dgm:pt>
    <dgm:pt modelId="{886B10BF-A6B6-4BE2-AD88-6FA24094F6A1}" type="parTrans" cxnId="{14A8BEBA-FC09-4EC2-B8F5-167C18B61B5F}">
      <dgm:prSet/>
      <dgm:spPr/>
      <dgm:t>
        <a:bodyPr/>
        <a:lstStyle/>
        <a:p>
          <a:endParaRPr lang="en-US"/>
        </a:p>
      </dgm:t>
    </dgm:pt>
    <dgm:pt modelId="{CBF9D458-2544-4B4D-AEB6-E2DE79ED4620}" type="sibTrans" cxnId="{14A8BEBA-FC09-4EC2-B8F5-167C18B61B5F}">
      <dgm:prSet/>
      <dgm:spPr/>
      <dgm:t>
        <a:bodyPr/>
        <a:lstStyle/>
        <a:p>
          <a:endParaRPr lang="en-US"/>
        </a:p>
      </dgm:t>
    </dgm:pt>
    <dgm:pt modelId="{7E56A5B0-DF7F-4499-B6A9-94F0C2221FDF}">
      <dgm:prSet/>
      <dgm:spPr/>
      <dgm:t>
        <a:bodyPr/>
        <a:lstStyle/>
        <a:p>
          <a:pPr>
            <a:buNone/>
          </a:pPr>
          <a:r>
            <a:rPr lang="en-US" dirty="0"/>
            <a:t>Other pre-NPRR initiatives</a:t>
          </a:r>
        </a:p>
      </dgm:t>
    </dgm:pt>
    <dgm:pt modelId="{D482F35C-440F-4E57-9D7F-410086C970CB}" type="parTrans" cxnId="{8F0E566B-EB09-4677-8164-252DB79CA9AE}">
      <dgm:prSet/>
      <dgm:spPr/>
      <dgm:t>
        <a:bodyPr/>
        <a:lstStyle/>
        <a:p>
          <a:endParaRPr lang="en-US"/>
        </a:p>
      </dgm:t>
    </dgm:pt>
    <dgm:pt modelId="{19729597-9498-4D39-93D2-43370C8FE120}" type="sibTrans" cxnId="{8F0E566B-EB09-4677-8164-252DB79CA9AE}">
      <dgm:prSet/>
      <dgm:spPr/>
      <dgm:t>
        <a:bodyPr/>
        <a:lstStyle/>
        <a:p>
          <a:endParaRPr lang="en-US"/>
        </a:p>
      </dgm:t>
    </dgm:pt>
    <dgm:pt modelId="{32560A9C-DDE4-49C0-8D36-DC3E4BBBF9C2}" type="pres">
      <dgm:prSet presAssocID="{2C201A3A-5184-4C24-B789-947E6CE51906}" presName="Name0" presStyleCnt="0">
        <dgm:presLayoutVars>
          <dgm:chMax val="7"/>
          <dgm:chPref val="7"/>
          <dgm:dir/>
        </dgm:presLayoutVars>
      </dgm:prSet>
      <dgm:spPr/>
    </dgm:pt>
    <dgm:pt modelId="{D9B99A38-D854-4950-9841-5D0F0ADD7970}" type="pres">
      <dgm:prSet presAssocID="{2C201A3A-5184-4C24-B789-947E6CE51906}" presName="Name1" presStyleCnt="0"/>
      <dgm:spPr/>
    </dgm:pt>
    <dgm:pt modelId="{41683476-A77F-44F5-8508-8D26A9930C87}" type="pres">
      <dgm:prSet presAssocID="{2C201A3A-5184-4C24-B789-947E6CE51906}" presName="cycle" presStyleCnt="0"/>
      <dgm:spPr/>
    </dgm:pt>
    <dgm:pt modelId="{E5C50567-EAF0-430B-A3CB-34979D6BA744}" type="pres">
      <dgm:prSet presAssocID="{2C201A3A-5184-4C24-B789-947E6CE51906}" presName="srcNode" presStyleLbl="node1" presStyleIdx="0" presStyleCnt="5"/>
      <dgm:spPr/>
    </dgm:pt>
    <dgm:pt modelId="{BE423F44-B50B-4336-BF40-5C48264AAC9C}" type="pres">
      <dgm:prSet presAssocID="{2C201A3A-5184-4C24-B789-947E6CE51906}" presName="conn" presStyleLbl="parChTrans1D2" presStyleIdx="0" presStyleCnt="1"/>
      <dgm:spPr/>
    </dgm:pt>
    <dgm:pt modelId="{3E36016E-B4FD-4DB4-BD52-A318BB9B0923}" type="pres">
      <dgm:prSet presAssocID="{2C201A3A-5184-4C24-B789-947E6CE51906}" presName="extraNode" presStyleLbl="node1" presStyleIdx="0" presStyleCnt="5"/>
      <dgm:spPr/>
    </dgm:pt>
    <dgm:pt modelId="{334DEB8F-54E9-4577-A1E2-20BFA543D20F}" type="pres">
      <dgm:prSet presAssocID="{2C201A3A-5184-4C24-B789-947E6CE51906}" presName="dstNode" presStyleLbl="node1" presStyleIdx="0" presStyleCnt="5"/>
      <dgm:spPr/>
    </dgm:pt>
    <dgm:pt modelId="{624DB2DF-96B8-4A2F-B32C-6420B3D7BE74}" type="pres">
      <dgm:prSet presAssocID="{FAB2F33D-8CC4-45A3-9A32-40BB0404D3A8}" presName="text_1" presStyleLbl="node1" presStyleIdx="0" presStyleCnt="5">
        <dgm:presLayoutVars>
          <dgm:bulletEnabled val="1"/>
        </dgm:presLayoutVars>
      </dgm:prSet>
      <dgm:spPr/>
    </dgm:pt>
    <dgm:pt modelId="{31968123-CB89-44F2-9155-3A4999FF4B36}" type="pres">
      <dgm:prSet presAssocID="{FAB2F33D-8CC4-45A3-9A32-40BB0404D3A8}" presName="accent_1" presStyleCnt="0"/>
      <dgm:spPr/>
    </dgm:pt>
    <dgm:pt modelId="{412A19A0-58AA-4261-BC82-6CA4013766EB}" type="pres">
      <dgm:prSet presAssocID="{FAB2F33D-8CC4-45A3-9A32-40BB0404D3A8}" presName="accentRepeatNode" presStyleLbl="solidFgAcc1" presStyleIdx="0" presStyleCnt="5"/>
      <dgm:spPr/>
    </dgm:pt>
    <dgm:pt modelId="{33038100-B42D-4281-A5FD-C729C18751B8}" type="pres">
      <dgm:prSet presAssocID="{BBADB2B5-011B-4F81-87CF-3F383D8AF34E}" presName="text_2" presStyleLbl="node1" presStyleIdx="1" presStyleCnt="5">
        <dgm:presLayoutVars>
          <dgm:bulletEnabled val="1"/>
        </dgm:presLayoutVars>
      </dgm:prSet>
      <dgm:spPr/>
    </dgm:pt>
    <dgm:pt modelId="{AE0FF701-95E7-422E-88A9-9002FEA7254A}" type="pres">
      <dgm:prSet presAssocID="{BBADB2B5-011B-4F81-87CF-3F383D8AF34E}" presName="accent_2" presStyleCnt="0"/>
      <dgm:spPr/>
    </dgm:pt>
    <dgm:pt modelId="{DF085355-E232-46E2-B3BF-D5D4C110CE03}" type="pres">
      <dgm:prSet presAssocID="{BBADB2B5-011B-4F81-87CF-3F383D8AF34E}" presName="accentRepeatNode" presStyleLbl="solidFgAcc1" presStyleIdx="1" presStyleCnt="5"/>
      <dgm:spPr/>
    </dgm:pt>
    <dgm:pt modelId="{C9263DFE-F1A6-4B93-8549-33562F9ED7E7}" type="pres">
      <dgm:prSet presAssocID="{270EB95E-1416-442E-8C89-F5E37406D404}" presName="text_3" presStyleLbl="node1" presStyleIdx="2" presStyleCnt="5">
        <dgm:presLayoutVars>
          <dgm:bulletEnabled val="1"/>
        </dgm:presLayoutVars>
      </dgm:prSet>
      <dgm:spPr/>
    </dgm:pt>
    <dgm:pt modelId="{0BE7E036-7BA8-47A7-A5C5-E8BB93CC2E86}" type="pres">
      <dgm:prSet presAssocID="{270EB95E-1416-442E-8C89-F5E37406D404}" presName="accent_3" presStyleCnt="0"/>
      <dgm:spPr/>
    </dgm:pt>
    <dgm:pt modelId="{D0A66081-8014-40C5-A314-6A7F624FCC0E}" type="pres">
      <dgm:prSet presAssocID="{270EB95E-1416-442E-8C89-F5E37406D404}" presName="accentRepeatNode" presStyleLbl="solidFgAcc1" presStyleIdx="2" presStyleCnt="5"/>
      <dgm:spPr/>
    </dgm:pt>
    <dgm:pt modelId="{E9E9E1A1-5437-4DBA-923C-CB428D645881}" type="pres">
      <dgm:prSet presAssocID="{7A8E6D1E-4554-40B4-92F8-7EC90BBF809C}" presName="text_4" presStyleLbl="node1" presStyleIdx="3" presStyleCnt="5">
        <dgm:presLayoutVars>
          <dgm:bulletEnabled val="1"/>
        </dgm:presLayoutVars>
      </dgm:prSet>
      <dgm:spPr/>
    </dgm:pt>
    <dgm:pt modelId="{3B9B2AF8-1961-4481-AA3F-161FAA995332}" type="pres">
      <dgm:prSet presAssocID="{7A8E6D1E-4554-40B4-92F8-7EC90BBF809C}" presName="accent_4" presStyleCnt="0"/>
      <dgm:spPr/>
    </dgm:pt>
    <dgm:pt modelId="{8EA41738-6396-4774-A03E-6E890A5878D4}" type="pres">
      <dgm:prSet presAssocID="{7A8E6D1E-4554-40B4-92F8-7EC90BBF809C}" presName="accentRepeatNode" presStyleLbl="solidFgAcc1" presStyleIdx="3" presStyleCnt="5"/>
      <dgm:spPr/>
    </dgm:pt>
    <dgm:pt modelId="{7E805178-2EFF-4C15-9C87-710C58BEC120}" type="pres">
      <dgm:prSet presAssocID="{7E56A5B0-DF7F-4499-B6A9-94F0C2221FDF}" presName="text_5" presStyleLbl="node1" presStyleIdx="4" presStyleCnt="5">
        <dgm:presLayoutVars>
          <dgm:bulletEnabled val="1"/>
        </dgm:presLayoutVars>
      </dgm:prSet>
      <dgm:spPr/>
    </dgm:pt>
    <dgm:pt modelId="{50DFA20C-4E45-4C49-9C5E-2408EAE11A9D}" type="pres">
      <dgm:prSet presAssocID="{7E56A5B0-DF7F-4499-B6A9-94F0C2221FDF}" presName="accent_5" presStyleCnt="0"/>
      <dgm:spPr/>
    </dgm:pt>
    <dgm:pt modelId="{DF570705-32AF-4807-B262-A27C8D2B4DFE}" type="pres">
      <dgm:prSet presAssocID="{7E56A5B0-DF7F-4499-B6A9-94F0C2221FDF}" presName="accentRepeatNode" presStyleLbl="solidFgAcc1" presStyleIdx="4" presStyleCnt="5"/>
      <dgm:spPr/>
    </dgm:pt>
  </dgm:ptLst>
  <dgm:cxnLst>
    <dgm:cxn modelId="{91F37423-0056-4C0F-83D8-8B9107B28296}" type="presOf" srcId="{7A8E6D1E-4554-40B4-92F8-7EC90BBF809C}" destId="{E9E9E1A1-5437-4DBA-923C-CB428D645881}" srcOrd="0" destOrd="0" presId="urn:microsoft.com/office/officeart/2008/layout/VerticalCurvedList"/>
    <dgm:cxn modelId="{0B484D44-57AC-47B7-A25F-173F4C6E7E29}" srcId="{2C201A3A-5184-4C24-B789-947E6CE51906}" destId="{BBADB2B5-011B-4F81-87CF-3F383D8AF34E}" srcOrd="1" destOrd="0" parTransId="{89C820CB-305D-4DA0-B984-5FE43240C03E}" sibTransId="{67736691-5FF8-4DC5-A9C7-95FC7C1758FB}"/>
    <dgm:cxn modelId="{FF19CE6A-0357-4848-BE74-FC4FB7EA191A}" type="presOf" srcId="{BBADB2B5-011B-4F81-87CF-3F383D8AF34E}" destId="{33038100-B42D-4281-A5FD-C729C18751B8}" srcOrd="0" destOrd="0" presId="urn:microsoft.com/office/officeart/2008/layout/VerticalCurvedList"/>
    <dgm:cxn modelId="{8F0E566B-EB09-4677-8164-252DB79CA9AE}" srcId="{2C201A3A-5184-4C24-B789-947E6CE51906}" destId="{7E56A5B0-DF7F-4499-B6A9-94F0C2221FDF}" srcOrd="4" destOrd="0" parTransId="{D482F35C-440F-4E57-9D7F-410086C970CB}" sibTransId="{19729597-9498-4D39-93D2-43370C8FE120}"/>
    <dgm:cxn modelId="{17BB6D6E-162D-4EEC-8A3E-2EB05D66CA92}" type="presOf" srcId="{FAB2F33D-8CC4-45A3-9A32-40BB0404D3A8}" destId="{624DB2DF-96B8-4A2F-B32C-6420B3D7BE74}" srcOrd="0" destOrd="0" presId="urn:microsoft.com/office/officeart/2008/layout/VerticalCurvedList"/>
    <dgm:cxn modelId="{40F35B53-DD84-4B20-ABEF-09D30572A346}" type="presOf" srcId="{270EB95E-1416-442E-8C89-F5E37406D404}" destId="{C9263DFE-F1A6-4B93-8549-33562F9ED7E7}" srcOrd="0" destOrd="0" presId="urn:microsoft.com/office/officeart/2008/layout/VerticalCurvedList"/>
    <dgm:cxn modelId="{3FB1B778-68F2-424D-B043-6185F1D3E25F}" type="presOf" srcId="{A15F8D84-1B34-480A-95F0-6C8135174C9A}" destId="{BE423F44-B50B-4336-BF40-5C48264AAC9C}" srcOrd="0" destOrd="0" presId="urn:microsoft.com/office/officeart/2008/layout/VerticalCurvedList"/>
    <dgm:cxn modelId="{0528B47D-E35E-4D5C-AC75-BA161D96C559}" srcId="{2C201A3A-5184-4C24-B789-947E6CE51906}" destId="{FAB2F33D-8CC4-45A3-9A32-40BB0404D3A8}" srcOrd="0" destOrd="0" parTransId="{D42DAB86-E3A4-4E71-9900-A53A3392706F}" sibTransId="{A15F8D84-1B34-480A-95F0-6C8135174C9A}"/>
    <dgm:cxn modelId="{09FAE49F-E121-4547-898A-99AAC1F46E57}" type="presOf" srcId="{2C201A3A-5184-4C24-B789-947E6CE51906}" destId="{32560A9C-DDE4-49C0-8D36-DC3E4BBBF9C2}" srcOrd="0" destOrd="0" presId="urn:microsoft.com/office/officeart/2008/layout/VerticalCurvedList"/>
    <dgm:cxn modelId="{B860B6B4-49FD-4BE2-AB35-CFEB5254D99C}" srcId="{2C201A3A-5184-4C24-B789-947E6CE51906}" destId="{270EB95E-1416-442E-8C89-F5E37406D404}" srcOrd="2" destOrd="0" parTransId="{77B9E108-48E1-4FC1-AA0C-5D987AF8E49C}" sibTransId="{8C321726-D189-4976-B646-0992C018640C}"/>
    <dgm:cxn modelId="{14A8BEBA-FC09-4EC2-B8F5-167C18B61B5F}" srcId="{2C201A3A-5184-4C24-B789-947E6CE51906}" destId="{7A8E6D1E-4554-40B4-92F8-7EC90BBF809C}" srcOrd="3" destOrd="0" parTransId="{886B10BF-A6B6-4BE2-AD88-6FA24094F6A1}" sibTransId="{CBF9D458-2544-4B4D-AEB6-E2DE79ED4620}"/>
    <dgm:cxn modelId="{CAA5A6D6-98B8-4194-A848-E29A25495E32}" type="presOf" srcId="{7E56A5B0-DF7F-4499-B6A9-94F0C2221FDF}" destId="{7E805178-2EFF-4C15-9C87-710C58BEC120}" srcOrd="0" destOrd="0" presId="urn:microsoft.com/office/officeart/2008/layout/VerticalCurvedList"/>
    <dgm:cxn modelId="{1DD322EA-B8E4-4BDD-A94C-5DB061DFDD83}" type="presParOf" srcId="{32560A9C-DDE4-49C0-8D36-DC3E4BBBF9C2}" destId="{D9B99A38-D854-4950-9841-5D0F0ADD7970}" srcOrd="0" destOrd="0" presId="urn:microsoft.com/office/officeart/2008/layout/VerticalCurvedList"/>
    <dgm:cxn modelId="{CFCADF64-9927-4FC8-8FFC-092E95D8D34F}" type="presParOf" srcId="{D9B99A38-D854-4950-9841-5D0F0ADD7970}" destId="{41683476-A77F-44F5-8508-8D26A9930C87}" srcOrd="0" destOrd="0" presId="urn:microsoft.com/office/officeart/2008/layout/VerticalCurvedList"/>
    <dgm:cxn modelId="{28AE0EAE-1BD4-48DB-B1B9-E10B259134AA}" type="presParOf" srcId="{41683476-A77F-44F5-8508-8D26A9930C87}" destId="{E5C50567-EAF0-430B-A3CB-34979D6BA744}" srcOrd="0" destOrd="0" presId="urn:microsoft.com/office/officeart/2008/layout/VerticalCurvedList"/>
    <dgm:cxn modelId="{CEE26889-24D4-489C-819B-598246AE22D7}" type="presParOf" srcId="{41683476-A77F-44F5-8508-8D26A9930C87}" destId="{BE423F44-B50B-4336-BF40-5C48264AAC9C}" srcOrd="1" destOrd="0" presId="urn:microsoft.com/office/officeart/2008/layout/VerticalCurvedList"/>
    <dgm:cxn modelId="{81542AD4-0D43-4E1F-8666-78B81FDD63B1}" type="presParOf" srcId="{41683476-A77F-44F5-8508-8D26A9930C87}" destId="{3E36016E-B4FD-4DB4-BD52-A318BB9B0923}" srcOrd="2" destOrd="0" presId="urn:microsoft.com/office/officeart/2008/layout/VerticalCurvedList"/>
    <dgm:cxn modelId="{92AF1CBE-DCE3-4B17-8FCD-6EC0E4DDF13B}" type="presParOf" srcId="{41683476-A77F-44F5-8508-8D26A9930C87}" destId="{334DEB8F-54E9-4577-A1E2-20BFA543D20F}" srcOrd="3" destOrd="0" presId="urn:microsoft.com/office/officeart/2008/layout/VerticalCurvedList"/>
    <dgm:cxn modelId="{5CCDFFC7-3965-4F43-8C60-580E4C59695A}" type="presParOf" srcId="{D9B99A38-D854-4950-9841-5D0F0ADD7970}" destId="{624DB2DF-96B8-4A2F-B32C-6420B3D7BE74}" srcOrd="1" destOrd="0" presId="urn:microsoft.com/office/officeart/2008/layout/VerticalCurvedList"/>
    <dgm:cxn modelId="{6D5F0421-9554-4B0E-B337-9531ECB47305}" type="presParOf" srcId="{D9B99A38-D854-4950-9841-5D0F0ADD7970}" destId="{31968123-CB89-44F2-9155-3A4999FF4B36}" srcOrd="2" destOrd="0" presId="urn:microsoft.com/office/officeart/2008/layout/VerticalCurvedList"/>
    <dgm:cxn modelId="{A783F695-E4AB-4DE5-A112-9454B676E118}" type="presParOf" srcId="{31968123-CB89-44F2-9155-3A4999FF4B36}" destId="{412A19A0-58AA-4261-BC82-6CA4013766EB}" srcOrd="0" destOrd="0" presId="urn:microsoft.com/office/officeart/2008/layout/VerticalCurvedList"/>
    <dgm:cxn modelId="{5ECBDD57-A3D6-4E82-8DAB-DEE5B84E0B3F}" type="presParOf" srcId="{D9B99A38-D854-4950-9841-5D0F0ADD7970}" destId="{33038100-B42D-4281-A5FD-C729C18751B8}" srcOrd="3" destOrd="0" presId="urn:microsoft.com/office/officeart/2008/layout/VerticalCurvedList"/>
    <dgm:cxn modelId="{5E013F2F-3780-4707-82BA-CFFB7476B16E}" type="presParOf" srcId="{D9B99A38-D854-4950-9841-5D0F0ADD7970}" destId="{AE0FF701-95E7-422E-88A9-9002FEA7254A}" srcOrd="4" destOrd="0" presId="urn:microsoft.com/office/officeart/2008/layout/VerticalCurvedList"/>
    <dgm:cxn modelId="{E204A149-AE07-4872-807A-F1A467FCB638}" type="presParOf" srcId="{AE0FF701-95E7-422E-88A9-9002FEA7254A}" destId="{DF085355-E232-46E2-B3BF-D5D4C110CE03}" srcOrd="0" destOrd="0" presId="urn:microsoft.com/office/officeart/2008/layout/VerticalCurvedList"/>
    <dgm:cxn modelId="{EDDF7A9F-27BF-4FBF-9F4B-B88C66F66EE1}" type="presParOf" srcId="{D9B99A38-D854-4950-9841-5D0F0ADD7970}" destId="{C9263DFE-F1A6-4B93-8549-33562F9ED7E7}" srcOrd="5" destOrd="0" presId="urn:microsoft.com/office/officeart/2008/layout/VerticalCurvedList"/>
    <dgm:cxn modelId="{EA5BB167-5BAC-4FA3-86E2-65702DD28B79}" type="presParOf" srcId="{D9B99A38-D854-4950-9841-5D0F0ADD7970}" destId="{0BE7E036-7BA8-47A7-A5C5-E8BB93CC2E86}" srcOrd="6" destOrd="0" presId="urn:microsoft.com/office/officeart/2008/layout/VerticalCurvedList"/>
    <dgm:cxn modelId="{8E049E5B-C05D-4ADF-83E5-ED15FC7A1417}" type="presParOf" srcId="{0BE7E036-7BA8-47A7-A5C5-E8BB93CC2E86}" destId="{D0A66081-8014-40C5-A314-6A7F624FCC0E}" srcOrd="0" destOrd="0" presId="urn:microsoft.com/office/officeart/2008/layout/VerticalCurvedList"/>
    <dgm:cxn modelId="{0AFC4B1F-ABFE-48DA-9302-49D1796AF09B}" type="presParOf" srcId="{D9B99A38-D854-4950-9841-5D0F0ADD7970}" destId="{E9E9E1A1-5437-4DBA-923C-CB428D645881}" srcOrd="7" destOrd="0" presId="urn:microsoft.com/office/officeart/2008/layout/VerticalCurvedList"/>
    <dgm:cxn modelId="{CF3A7AD2-D61F-46C2-9B2A-D70CAE184D59}" type="presParOf" srcId="{D9B99A38-D854-4950-9841-5D0F0ADD7970}" destId="{3B9B2AF8-1961-4481-AA3F-161FAA995332}" srcOrd="8" destOrd="0" presId="urn:microsoft.com/office/officeart/2008/layout/VerticalCurvedList"/>
    <dgm:cxn modelId="{0D5CA954-7DE1-4CF0-B7D9-C3593A119D39}" type="presParOf" srcId="{3B9B2AF8-1961-4481-AA3F-161FAA995332}" destId="{8EA41738-6396-4774-A03E-6E890A5878D4}" srcOrd="0" destOrd="0" presId="urn:microsoft.com/office/officeart/2008/layout/VerticalCurvedList"/>
    <dgm:cxn modelId="{B6229B7E-1AFA-4343-B4E4-D5743A90C0A3}" type="presParOf" srcId="{D9B99A38-D854-4950-9841-5D0F0ADD7970}" destId="{7E805178-2EFF-4C15-9C87-710C58BEC120}" srcOrd="9" destOrd="0" presId="urn:microsoft.com/office/officeart/2008/layout/VerticalCurvedList"/>
    <dgm:cxn modelId="{83750B88-0C7B-4615-9747-E0F05010E225}" type="presParOf" srcId="{D9B99A38-D854-4950-9841-5D0F0ADD7970}" destId="{50DFA20C-4E45-4C49-9C5E-2408EAE11A9D}" srcOrd="10" destOrd="0" presId="urn:microsoft.com/office/officeart/2008/layout/VerticalCurvedList"/>
    <dgm:cxn modelId="{31DD7B18-83B3-495E-BA56-071C3C4C700F}" type="presParOf" srcId="{50DFA20C-4E45-4C49-9C5E-2408EAE11A9D}" destId="{DF570705-32AF-4807-B262-A27C8D2B4DF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04DB4F-C21D-43CE-BC19-7FC9FE4143EB}">
      <dsp:nvSpPr>
        <dsp:cNvPr id="0" name=""/>
        <dsp:cNvSpPr/>
      </dsp:nvSpPr>
      <dsp:spPr>
        <a:xfrm>
          <a:off x="-6201673" y="-949060"/>
          <a:ext cx="7384521" cy="7384521"/>
        </a:xfrm>
        <a:prstGeom prst="blockArc">
          <a:avLst>
            <a:gd name="adj1" fmla="val 18900000"/>
            <a:gd name="adj2" fmla="val 2700000"/>
            <a:gd name="adj3" fmla="val 293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592E09-CC88-4904-BF5E-1629C8C5E634}">
      <dsp:nvSpPr>
        <dsp:cNvPr id="0" name=""/>
        <dsp:cNvSpPr/>
      </dsp:nvSpPr>
      <dsp:spPr>
        <a:xfrm>
          <a:off x="761512" y="548640"/>
          <a:ext cx="7697175" cy="1097280"/>
        </a:xfrm>
        <a:prstGeom prst="rect">
          <a:avLst/>
        </a:prstGeom>
        <a:solidFill>
          <a:srgbClr val="5B677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Click to edit Master subtitle style</a:t>
          </a:r>
        </a:p>
      </dsp:txBody>
      <dsp:txXfrm>
        <a:off x="761512" y="548640"/>
        <a:ext cx="7697175" cy="1097280"/>
      </dsp:txXfrm>
    </dsp:sp>
    <dsp:sp modelId="{36E4D279-9DCF-4996-B9DB-80023277EC34}">
      <dsp:nvSpPr>
        <dsp:cNvPr id="0" name=""/>
        <dsp:cNvSpPr/>
      </dsp:nvSpPr>
      <dsp:spPr>
        <a:xfrm>
          <a:off x="75712" y="41148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5B677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8E3AD4-7354-43A8-B93D-74F840B6AEF6}">
      <dsp:nvSpPr>
        <dsp:cNvPr id="0" name=""/>
        <dsp:cNvSpPr/>
      </dsp:nvSpPr>
      <dsp:spPr>
        <a:xfrm>
          <a:off x="1160373" y="2194560"/>
          <a:ext cx="7298314" cy="1097280"/>
        </a:xfrm>
        <a:prstGeom prst="rect">
          <a:avLst/>
        </a:prstGeom>
        <a:solidFill>
          <a:srgbClr val="00AEC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Click to edit Master subtitle style</a:t>
          </a:r>
        </a:p>
      </dsp:txBody>
      <dsp:txXfrm>
        <a:off x="1160373" y="2194560"/>
        <a:ext cx="7298314" cy="1097280"/>
      </dsp:txXfrm>
    </dsp:sp>
    <dsp:sp modelId="{CE0FEE12-C9DD-48AF-B095-635EAD24EB23}">
      <dsp:nvSpPr>
        <dsp:cNvPr id="0" name=""/>
        <dsp:cNvSpPr/>
      </dsp:nvSpPr>
      <dsp:spPr>
        <a:xfrm>
          <a:off x="474573" y="205740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0AEC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EB52CC-4F02-4C80-AAF8-62BFF5A038EA}">
      <dsp:nvSpPr>
        <dsp:cNvPr id="0" name=""/>
        <dsp:cNvSpPr/>
      </dsp:nvSpPr>
      <dsp:spPr>
        <a:xfrm>
          <a:off x="761512" y="3840480"/>
          <a:ext cx="7697175" cy="1097280"/>
        </a:xfrm>
        <a:prstGeom prst="rect">
          <a:avLst/>
        </a:prstGeom>
        <a:solidFill>
          <a:srgbClr val="093C6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Click to edit Master subtitle style</a:t>
          </a:r>
        </a:p>
      </dsp:txBody>
      <dsp:txXfrm>
        <a:off x="761512" y="3840480"/>
        <a:ext cx="7697175" cy="1097280"/>
      </dsp:txXfrm>
    </dsp:sp>
    <dsp:sp modelId="{E96C1AF3-5332-4D40-8E92-7C851D843D9E}">
      <dsp:nvSpPr>
        <dsp:cNvPr id="0" name=""/>
        <dsp:cNvSpPr/>
      </dsp:nvSpPr>
      <dsp:spPr>
        <a:xfrm>
          <a:off x="75712" y="370332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93C6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04DB4F-C21D-43CE-BC19-7FC9FE4143EB}">
      <dsp:nvSpPr>
        <dsp:cNvPr id="0" name=""/>
        <dsp:cNvSpPr/>
      </dsp:nvSpPr>
      <dsp:spPr>
        <a:xfrm>
          <a:off x="-6201673" y="-949060"/>
          <a:ext cx="7384521" cy="7384521"/>
        </a:xfrm>
        <a:prstGeom prst="blockArc">
          <a:avLst>
            <a:gd name="adj1" fmla="val 18900000"/>
            <a:gd name="adj2" fmla="val 2700000"/>
            <a:gd name="adj3" fmla="val 293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592E09-CC88-4904-BF5E-1629C8C5E634}">
      <dsp:nvSpPr>
        <dsp:cNvPr id="0" name=""/>
        <dsp:cNvSpPr/>
      </dsp:nvSpPr>
      <dsp:spPr>
        <a:xfrm>
          <a:off x="761512" y="548640"/>
          <a:ext cx="7697175" cy="1097280"/>
        </a:xfrm>
        <a:prstGeom prst="rect">
          <a:avLst/>
        </a:prstGeom>
        <a:solidFill>
          <a:srgbClr val="5B677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Click to edit Master subtitle style</a:t>
          </a:r>
        </a:p>
      </dsp:txBody>
      <dsp:txXfrm>
        <a:off x="761512" y="548640"/>
        <a:ext cx="7697175" cy="1097280"/>
      </dsp:txXfrm>
    </dsp:sp>
    <dsp:sp modelId="{36E4D279-9DCF-4996-B9DB-80023277EC34}">
      <dsp:nvSpPr>
        <dsp:cNvPr id="0" name=""/>
        <dsp:cNvSpPr/>
      </dsp:nvSpPr>
      <dsp:spPr>
        <a:xfrm>
          <a:off x="75712" y="41148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5B677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8E3AD4-7354-43A8-B93D-74F840B6AEF6}">
      <dsp:nvSpPr>
        <dsp:cNvPr id="0" name=""/>
        <dsp:cNvSpPr/>
      </dsp:nvSpPr>
      <dsp:spPr>
        <a:xfrm>
          <a:off x="1160373" y="2194560"/>
          <a:ext cx="7298314" cy="1097280"/>
        </a:xfrm>
        <a:prstGeom prst="rect">
          <a:avLst/>
        </a:prstGeom>
        <a:solidFill>
          <a:srgbClr val="00AEC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Click to edit Master subtitle style</a:t>
          </a:r>
        </a:p>
      </dsp:txBody>
      <dsp:txXfrm>
        <a:off x="1160373" y="2194560"/>
        <a:ext cx="7298314" cy="1097280"/>
      </dsp:txXfrm>
    </dsp:sp>
    <dsp:sp modelId="{CE0FEE12-C9DD-48AF-B095-635EAD24EB23}">
      <dsp:nvSpPr>
        <dsp:cNvPr id="0" name=""/>
        <dsp:cNvSpPr/>
      </dsp:nvSpPr>
      <dsp:spPr>
        <a:xfrm>
          <a:off x="474573" y="205740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0AEC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EB52CC-4F02-4C80-AAF8-62BFF5A038EA}">
      <dsp:nvSpPr>
        <dsp:cNvPr id="0" name=""/>
        <dsp:cNvSpPr/>
      </dsp:nvSpPr>
      <dsp:spPr>
        <a:xfrm>
          <a:off x="761512" y="3840480"/>
          <a:ext cx="7697175" cy="1097280"/>
        </a:xfrm>
        <a:prstGeom prst="rect">
          <a:avLst/>
        </a:prstGeom>
        <a:solidFill>
          <a:srgbClr val="093C6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Click to edit Master subtitle style</a:t>
          </a:r>
        </a:p>
      </dsp:txBody>
      <dsp:txXfrm>
        <a:off x="761512" y="3840480"/>
        <a:ext cx="7697175" cy="1097280"/>
      </dsp:txXfrm>
    </dsp:sp>
    <dsp:sp modelId="{E96C1AF3-5332-4D40-8E92-7C851D843D9E}">
      <dsp:nvSpPr>
        <dsp:cNvPr id="0" name=""/>
        <dsp:cNvSpPr/>
      </dsp:nvSpPr>
      <dsp:spPr>
        <a:xfrm>
          <a:off x="75712" y="370332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93C6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423F44-B50B-4336-BF40-5C48264AAC9C}">
      <dsp:nvSpPr>
        <dsp:cNvPr id="0" name=""/>
        <dsp:cNvSpPr/>
      </dsp:nvSpPr>
      <dsp:spPr>
        <a:xfrm>
          <a:off x="-4477370" y="-686626"/>
          <a:ext cx="5333869" cy="5333869"/>
        </a:xfrm>
        <a:prstGeom prst="blockArc">
          <a:avLst>
            <a:gd name="adj1" fmla="val 18900000"/>
            <a:gd name="adj2" fmla="val 2700000"/>
            <a:gd name="adj3" fmla="val 405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4DB2DF-96B8-4A2F-B32C-6420B3D7BE74}">
      <dsp:nvSpPr>
        <dsp:cNvPr id="0" name=""/>
        <dsp:cNvSpPr/>
      </dsp:nvSpPr>
      <dsp:spPr>
        <a:xfrm>
          <a:off x="374985" y="247459"/>
          <a:ext cx="8105861" cy="49523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093" tIns="66040" rIns="66040" bIns="6604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 err="1"/>
            <a:t>NPRR</a:t>
          </a:r>
          <a:r>
            <a:rPr lang="en-US" sz="2600" kern="1200" dirty="0"/>
            <a:t> 1214 – Pricing mechanism enhancements</a:t>
          </a:r>
        </a:p>
      </dsp:txBody>
      <dsp:txXfrm>
        <a:off x="374985" y="247459"/>
        <a:ext cx="8105861" cy="495235"/>
      </dsp:txXfrm>
    </dsp:sp>
    <dsp:sp modelId="{412A19A0-58AA-4261-BC82-6CA4013766EB}">
      <dsp:nvSpPr>
        <dsp:cNvPr id="0" name=""/>
        <dsp:cNvSpPr/>
      </dsp:nvSpPr>
      <dsp:spPr>
        <a:xfrm>
          <a:off x="65462" y="185554"/>
          <a:ext cx="619044" cy="61904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038100-B42D-4281-A5FD-C729C18751B8}">
      <dsp:nvSpPr>
        <dsp:cNvPr id="0" name=""/>
        <dsp:cNvSpPr/>
      </dsp:nvSpPr>
      <dsp:spPr>
        <a:xfrm>
          <a:off x="729856" y="990075"/>
          <a:ext cx="7750989" cy="49523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093" tIns="66040" rIns="66040" bIns="6604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 err="1"/>
            <a:t>NPRR</a:t>
          </a:r>
          <a:r>
            <a:rPr lang="en-US" sz="2600" kern="1200" dirty="0"/>
            <a:t> 1255 – </a:t>
          </a:r>
          <a:r>
            <a:rPr lang="en-US" sz="2600" kern="1200" dirty="0" err="1"/>
            <a:t>ESR</a:t>
          </a:r>
          <a:r>
            <a:rPr lang="en-US" sz="2600" kern="1200" dirty="0"/>
            <a:t> mitigation</a:t>
          </a:r>
        </a:p>
      </dsp:txBody>
      <dsp:txXfrm>
        <a:off x="729856" y="990075"/>
        <a:ext cx="7750989" cy="495235"/>
      </dsp:txXfrm>
    </dsp:sp>
    <dsp:sp modelId="{DF085355-E232-46E2-B3BF-D5D4C110CE03}">
      <dsp:nvSpPr>
        <dsp:cNvPr id="0" name=""/>
        <dsp:cNvSpPr/>
      </dsp:nvSpPr>
      <dsp:spPr>
        <a:xfrm>
          <a:off x="420334" y="928170"/>
          <a:ext cx="619044" cy="61904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263DFE-F1A6-4B93-8549-33562F9ED7E7}">
      <dsp:nvSpPr>
        <dsp:cNvPr id="0" name=""/>
        <dsp:cNvSpPr/>
      </dsp:nvSpPr>
      <dsp:spPr>
        <a:xfrm>
          <a:off x="838773" y="1732690"/>
          <a:ext cx="7642072" cy="49523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093" tIns="66040" rIns="66040" bIns="6604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 err="1"/>
            <a:t>NPRR</a:t>
          </a:r>
          <a:r>
            <a:rPr lang="en-US" sz="2600" kern="1200" dirty="0"/>
            <a:t> 1264 – Energy Attributes Certificate</a:t>
          </a:r>
        </a:p>
      </dsp:txBody>
      <dsp:txXfrm>
        <a:off x="838773" y="1732690"/>
        <a:ext cx="7642072" cy="495235"/>
      </dsp:txXfrm>
    </dsp:sp>
    <dsp:sp modelId="{D0A66081-8014-40C5-A314-6A7F624FCC0E}">
      <dsp:nvSpPr>
        <dsp:cNvPr id="0" name=""/>
        <dsp:cNvSpPr/>
      </dsp:nvSpPr>
      <dsp:spPr>
        <a:xfrm>
          <a:off x="529251" y="1670786"/>
          <a:ext cx="619044" cy="61904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E9E1A1-5437-4DBA-923C-CB428D645881}">
      <dsp:nvSpPr>
        <dsp:cNvPr id="0" name=""/>
        <dsp:cNvSpPr/>
      </dsp:nvSpPr>
      <dsp:spPr>
        <a:xfrm>
          <a:off x="729856" y="2475306"/>
          <a:ext cx="7750989" cy="49523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093" tIns="66040" rIns="66040" bIns="6604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 err="1"/>
            <a:t>NPRR</a:t>
          </a:r>
          <a:r>
            <a:rPr lang="en-US" sz="2600" kern="1200" dirty="0"/>
            <a:t> 1279 – Contracted fuel costs in mitigation</a:t>
          </a:r>
        </a:p>
      </dsp:txBody>
      <dsp:txXfrm>
        <a:off x="729856" y="2475306"/>
        <a:ext cx="7750989" cy="495235"/>
      </dsp:txXfrm>
    </dsp:sp>
    <dsp:sp modelId="{8EA41738-6396-4774-A03E-6E890A5878D4}">
      <dsp:nvSpPr>
        <dsp:cNvPr id="0" name=""/>
        <dsp:cNvSpPr/>
      </dsp:nvSpPr>
      <dsp:spPr>
        <a:xfrm>
          <a:off x="420334" y="2413401"/>
          <a:ext cx="619044" cy="61904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805178-2EFF-4C15-9C87-710C58BEC120}">
      <dsp:nvSpPr>
        <dsp:cNvPr id="0" name=""/>
        <dsp:cNvSpPr/>
      </dsp:nvSpPr>
      <dsp:spPr>
        <a:xfrm>
          <a:off x="374985" y="3217922"/>
          <a:ext cx="8105861" cy="49523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093" tIns="66040" rIns="66040" bIns="6604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Other pre-NPRR initiatives</a:t>
          </a:r>
        </a:p>
      </dsp:txBody>
      <dsp:txXfrm>
        <a:off x="374985" y="3217922"/>
        <a:ext cx="8105861" cy="495235"/>
      </dsp:txXfrm>
    </dsp:sp>
    <dsp:sp modelId="{DF570705-32AF-4807-B262-A27C8D2B4DFE}">
      <dsp:nvSpPr>
        <dsp:cNvPr id="0" name=""/>
        <dsp:cNvSpPr/>
      </dsp:nvSpPr>
      <dsp:spPr>
        <a:xfrm>
          <a:off x="65462" y="3156017"/>
          <a:ext cx="619044" cy="61904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5/27/2025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5/27/2025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50721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Master" Target="../slideMasters/slideMaster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Master" Target="../slideMasters/slideMaster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4537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B05C1E4-0ADA-E143-5454-47ACE69FE9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B3C4B1-5703-0FC3-7F3A-467B71334E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51E1165-2D5E-A8BA-AD01-59C2367A01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22098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1068C6B-C94E-547A-7102-71442E874B5D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3124200"/>
            <a:ext cx="8534400" cy="26670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81068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 descr="xdgdfgdfg">
            <a:extLst>
              <a:ext uri="{FF2B5EF4-FFF2-40B4-BE49-F238E27FC236}">
                <a16:creationId xmlns:a16="http://schemas.microsoft.com/office/drawing/2014/main" id="{11BF4596-49BD-5DCB-711C-47030A443E0E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304800" y="1058219"/>
            <a:ext cx="8534400" cy="19481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C2FC120C-B1CB-16E5-B00E-55E88FB1592E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04800" y="3524730"/>
            <a:ext cx="8534400" cy="2212106"/>
          </a:xfrm>
          <a:prstGeom prst="rect">
            <a:avLst/>
          </a:prstGeom>
          <a:solidFill>
            <a:schemeClr val="bg2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B05C1E4-0ADA-E143-5454-47ACE69FE9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B3C4B1-5703-0FC3-7F3A-467B71334E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88573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DA98D29-CFFC-C296-B023-91A03EEC3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12A03F-8D2E-8532-3203-031013FA5A10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FFCD6A5-9B36-D9E5-72F2-FBEA5B672AB9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EFC8874-25EC-5A5F-D57F-0691879F1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4102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D7C7B98-DF84-E7E1-CF67-1DA50AD9067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867400" y="914400"/>
            <a:ext cx="2971800" cy="51816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182880" rIns="274320" bIns="18288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EC87C22B-ECB6-24C9-CA51-802C0CC5A9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902CBC-1565-53AF-76EE-5EA87EAAED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2400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04801" y="1066800"/>
            <a:ext cx="8534400" cy="21913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2" spcCol="54864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9C95B286-9A86-1DCC-052D-7E695490B198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04801" y="3574374"/>
            <a:ext cx="8534400" cy="2277547"/>
          </a:xfrm>
          <a:prstGeom prst="rect">
            <a:avLst/>
          </a:prstGeom>
          <a:solidFill>
            <a:srgbClr val="093C61"/>
          </a:solidFill>
          <a:ln w="15875" cap="rnd" cmpd="sng">
            <a:solidFill>
              <a:srgbClr val="093C6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3" spcCol="548640">
            <a:sp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AF8B1A1-8352-B98E-3C78-48C46BD8F2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040D7F8C-7E87-E617-9858-400C5F8AC2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30293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04800" y="762000"/>
            <a:ext cx="421005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762000"/>
            <a:ext cx="38862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6FD2C47-F578-2F9E-22DF-DA95B857A3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2ED327A-7496-0E17-F5C8-2E5C3BB961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405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A2E64688-55C6-E357-9586-99D476DEA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5647BB42-DB2F-5A0E-E38E-6058202FE98E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4005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CFE8832-28AD-B47C-8C26-31B963CA9E5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32004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2945EFAC-694A-3BD3-547B-6671ECA14576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2199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559C7A71-BBBF-254C-4D14-5F4DC1F4ED33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6000284" y="1237099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B003D11D-EC33-ECB2-82CF-2D9A887EAC5E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6019800" y="1922899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0B85CC8-6F83-6404-ACAA-F1FA4529AE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AE8A331-9F84-084C-7267-CFE65AA777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3796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Sh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F9EE3F64-5084-626C-72A7-533838A69759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2536825941"/>
              </p:ext>
            </p:extLst>
          </p:nvPr>
        </p:nvGraphicFramePr>
        <p:xfrm>
          <a:off x="304800" y="762000"/>
          <a:ext cx="85344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440F2B08-EC92-A561-8BE4-EDCE8DB34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1FF5FC3-0BB0-C369-E541-DAB7BF2A7B43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A8C3691-EDE4-B07C-F114-E502244790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7B83F30-EC1D-F71C-95D7-1B5BC9FD20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3866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70951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85323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3246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8534400" y="63246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6364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1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77395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1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4635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130429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2418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61D9533-CB1D-41E2-A7CA-83FDF6B751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41D418E-9C88-65C3-7644-3BFD9E325C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3166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130431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2418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BA199AC-D2A1-091A-DA81-F6D6886C50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0441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438406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AF8914-EDD3-FC49-4CAF-D7AFEA0598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98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6"/>
          <p:cNvSpPr/>
          <p:nvPr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F5400B3-30FC-250E-0E40-F769CD495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8619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1"/>
            <a:ext cx="8534400" cy="5280822"/>
          </a:xfrm>
          <a:prstGeom prst="rect">
            <a:avLst/>
          </a:prstGeom>
        </p:spPr>
        <p:txBody>
          <a:bodyPr lIns="274320" tIns="182880" rIns="274320" bIns="182880"/>
          <a:lstStyle>
            <a:lvl1pPr>
              <a:defRPr sz="1500" b="0">
                <a:solidFill>
                  <a:schemeClr val="tx1"/>
                </a:solidFill>
              </a:defRPr>
            </a:lvl1pPr>
            <a:lvl2pPr>
              <a:defRPr sz="1350">
                <a:solidFill>
                  <a:srgbClr val="5B6770"/>
                </a:solidFill>
              </a:defRPr>
            </a:lvl2pPr>
            <a:lvl3pPr>
              <a:defRPr sz="1200">
                <a:solidFill>
                  <a:srgbClr val="5B6770"/>
                </a:solidFill>
              </a:defRPr>
            </a:lvl3pPr>
            <a:lvl4pPr>
              <a:defRPr sz="1050">
                <a:solidFill>
                  <a:srgbClr val="5B6770"/>
                </a:solidFill>
              </a:defRPr>
            </a:lvl4pPr>
            <a:lvl5pPr>
              <a:defRPr sz="900">
                <a:solidFill>
                  <a:srgbClr val="5B677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5271C7-351C-6A53-1BD1-4B6987F11F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1598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1500" b="0">
                <a:solidFill>
                  <a:schemeClr val="tx1"/>
                </a:solidFill>
                <a:latin typeface="+mj-lt"/>
              </a:defRPr>
            </a:lvl1pPr>
            <a:lvl2pPr>
              <a:defRPr sz="135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 sz="1050">
                <a:solidFill>
                  <a:schemeClr val="tx2"/>
                </a:solidFill>
              </a:defRPr>
            </a:lvl4pPr>
            <a:lvl5pPr>
              <a:defRPr sz="9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464808"/>
          </a:xfrm>
          <a:prstGeom prst="rect">
            <a:avLst/>
          </a:prstGeom>
          <a:solidFill>
            <a:srgbClr val="E6EBF0"/>
          </a:solidFill>
        </p:spPr>
        <p:txBody>
          <a:bodyPr lIns="274320" tIns="1051560" rIns="274320" bIns="731520"/>
          <a:lstStyle>
            <a:lvl1pPr marL="0" indent="0">
              <a:buNone/>
              <a:defRPr sz="1500" b="0">
                <a:solidFill>
                  <a:schemeClr val="tx1"/>
                </a:solidFill>
              </a:defRPr>
            </a:lvl1pPr>
            <a:lvl2pPr>
              <a:defRPr sz="135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 sz="1050">
                <a:solidFill>
                  <a:schemeClr val="tx2"/>
                </a:solidFill>
              </a:defRPr>
            </a:lvl4pPr>
            <a:lvl5pPr>
              <a:defRPr sz="9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CC83710-C64D-1BD2-447D-28FF58823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FF9252-B1FC-9936-53BB-BEE6DD5CEFBE}"/>
              </a:ext>
            </a:extLst>
          </p:cNvPr>
          <p:cNvSpPr/>
          <p:nvPr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D07C2-2A38-B953-E52E-4EBD6A8D19A2}"/>
              </a:ext>
            </a:extLst>
          </p:cNvPr>
          <p:cNvCxnSpPr/>
          <p:nvPr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DBED4E2-E7A2-AE66-639C-4EE96FC06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8926B97-2A6D-A2E6-33E5-91F5C2A6F7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4649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560A137-FB98-0536-3809-C26CC3FAD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1500" b="0">
                <a:solidFill>
                  <a:schemeClr val="tx1"/>
                </a:solidFill>
                <a:latin typeface="+mj-lt"/>
              </a:defRPr>
            </a:lvl1pPr>
            <a:lvl2pPr>
              <a:defRPr sz="135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 sz="1050">
                <a:solidFill>
                  <a:schemeClr val="tx2"/>
                </a:solidFill>
              </a:defRPr>
            </a:lvl4pPr>
            <a:lvl5pPr>
              <a:defRPr sz="9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5AB1D34-51BB-4778-251A-21036E98CE5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464808"/>
          </a:xfrm>
          <a:prstGeom prst="rect">
            <a:avLst/>
          </a:prstGeom>
          <a:solidFill>
            <a:srgbClr val="E6EBF0"/>
          </a:solidFill>
        </p:spPr>
        <p:txBody>
          <a:bodyPr lIns="274320" tIns="1051560" rIns="274320" bIns="731520"/>
          <a:lstStyle>
            <a:lvl1pPr marL="0" indent="0">
              <a:buNone/>
              <a:defRPr sz="1500" b="0">
                <a:solidFill>
                  <a:schemeClr val="accent1"/>
                </a:solidFill>
              </a:defRPr>
            </a:lvl1pPr>
            <a:lvl2pPr>
              <a:defRPr sz="135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 sz="1050">
                <a:solidFill>
                  <a:schemeClr val="tx2"/>
                </a:solidFill>
              </a:defRPr>
            </a:lvl4pPr>
            <a:lvl5pPr>
              <a:defRPr sz="9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96BAD60-5C45-1A72-0429-2EA7A0968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60EBBE-A2F2-20F7-8FB9-432D577E3F22}"/>
              </a:ext>
            </a:extLst>
          </p:cNvPr>
          <p:cNvSpPr/>
          <p:nvPr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30BE998-F70B-DF4E-4F08-F7692DA494DE}"/>
              </a:ext>
            </a:extLst>
          </p:cNvPr>
          <p:cNvCxnSpPr/>
          <p:nvPr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9EA07743-71C9-2937-9D4F-786590E106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FC980251-D77A-C3CE-5889-2579FFB6AC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33629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A0D26C4-F0B9-8786-63BA-3230F0D9E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02746A8-CEB7-DA32-2E46-4CD875A53BEE}"/>
              </a:ext>
            </a:extLst>
          </p:cNvPr>
          <p:cNvSpPr/>
          <p:nvPr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5B6770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81F622A-1E5B-9C1F-4B89-952F231997D8}"/>
              </a:ext>
            </a:extLst>
          </p:cNvPr>
          <p:cNvCxnSpPr/>
          <p:nvPr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504BE0D-CAFF-A353-053D-04E6FAB570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2514600"/>
          </a:xfrm>
          <a:prstGeom prst="rect">
            <a:avLst/>
          </a:prstGeom>
        </p:spPr>
        <p:txBody>
          <a:bodyPr lIns="274320" tIns="274320" rIns="274320" bIns="365760"/>
          <a:lstStyle>
            <a:lvl1pPr marL="0" indent="0">
              <a:buNone/>
              <a:defRPr sz="1500" b="0">
                <a:solidFill>
                  <a:schemeClr val="tx1"/>
                </a:solidFill>
              </a:defRPr>
            </a:lvl1pPr>
            <a:lvl2pPr>
              <a:defRPr sz="1500">
                <a:solidFill>
                  <a:schemeClr val="tx2"/>
                </a:solidFill>
              </a:defRPr>
            </a:lvl2pPr>
            <a:lvl3pPr>
              <a:defRPr sz="135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0A47C1F-9F12-8BE1-EFDD-1FE189FAAD52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3429000"/>
            <a:ext cx="8534400" cy="26670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2"/>
                </a:solidFill>
              </a:defRPr>
            </a:lvl2pPr>
            <a:lvl3pPr>
              <a:defRPr sz="105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4BAB97C9-A225-B5FE-3934-62A46DFCC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744CFBEC-5C8F-3F37-0431-43415179EE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63374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28BCE00-998E-E986-BAB5-DFC04DAB5E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40386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1500" b="0">
                <a:solidFill>
                  <a:schemeClr val="tx1"/>
                </a:solidFill>
              </a:defRPr>
            </a:lvl1pPr>
            <a:lvl2pPr>
              <a:defRPr sz="1500">
                <a:solidFill>
                  <a:schemeClr val="tx2"/>
                </a:solidFill>
              </a:defRPr>
            </a:lvl2pPr>
            <a:lvl3pPr>
              <a:defRPr sz="135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811FEB3-47F2-0622-E85A-BC25AB9BF116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4800600"/>
            <a:ext cx="8534400" cy="12954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200" b="0">
                <a:solidFill>
                  <a:schemeClr val="accent1"/>
                </a:solidFill>
              </a:defRPr>
            </a:lvl1pPr>
            <a:lvl2pPr>
              <a:defRPr sz="1050">
                <a:solidFill>
                  <a:schemeClr val="tx2"/>
                </a:solidFill>
              </a:defRPr>
            </a:lvl2pPr>
            <a:lvl3pPr>
              <a:defRPr sz="9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5A3345B-D5C7-2F88-8026-20E44CDC1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2DBDC06-CAF6-397A-E258-1B91B7BE4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0116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28BCE00-998E-E986-BAB5-DFC04DAB5E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3124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1500" b="0">
                <a:solidFill>
                  <a:schemeClr val="tx1"/>
                </a:solidFill>
              </a:defRPr>
            </a:lvl1pPr>
            <a:lvl2pPr>
              <a:defRPr sz="1500">
                <a:solidFill>
                  <a:schemeClr val="tx2"/>
                </a:solidFill>
              </a:defRPr>
            </a:lvl2pPr>
            <a:lvl3pPr>
              <a:defRPr sz="135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811FEB3-47F2-0622-E85A-BC25AB9BF116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4053685"/>
            <a:ext cx="8534400" cy="2042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35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2"/>
                </a:solidFill>
              </a:defRPr>
            </a:lvl2pPr>
            <a:lvl3pPr>
              <a:defRPr sz="105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5A3345B-D5C7-2F88-8026-20E44CDC1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2DBDC06-CAF6-397A-E258-1B91B7BE4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1121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ey Takeawa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5A3345B-D5C7-2F88-8026-20E44CDC1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2DBDC06-CAF6-397A-E258-1B91B7BE4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8650E65A-77F2-BD31-7884-036E0E1C7699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4038602"/>
            <a:ext cx="8340436" cy="20573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35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05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307E5F9A-4C8E-B655-9F97-B41B055E27A3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04800" y="1219203"/>
            <a:ext cx="8305800" cy="2042317"/>
          </a:xfrm>
          <a:prstGeom prst="rect">
            <a:avLst/>
          </a:prstGeom>
          <a:solidFill>
            <a:schemeClr val="bg2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500" b="0">
                <a:solidFill>
                  <a:schemeClr val="tx1"/>
                </a:solidFill>
              </a:defRPr>
            </a:lvl1pPr>
            <a:lvl2pPr>
              <a:defRPr sz="135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99312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438404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F378818-BDFE-F884-8C6C-4CCC2735F4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41FCBFE-0DE4-6F22-6E66-AE772DD05E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85529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 2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DA98D29-CFFC-C296-B023-91A03EEC3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12A03F-8D2E-8532-3203-031013FA5A10}"/>
              </a:ext>
            </a:extLst>
          </p:cNvPr>
          <p:cNvSpPr/>
          <p:nvPr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FFCD6A5-9B36-D9E5-72F2-FBEA5B672AB9}"/>
              </a:ext>
            </a:extLst>
          </p:cNvPr>
          <p:cNvCxnSpPr/>
          <p:nvPr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EFC8874-25EC-5A5F-D57F-0691879F1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5626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1500" b="0">
                <a:solidFill>
                  <a:schemeClr val="tx1"/>
                </a:solidFill>
              </a:defRPr>
            </a:lvl1pPr>
            <a:lvl2pPr>
              <a:defRPr sz="135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D7C7B98-DF84-E7E1-CF67-1DA50AD9067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867400" y="914400"/>
            <a:ext cx="2971800" cy="51816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182880" rIns="274320" bIns="182880"/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 sz="1050">
                <a:solidFill>
                  <a:schemeClr val="tx2"/>
                </a:solidFill>
              </a:defRPr>
            </a:lvl2pPr>
            <a:lvl3pPr>
              <a:defRPr sz="9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D41AE20F-67AB-7F58-E5C0-B80B60EB4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B40FEBA-A659-D520-0764-206779E237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73624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 2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1C8B81A-95BD-E991-9B9F-3E9298BDD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BD1C03C-3DF7-A3DE-6887-F11B8EF5149C}"/>
              </a:ext>
            </a:extLst>
          </p:cNvPr>
          <p:cNvSpPr/>
          <p:nvPr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FB76CBF-9431-A50C-08E3-E8EE4F236149}"/>
              </a:ext>
            </a:extLst>
          </p:cNvPr>
          <p:cNvCxnSpPr/>
          <p:nvPr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0BA04B7-EE99-D736-11AC-D183C0DF7A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4102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1500" b="1">
                <a:solidFill>
                  <a:schemeClr val="tx2"/>
                </a:solidFill>
              </a:defRPr>
            </a:lvl1pPr>
            <a:lvl2pPr>
              <a:defRPr sz="135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A5A8A3F-3706-273B-1AFB-760A102730E0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867400" y="914400"/>
            <a:ext cx="2971800" cy="51816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182880" rIns="274320" bIns="182880"/>
          <a:lstStyle>
            <a:lvl1pPr marL="0" indent="0">
              <a:buNone/>
              <a:defRPr sz="1200" b="0">
                <a:solidFill>
                  <a:schemeClr val="accent1"/>
                </a:solidFill>
              </a:defRPr>
            </a:lvl1pPr>
            <a:lvl2pPr>
              <a:defRPr sz="1050">
                <a:solidFill>
                  <a:schemeClr val="tx2"/>
                </a:solidFill>
              </a:defRPr>
            </a:lvl2pPr>
            <a:lvl3pPr>
              <a:defRPr sz="9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DB59DB38-0284-35BB-FCF2-EAA64B408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9556402B-DC9D-8431-8023-AD33522805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2485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ate with Captions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1500" b="1">
                <a:solidFill>
                  <a:schemeClr val="tx1"/>
                </a:solidFill>
              </a:defRPr>
            </a:lvl1pPr>
            <a:lvl2pPr>
              <a:defRPr sz="135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7CE442-37B7-476C-9FE8-E96267B02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D15576-9FF6-A891-FEC4-42E2548A9FC7}"/>
              </a:ext>
            </a:extLst>
          </p:cNvPr>
          <p:cNvSpPr/>
          <p:nvPr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556E2A8-9379-D337-6383-63A755F631AD}"/>
              </a:ext>
            </a:extLst>
          </p:cNvPr>
          <p:cNvCxnSpPr/>
          <p:nvPr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3DA0FCEA-D36B-8171-D6EF-668CFAA33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435EFE1-64FF-A596-7050-A720211A5B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029BC0-04FA-F2B5-5399-0E40A64D3564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838201"/>
            <a:ext cx="3352800" cy="54102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35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05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96811488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CEE2A56D-1F8F-6D34-5142-3AFE504C0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19A953EB-673D-F477-0F68-19BB330849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04801" y="1066801"/>
            <a:ext cx="8534400" cy="16250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2" spcCol="548640">
            <a:spAutoFit/>
          </a:bodyPr>
          <a:lstStyle>
            <a:lvl1pPr marL="0" indent="0">
              <a:buNone/>
              <a:defRPr sz="1500">
                <a:solidFill>
                  <a:schemeClr val="tx1"/>
                </a:solidFill>
              </a:defRPr>
            </a:lvl1pPr>
            <a:lvl2pPr>
              <a:defRPr sz="1350">
                <a:solidFill>
                  <a:schemeClr val="accent2"/>
                </a:solidFill>
              </a:defRPr>
            </a:lvl2pPr>
            <a:lvl3pPr>
              <a:defRPr sz="1200">
                <a:solidFill>
                  <a:schemeClr val="accent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9C95B286-9A86-1DCC-052D-7E695490B198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04801" y="3574376"/>
            <a:ext cx="8534400" cy="1855893"/>
          </a:xfrm>
          <a:prstGeom prst="rect">
            <a:avLst/>
          </a:prstGeom>
          <a:solidFill>
            <a:srgbClr val="093C61"/>
          </a:solidFill>
          <a:ln w="15875" cap="rnd" cmpd="sng">
            <a:solidFill>
              <a:srgbClr val="093C6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3" spcCol="548640">
            <a:spAutoFit/>
          </a:bodyPr>
          <a:lstStyle>
            <a:lvl1pPr marL="0" indent="0">
              <a:buNone/>
              <a:defRPr sz="1500">
                <a:solidFill>
                  <a:schemeClr val="bg1"/>
                </a:solidFill>
              </a:defRPr>
            </a:lvl1pPr>
            <a:lvl2pPr>
              <a:defRPr sz="1350">
                <a:solidFill>
                  <a:schemeClr val="bg1"/>
                </a:solidFill>
              </a:defRPr>
            </a:lvl2pPr>
            <a:lvl3pPr marL="685800" indent="0">
              <a:buNone/>
              <a:defRPr sz="12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7533573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04800" y="762002"/>
            <a:ext cx="421005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1500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762002"/>
            <a:ext cx="38862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15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4EF78B07-4E0F-444F-3584-E6AC1A3DDB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57571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E8A51F0A-9475-9DAE-242E-33E187825E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Content Placeholder 4">
            <a:extLst>
              <a:ext uri="{FF2B5EF4-FFF2-40B4-BE49-F238E27FC236}">
                <a16:creationId xmlns:a16="http://schemas.microsoft.com/office/drawing/2014/main" id="{2EE9DFC8-B2E5-E793-2150-517381008A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4800" y="762002"/>
            <a:ext cx="28194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1500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378E2229-F384-0D03-A606-DDA1EF9C1598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3169229" y="762002"/>
            <a:ext cx="28194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1500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A025B271-82B7-1F6E-F1D4-5CDE1CA26D69}"/>
              </a:ext>
            </a:extLst>
          </p:cNvPr>
          <p:cNvSpPr>
            <a:spLocks noGrp="1"/>
          </p:cNvSpPr>
          <p:nvPr>
            <p:ph sz="half" idx="12"/>
          </p:nvPr>
        </p:nvSpPr>
        <p:spPr>
          <a:xfrm>
            <a:off x="6026729" y="762002"/>
            <a:ext cx="28194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1500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7262151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A2E64688-55C6-E357-9586-99D476DEA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>
                <a:solidFill>
                  <a:srgbClr val="00AEC7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5647BB42-DB2F-5A0E-E38E-6058202FE98E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4005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CFE8832-28AD-B47C-8C26-31B963CA9E5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32004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>
                <a:solidFill>
                  <a:srgbClr val="00AEC7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2945EFAC-694A-3BD3-547B-6671ECA14576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2199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559C7A71-BBBF-254C-4D14-5F4DC1F4ED33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6000284" y="1237099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>
                <a:solidFill>
                  <a:srgbClr val="00AEC7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B003D11D-EC33-ECB2-82CF-2D9A887EAC5E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6019800" y="1922899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Slide Number Placeholder 5">
            <a:extLst>
              <a:ext uri="{FF2B5EF4-FFF2-40B4-BE49-F238E27FC236}">
                <a16:creationId xmlns:a16="http://schemas.microsoft.com/office/drawing/2014/main" id="{3C43E465-E8F7-518D-DB0A-14D6D41085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55981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with Sh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F9EE3F64-5084-626C-72A7-533838A6975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36825941"/>
              </p:ext>
            </p:extLst>
          </p:nvPr>
        </p:nvGraphicFramePr>
        <p:xfrm>
          <a:off x="304800" y="762000"/>
          <a:ext cx="85344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440F2B08-EC92-A561-8BE4-EDCE8DB34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1FF5FC3-0BB0-C369-E541-DAB7BF2A7B43}"/>
              </a:ext>
            </a:extLst>
          </p:cNvPr>
          <p:cNvSpPr/>
          <p:nvPr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E1BA5E2-F942-F1C0-42B8-24244D128F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70700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F5400B3-30FC-250E-0E40-F769CD495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264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545B7A48-1656-2C3F-0296-FBEF4281AB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866302B-9158-11F4-3B77-9F86EAAEC2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720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1"/>
            <a:ext cx="8534400" cy="5280822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66858FE-C979-8B8E-03D2-C3C16DE57A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C82599C-5AEF-12A9-5E15-1FCCC1DE3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111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04800" y="762000"/>
            <a:ext cx="8534400" cy="2080570"/>
          </a:xfrm>
          <a:prstGeom prst="rect">
            <a:avLst/>
          </a:prstGeom>
          <a:noFill/>
          <a:ln w="15875" cap="rnd" cmpd="sng">
            <a:noFill/>
            <a:miter lim="800000"/>
          </a:ln>
          <a:effectLst/>
        </p:spPr>
        <p:txBody>
          <a:bodyPr wrap="square" lIns="274320" tIns="274320" rIns="274320" bIns="274320" numCol="1" spcCol="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56E5B54-4089-96A7-2D9D-9DE3B556DE6C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04800" y="4283179"/>
            <a:ext cx="8534400" cy="17235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74320" tIns="274320" rIns="274320" bIns="274320" numCol="1" spcCol="0">
            <a:sp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6C41BB5-1EEC-FCDB-01DA-7245FD308E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DE784D3-CB7A-BC89-24C2-BFB1A76006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657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te with Captions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7CE442-37B7-476C-9FE8-E96267B02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D15576-9FF6-A891-FEC4-42E2548A9FC7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556E2A8-9379-D337-6383-63A755F631AD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55758650-6057-27BA-3042-74E6ED3D25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F3A14D9-11BE-48EC-BFD4-7B66ECAF99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2DD23C-49EE-C657-D737-13CB53F52F7D}"/>
              </a:ext>
            </a:extLst>
          </p:cNvPr>
          <p:cNvSpPr txBox="1"/>
          <p:nvPr userDrawn="1"/>
        </p:nvSpPr>
        <p:spPr>
          <a:xfrm>
            <a:off x="5638800" y="914400"/>
            <a:ext cx="3124200" cy="12926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>
            <a:solidFill>
              <a:srgbClr val="00AEC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rtlCol="0">
            <a:spAutoFit/>
          </a:bodyPr>
          <a:lstStyle/>
          <a:p>
            <a:pPr lvl="0"/>
            <a:r>
              <a:rPr lang="en-US" sz="1600" dirty="0">
                <a:solidFill>
                  <a:schemeClr val="tx1"/>
                </a:solidFill>
              </a:rPr>
              <a:t>Click to edit Master text styles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Second level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Third level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291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318504"/>
          </a:xfrm>
          <a:prstGeom prst="rect">
            <a:avLst/>
          </a:prstGeom>
          <a:solidFill>
            <a:srgbClr val="E6EBF0"/>
          </a:solidFill>
        </p:spPr>
        <p:txBody>
          <a:bodyPr lIns="274320" tIns="1051560" rIns="274320" bIns="7315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2578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CC83710-C64D-1BD2-447D-28FF58823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FF9252-B1FC-9936-53BB-BEE6DD5CEFBE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D07C2-2A38-B953-E52E-4EBD6A8D19A2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FB953F4-81A3-8A2B-DF43-0A159C2AAB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F00FF52-E6F1-3C2A-4808-5A12AA3953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322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560A137-FB98-0536-3809-C26CC3FAD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45720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5AB1D34-51BB-4778-251A-21036E98CE5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318504"/>
          </a:xfrm>
          <a:prstGeom prst="rect">
            <a:avLst/>
          </a:prstGeom>
          <a:solidFill>
            <a:srgbClr val="E6EBF0"/>
          </a:solidFill>
        </p:spPr>
        <p:txBody>
          <a:bodyPr lIns="274320" tIns="1005840" rIns="274320" bIns="731520"/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96BAD60-5C45-1A72-0429-2EA7A0968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60EBBE-A2F2-20F7-8FB9-432D577E3F22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30BE998-F70B-DF4E-4F08-F7692DA494DE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8A006D7-B111-59A0-C107-A762902634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25D1E40-D3DE-D4F4-AD78-7AD3CD8F1D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313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6" Type="http://schemas.openxmlformats.org/officeDocument/2006/relationships/slideLayout" Target="../slideLayouts/slideLayout17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38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20" Type="http://schemas.openxmlformats.org/officeDocument/2006/relationships/slideLayout" Target="../slideLayouts/slideLayout37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24" Type="http://schemas.openxmlformats.org/officeDocument/2006/relationships/image" Target="../media/image4.svg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23" Type="http://schemas.openxmlformats.org/officeDocument/2006/relationships/image" Target="../media/image3.png"/><Relationship Id="rId10" Type="http://schemas.openxmlformats.org/officeDocument/2006/relationships/slideLayout" Target="../slideLayouts/slideLayout27.xml"/><Relationship Id="rId19" Type="http://schemas.openxmlformats.org/officeDocument/2006/relationships/slideLayout" Target="../slideLayouts/slideLayout36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Relationship Id="rId22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657600" y="0"/>
            <a:ext cx="5486400" cy="6858000"/>
          </a:xfrm>
          <a:prstGeom prst="rect">
            <a:avLst/>
          </a:prstGeom>
          <a:solidFill>
            <a:srgbClr val="E6EBF0"/>
          </a:solidFill>
          <a:ln>
            <a:noFill/>
          </a:ln>
          <a:effectLst>
            <a:outerShdw blurRad="50800" dist="50800" dir="114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14" y="2876281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696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164D7AF-E2F5-1599-41AA-3C3E7364C4D0}"/>
              </a:ext>
            </a:extLst>
          </p:cNvPr>
          <p:cNvSpPr/>
          <p:nvPr userDrawn="1"/>
        </p:nvSpPr>
        <p:spPr>
          <a:xfrm>
            <a:off x="8534402" y="6324604"/>
            <a:ext cx="533399" cy="5333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2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C265F66-6D17-D963-C0E8-D5570992A0F6}"/>
              </a:ext>
            </a:extLst>
          </p:cNvPr>
          <p:cNvSpPr/>
          <p:nvPr userDrawn="1"/>
        </p:nvSpPr>
        <p:spPr>
          <a:xfrm>
            <a:off x="9019630" y="6324600"/>
            <a:ext cx="124369" cy="533396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3246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324604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096000"/>
            <a:ext cx="1181868" cy="4572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15D4E-E4EE-28DF-8C01-159908B931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D58BBB7-4F61-67AB-A4FB-BF4DCCE49743}"/>
              </a:ext>
            </a:extLst>
          </p:cNvPr>
          <p:cNvSpPr txBox="1"/>
          <p:nvPr userDrawn="1"/>
        </p:nvSpPr>
        <p:spPr>
          <a:xfrm>
            <a:off x="54675" y="6324600"/>
            <a:ext cx="28409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1000" b="0" baseline="0" dirty="0">
              <a:solidFill>
                <a:schemeClr val="tx1"/>
              </a:solidFill>
            </a:endParaRPr>
          </a:p>
          <a:p>
            <a:pPr algn="l"/>
            <a:r>
              <a:rPr lang="en-US" sz="1000" b="0" baseline="0" dirty="0">
                <a:solidFill>
                  <a:schemeClr val="tx1"/>
                </a:solidFill>
              </a:rPr>
              <a:t>Public</a:t>
            </a:r>
            <a:endParaRPr lang="en-US" sz="10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641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736" r:id="rId2"/>
    <p:sldLayoutId id="2147483665" r:id="rId3"/>
    <p:sldLayoutId id="2147483738" r:id="rId4"/>
    <p:sldLayoutId id="2147483739" r:id="rId5"/>
    <p:sldLayoutId id="2147483719" r:id="rId6"/>
    <p:sldLayoutId id="2147483713" r:id="rId7"/>
    <p:sldLayoutId id="2147483714" r:id="rId8"/>
    <p:sldLayoutId id="2147483716" r:id="rId9"/>
    <p:sldLayoutId id="2147483740" r:id="rId10"/>
    <p:sldLayoutId id="2147483717" r:id="rId11"/>
    <p:sldLayoutId id="2147483720" r:id="rId12"/>
    <p:sldLayoutId id="2147483666" r:id="rId13"/>
    <p:sldLayoutId id="2147483737" r:id="rId14"/>
    <p:sldLayoutId id="2147483721" r:id="rId15"/>
    <p:sldLayoutId id="2147483755" r:id="rId1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164D7AF-E2F5-1599-41AA-3C3E7364C4D0}"/>
              </a:ext>
            </a:extLst>
          </p:cNvPr>
          <p:cNvSpPr/>
          <p:nvPr/>
        </p:nvSpPr>
        <p:spPr>
          <a:xfrm>
            <a:off x="8534403" y="6477006"/>
            <a:ext cx="533399" cy="3810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C265F66-6D17-D963-C0E8-D5570992A0F6}"/>
              </a:ext>
            </a:extLst>
          </p:cNvPr>
          <p:cNvSpPr/>
          <p:nvPr/>
        </p:nvSpPr>
        <p:spPr>
          <a:xfrm>
            <a:off x="9019631" y="6477000"/>
            <a:ext cx="124369" cy="3810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194560" y="6477006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4677" y="6553201"/>
            <a:ext cx="70732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>
                <a:solidFill>
                  <a:schemeClr val="tx1"/>
                </a:solidFill>
              </a:rPr>
              <a:t>PUBLIC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15D4E-E4EE-28DF-8C01-159908B931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927BBE96-0B6E-DC6F-634C-1066027ADE9F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987179" y="6296044"/>
            <a:ext cx="936358" cy="511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858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  <p:sldLayoutId id="2147483769" r:id="rId13"/>
    <p:sldLayoutId id="2147483770" r:id="rId14"/>
    <p:sldLayoutId id="2147483771" r:id="rId15"/>
    <p:sldLayoutId id="2147483772" r:id="rId16"/>
    <p:sldLayoutId id="2147483773" r:id="rId17"/>
    <p:sldLayoutId id="2147483774" r:id="rId18"/>
    <p:sldLayoutId id="2147483775" r:id="rId19"/>
    <p:sldLayoutId id="2147483776" r:id="rId20"/>
    <p:sldLayoutId id="2147483777" r:id="rId21"/>
  </p:sldLayoutIdLst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mailto:RTCB@ERCOT.com" TargetMode="External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calendar/05212025-RTCBTF-Meeting" TargetMode="External"/><Relationship Id="rId2" Type="http://schemas.openxmlformats.org/officeDocument/2006/relationships/hyperlink" Target="mailto:RTCB@ercot.com" TargetMode="Externa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RTCB@ercot.com" TargetMode="External"/><Relationship Id="rId2" Type="http://schemas.openxmlformats.org/officeDocument/2006/relationships/hyperlink" Target="https://www.ercot.com/committees/tac/rtcbtf" TargetMode="Externa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1B380C9-83F4-13B7-773B-9880F0F13E5F}"/>
              </a:ext>
            </a:extLst>
          </p:cNvPr>
          <p:cNvSpPr txBox="1"/>
          <p:nvPr/>
        </p:nvSpPr>
        <p:spPr>
          <a:xfrm>
            <a:off x="3810000" y="1674673"/>
            <a:ext cx="4953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RTC+B Task Force</a:t>
            </a:r>
          </a:p>
          <a:p>
            <a:r>
              <a:rPr lang="en-US" sz="2400" b="1" dirty="0"/>
              <a:t>Update</a:t>
            </a:r>
            <a:endParaRPr lang="en-US" dirty="0">
              <a:solidFill>
                <a:schemeClr val="tx2"/>
              </a:solidFill>
            </a:endParaRPr>
          </a:p>
          <a:p>
            <a:r>
              <a:rPr lang="en-US" i="1" dirty="0"/>
              <a:t>Matt Mereness</a:t>
            </a:r>
            <a:endParaRPr lang="en-US" dirty="0"/>
          </a:p>
          <a:p>
            <a:endParaRPr lang="en-US" dirty="0"/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TAC 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May 28, 2025</a:t>
            </a:r>
          </a:p>
          <a:p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6767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6A8FE-95AF-188F-A032-8A720E6511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Scorecard 2A for </a:t>
            </a:r>
            <a:br>
              <a:rPr lang="en-US" sz="1800" dirty="0"/>
            </a:br>
            <a:r>
              <a:rPr lang="en-US" sz="1800" dirty="0"/>
              <a:t>Handbook 2- </a:t>
            </a:r>
            <a:br>
              <a:rPr lang="en-US" sz="1800" dirty="0"/>
            </a:br>
            <a:r>
              <a:rPr lang="en-US" sz="1800" dirty="0">
                <a:solidFill>
                  <a:srgbClr val="C00000"/>
                </a:solidFill>
              </a:rPr>
              <a:t>100% of ICCP Telemetry </a:t>
            </a:r>
            <a:br>
              <a:rPr lang="en-US" sz="1800" dirty="0">
                <a:solidFill>
                  <a:srgbClr val="C00000"/>
                </a:solidFill>
              </a:rPr>
            </a:br>
            <a:r>
              <a:rPr lang="en-US" sz="1800" dirty="0">
                <a:solidFill>
                  <a:srgbClr val="C00000"/>
                </a:solidFill>
              </a:rPr>
              <a:t>points added by QSE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EB970C-F5B5-5970-D012-575455E0F3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28832D1-A608-C9B2-FCBA-8365AD9F37D2}"/>
              </a:ext>
            </a:extLst>
          </p:cNvPr>
          <p:cNvSpPr txBox="1"/>
          <p:nvPr/>
        </p:nvSpPr>
        <p:spPr>
          <a:xfrm>
            <a:off x="381000" y="1564481"/>
            <a:ext cx="2666999" cy="258532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endParaRPr lang="en-US" dirty="0"/>
          </a:p>
          <a:p>
            <a:r>
              <a:rPr lang="en-US" dirty="0"/>
              <a:t>5/27 Scores for QSE with Resources - ICCP Telemetry points added in current model. </a:t>
            </a:r>
            <a:endParaRPr lang="en-US" dirty="0">
              <a:cs typeface="Arial"/>
            </a:endParaRPr>
          </a:p>
          <a:p>
            <a:endParaRPr lang="en-US" dirty="0">
              <a:cs typeface="Arial"/>
            </a:endParaRPr>
          </a:p>
          <a:p>
            <a:r>
              <a:rPr lang="en-US" dirty="0"/>
              <a:t>Scoring:</a:t>
            </a:r>
          </a:p>
          <a:p>
            <a:endParaRPr lang="en-US" dirty="0"/>
          </a:p>
          <a:p>
            <a:endParaRPr lang="en-US" dirty="0">
              <a:solidFill>
                <a:schemeClr val="accent3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CC0760-19EB-B1BC-867D-0C4CF8DBA5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612" y="3559254"/>
            <a:ext cx="3019425" cy="11811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A3C41D8-6ECB-935E-244F-607106D8FC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2716" y="0"/>
            <a:ext cx="2799035" cy="632404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7FEDA17-54C8-9BBC-E542-02F432C70F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7517" y="0"/>
            <a:ext cx="2817804" cy="6324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2381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6A8FE-95AF-188F-A032-8A720E6511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Scorecard 2B for</a:t>
            </a:r>
            <a:br>
              <a:rPr lang="en-US" sz="2000" dirty="0"/>
            </a:br>
            <a:r>
              <a:rPr lang="en-US" sz="2000" dirty="0"/>
              <a:t>Handbook 2-</a:t>
            </a:r>
            <a:br>
              <a:rPr lang="en-US" sz="2000" dirty="0"/>
            </a:br>
            <a:r>
              <a:rPr lang="en-US" sz="2000" dirty="0">
                <a:solidFill>
                  <a:srgbClr val="C00000"/>
                </a:solidFill>
              </a:rPr>
              <a:t>Telemetry checkout </a:t>
            </a:r>
            <a:br>
              <a:rPr lang="en-US" sz="2000" dirty="0">
                <a:solidFill>
                  <a:srgbClr val="C00000"/>
                </a:solidFill>
              </a:rPr>
            </a:br>
            <a:r>
              <a:rPr lang="en-US" sz="2000" dirty="0">
                <a:solidFill>
                  <a:srgbClr val="C00000"/>
                </a:solidFill>
              </a:rPr>
              <a:t>meetings completed </a:t>
            </a:r>
            <a:br>
              <a:rPr lang="en-US" sz="2000" dirty="0">
                <a:solidFill>
                  <a:srgbClr val="C00000"/>
                </a:solidFill>
              </a:rPr>
            </a:br>
            <a:r>
              <a:rPr lang="en-US" sz="2000" dirty="0">
                <a:solidFill>
                  <a:srgbClr val="C00000"/>
                </a:solidFill>
              </a:rPr>
              <a:t>with ERCOT staff </a:t>
            </a:r>
            <a:br>
              <a:rPr lang="en-US" sz="2000" dirty="0">
                <a:solidFill>
                  <a:srgbClr val="C00000"/>
                </a:solidFill>
              </a:rPr>
            </a:br>
            <a:r>
              <a:rPr lang="en-US" sz="2000" dirty="0">
                <a:solidFill>
                  <a:srgbClr val="C00000"/>
                </a:solidFill>
              </a:rPr>
              <a:t>for sample of live </a:t>
            </a:r>
            <a:br>
              <a:rPr lang="en-US" sz="2000" dirty="0">
                <a:solidFill>
                  <a:srgbClr val="C00000"/>
                </a:solidFill>
              </a:rPr>
            </a:br>
            <a:r>
              <a:rPr lang="en-US" sz="2000" dirty="0">
                <a:solidFill>
                  <a:srgbClr val="C00000"/>
                </a:solidFill>
              </a:rPr>
              <a:t>data transfer </a:t>
            </a:r>
            <a:br>
              <a:rPr lang="en-US" sz="2000" dirty="0">
                <a:solidFill>
                  <a:srgbClr val="C00000"/>
                </a:solidFill>
              </a:rPr>
            </a:br>
            <a:r>
              <a:rPr lang="en-US" sz="2000" dirty="0">
                <a:solidFill>
                  <a:srgbClr val="C00000"/>
                </a:solidFill>
              </a:rPr>
              <a:t>capability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EB970C-F5B5-5970-D012-575455E0F3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28832D1-A608-C9B2-FCBA-8365AD9F37D2}"/>
              </a:ext>
            </a:extLst>
          </p:cNvPr>
          <p:cNvSpPr txBox="1"/>
          <p:nvPr/>
        </p:nvSpPr>
        <p:spPr>
          <a:xfrm>
            <a:off x="350543" y="2880479"/>
            <a:ext cx="3078457" cy="203132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endParaRPr lang="en-US" b="1" dirty="0">
              <a:solidFill>
                <a:srgbClr val="C00000"/>
              </a:solidFill>
            </a:endParaRPr>
          </a:p>
          <a:p>
            <a:r>
              <a:rPr lang="en-US" dirty="0"/>
              <a:t>5/27 Scores for QSEs with Resources – Scheduling Check-out and Check-out complete</a:t>
            </a:r>
          </a:p>
          <a:p>
            <a:endParaRPr lang="en-US" dirty="0">
              <a:solidFill>
                <a:schemeClr val="accent3"/>
              </a:solidFill>
            </a:endParaRPr>
          </a:p>
          <a:p>
            <a:r>
              <a:rPr lang="en-US" dirty="0">
                <a:cs typeface="Arial"/>
              </a:rPr>
              <a:t>Scoring: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AF7AE73-7F13-26DF-A6EC-510BBAAADC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106" y="4887686"/>
            <a:ext cx="2600325" cy="67491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7837665-C965-C27B-EAA8-091995C484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4280" y="0"/>
            <a:ext cx="2663477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CABCB5F-360C-5C78-8BD4-9A9175B04B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3839" y="0"/>
            <a:ext cx="24855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518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3E097C-6057-7D82-9682-1D81266519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8B7BAF-982D-0C24-AB0E-0784306B5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What is coming to TAC in July: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7DC7FB4-E95A-85B4-C730-C7068C0F2A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900" y="814633"/>
            <a:ext cx="8534400" cy="5257800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>
                <a:solidFill>
                  <a:schemeClr val="accent2"/>
                </a:solidFill>
              </a:rPr>
              <a:t>At July TAC we will be:</a:t>
            </a:r>
          </a:p>
          <a:p>
            <a:r>
              <a:rPr lang="en-US" sz="1800" dirty="0">
                <a:solidFill>
                  <a:schemeClr val="accent2"/>
                </a:solidFill>
              </a:rPr>
              <a:t>Halfway through market trials</a:t>
            </a:r>
          </a:p>
          <a:p>
            <a:pPr lvl="1"/>
            <a:r>
              <a:rPr lang="en-US" sz="1800" dirty="0">
                <a:solidFill>
                  <a:schemeClr val="accent2"/>
                </a:solidFill>
              </a:rPr>
              <a:t>Assess and cross-check on any show-stopping issue or missing Market Participants</a:t>
            </a:r>
          </a:p>
          <a:p>
            <a:pPr lvl="1"/>
            <a:r>
              <a:rPr lang="en-US" sz="1800" dirty="0">
                <a:solidFill>
                  <a:schemeClr val="accent2"/>
                </a:solidFill>
              </a:rPr>
              <a:t>Plans for Closed Loop LFC Testing (Sept/Oct)</a:t>
            </a:r>
          </a:p>
          <a:p>
            <a:pPr lvl="1"/>
            <a:r>
              <a:rPr lang="en-US" sz="1800" dirty="0">
                <a:solidFill>
                  <a:schemeClr val="accent2"/>
                </a:solidFill>
              </a:rPr>
              <a:t>Plans for Transition/Cutover (</a:t>
            </a:r>
            <a:r>
              <a:rPr lang="en-US" sz="1800" dirty="0" err="1">
                <a:solidFill>
                  <a:schemeClr val="accent2"/>
                </a:solidFill>
              </a:rPr>
              <a:t>eg</a:t>
            </a:r>
            <a:r>
              <a:rPr lang="en-US" sz="1800" dirty="0">
                <a:solidFill>
                  <a:schemeClr val="accent2"/>
                </a:solidFill>
              </a:rPr>
              <a:t>, dual entry)</a:t>
            </a:r>
          </a:p>
          <a:p>
            <a:r>
              <a:rPr lang="en-US" sz="1800" dirty="0">
                <a:solidFill>
                  <a:schemeClr val="accent2"/>
                </a:solidFill>
              </a:rPr>
              <a:t>Wrapping up changes to Clarification NPRR</a:t>
            </a:r>
            <a:br>
              <a:rPr lang="en-US" sz="1800" dirty="0">
                <a:solidFill>
                  <a:schemeClr val="accent2"/>
                </a:solidFill>
              </a:rPr>
            </a:br>
            <a:endParaRPr lang="en-US" sz="1200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en-US" sz="1800" dirty="0">
                <a:solidFill>
                  <a:schemeClr val="accent2"/>
                </a:solidFill>
              </a:rPr>
              <a:t>	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tx2"/>
                </a:solidFill>
              </a:rPr>
              <a:t>Any Questions on RTCBTF activities?  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tx2"/>
                </a:solidFill>
              </a:rPr>
              <a:t>	Question here or later can always be directed to </a:t>
            </a:r>
            <a:r>
              <a:rPr lang="en-US" sz="1800" dirty="0">
                <a:solidFill>
                  <a:schemeClr val="tx2"/>
                </a:solidFill>
                <a:hlinkClick r:id="rId2"/>
              </a:rPr>
              <a:t>RTCB@ERCOT.com</a:t>
            </a:r>
            <a:endParaRPr lang="en-US" sz="18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sz="16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sz="18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sz="1800" dirty="0">
                <a:solidFill>
                  <a:schemeClr val="tx2"/>
                </a:solidFill>
              </a:rPr>
              <a:t>Next few slides on prioritization and protecting the RTC+B resources (Keith Collins)</a:t>
            </a:r>
          </a:p>
          <a:p>
            <a:pPr>
              <a:buFontTx/>
              <a:buChar char="-"/>
            </a:pPr>
            <a:endParaRPr lang="en-US" sz="18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sz="16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sz="16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sz="16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1652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E5005-902E-666D-C039-165F1CE33D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308474"/>
            <a:ext cx="8534400" cy="388739"/>
          </a:xfrm>
        </p:spPr>
        <p:txBody>
          <a:bodyPr/>
          <a:lstStyle/>
          <a:p>
            <a:r>
              <a:rPr lang="en-US" spc="-8" dirty="0"/>
              <a:t>ERCOT requests support in prioritizing initiatives during RTC implementation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51DE91-59F6-2AB1-FDAE-64D81364BC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450"/>
              </a:spcAft>
            </a:pPr>
            <a:r>
              <a:rPr lang="en-US" sz="1600" dirty="0">
                <a:solidFill>
                  <a:schemeClr val="tx2"/>
                </a:solidFill>
              </a:rPr>
              <a:t>ERCOT staff is currently being pulled in many directions, including the development of initiatives that could be better prioritized after RTC+B go-live in December 2025</a:t>
            </a:r>
          </a:p>
          <a:p>
            <a:pPr lvl="1"/>
            <a:r>
              <a:rPr lang="en-US" sz="1400" dirty="0">
                <a:solidFill>
                  <a:schemeClr val="tx2"/>
                </a:solidFill>
              </a:rPr>
              <a:t>These efforts are starting to impact the ability of Market Operations and Settlements SMEs to focus on RTC+B implementation efforts</a:t>
            </a:r>
          </a:p>
          <a:p>
            <a:endParaRPr lang="en-US" sz="1100" dirty="0">
              <a:solidFill>
                <a:schemeClr val="tx2"/>
              </a:solidFill>
            </a:endParaRPr>
          </a:p>
          <a:p>
            <a:pPr>
              <a:spcBef>
                <a:spcPts val="0"/>
              </a:spcBef>
              <a:spcAft>
                <a:spcPts val="450"/>
              </a:spcAft>
            </a:pPr>
            <a:r>
              <a:rPr lang="en-US" sz="1600" dirty="0">
                <a:solidFill>
                  <a:schemeClr val="tx2"/>
                </a:solidFill>
              </a:rPr>
              <a:t>ERCOT requests to pause work on non-priority revision requests and impact analyses that involve market design and settlements matters</a:t>
            </a:r>
          </a:p>
          <a:p>
            <a:pPr lvl="1">
              <a:spcBef>
                <a:spcPts val="0"/>
              </a:spcBef>
              <a:spcAft>
                <a:spcPts val="450"/>
              </a:spcAft>
            </a:pPr>
            <a:r>
              <a:rPr lang="en-US" sz="1400" dirty="0">
                <a:solidFill>
                  <a:schemeClr val="tx2"/>
                </a:solidFill>
              </a:rPr>
              <a:t>Market Operations plans to pause work on ERCOT-sponsored non-priority items and requests stakeholder support in pausing work on non-priority market sponsored revision requests</a:t>
            </a:r>
          </a:p>
          <a:p>
            <a:pPr lvl="1">
              <a:spcBef>
                <a:spcPts val="0"/>
              </a:spcBef>
              <a:spcAft>
                <a:spcPts val="450"/>
              </a:spcAft>
            </a:pPr>
            <a:r>
              <a:rPr lang="en-US" sz="1400" dirty="0">
                <a:solidFill>
                  <a:schemeClr val="tx2"/>
                </a:solidFill>
              </a:rPr>
              <a:t>Market Operations will continue to work on priority items including outstanding RTC+B go-live items as well as legislatively mandated items such as Dispatchable Reliability Reserve Service (DRRS) and ERCOT Board approved initiatives such as Demand Response development</a:t>
            </a:r>
          </a:p>
          <a:p>
            <a:pPr lvl="1">
              <a:spcBef>
                <a:spcPts val="0"/>
              </a:spcBef>
              <a:spcAft>
                <a:spcPts val="450"/>
              </a:spcAft>
            </a:pPr>
            <a:r>
              <a:rPr lang="en-US" sz="1400" dirty="0">
                <a:solidFill>
                  <a:schemeClr val="tx2"/>
                </a:solidFill>
              </a:rPr>
              <a:t>ERCOT has more bandwidth to focus on Transmission Planning and some System Operations related items and these efforts will continue without pause at this time</a:t>
            </a:r>
          </a:p>
          <a:p>
            <a:pPr>
              <a:spcBef>
                <a:spcPts val="0"/>
              </a:spcBef>
            </a:pPr>
            <a:endParaRPr lang="en-US" sz="1100" dirty="0">
              <a:solidFill>
                <a:schemeClr val="tx2"/>
              </a:solidFill>
            </a:endParaRPr>
          </a:p>
          <a:p>
            <a:r>
              <a:rPr lang="en-US" sz="1600" dirty="0">
                <a:solidFill>
                  <a:schemeClr val="tx2"/>
                </a:solidFill>
              </a:rPr>
              <a:t>ERCOT requests that TAC consider directing PRS (or other group) to work with ERCOT staff to develop a roadmap/parking deck process to help manage workflow after RTC+B go live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14A628-7909-75A2-2A63-EF8C1128BE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685800"/>
            <a:fld id="{1D93BD3E-1E9A-4970-A6F7-E7AC52762E0C}" type="slidenum">
              <a:rPr lang="en-US">
                <a:solidFill>
                  <a:srgbClr val="7C858C"/>
                </a:solidFill>
                <a:latin typeface="Arial"/>
              </a:rPr>
              <a:pPr defTabSz="685800"/>
              <a:t>13</a:t>
            </a:fld>
            <a:endParaRPr lang="en-US" dirty="0">
              <a:solidFill>
                <a:srgbClr val="7C858C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902190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75631B-0AEA-4280-AC2F-8F985EB3F4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6CCD3D-437F-2999-3530-C3ABDC1E4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100" dirty="0"/>
              <a:t>Current ERCOT priority initiatives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EC67E0-E4AF-9704-5D7A-21BAD07FFE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685800"/>
            <a:fld id="{1D93BD3E-1E9A-4970-A6F7-E7AC52762E0C}" type="slidenum">
              <a:rPr lang="en-US">
                <a:solidFill>
                  <a:srgbClr val="7C858C"/>
                </a:solidFill>
                <a:latin typeface="Arial"/>
              </a:rPr>
              <a:pPr defTabSz="685800"/>
              <a:t>14</a:t>
            </a:fld>
            <a:endParaRPr lang="en-US" dirty="0">
              <a:solidFill>
                <a:srgbClr val="7C858C"/>
              </a:solidFill>
              <a:latin typeface="Arial"/>
            </a:endParaRP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C43724DD-4756-289C-A123-30AF2A1BC5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411" y="990600"/>
            <a:ext cx="8877177" cy="4343400"/>
          </a:xfrm>
        </p:spPr>
      </p:pic>
    </p:spTree>
    <p:extLst>
      <p:ext uri="{BB962C8B-B14F-4D97-AF65-F5344CB8AC3E}">
        <p14:creationId xmlns:p14="http://schemas.microsoft.com/office/powerpoint/2010/main" val="25623866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AC65FB-2974-6AE7-3849-460F3D50BA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7033A6-7B90-7ED2-6CDB-34465CDEF3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100" dirty="0"/>
              <a:t>Initiatives ERCOT recommends prioritizing after </a:t>
            </a:r>
            <a:r>
              <a:rPr lang="en-US" sz="2100" dirty="0" err="1"/>
              <a:t>RTC+B</a:t>
            </a:r>
            <a:r>
              <a:rPr lang="en-US" sz="2100" dirty="0"/>
              <a:t> go-live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AC0F6DC2-7C7B-6812-CB91-33283FBA030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9285116"/>
              </p:ext>
            </p:extLst>
          </p:nvPr>
        </p:nvGraphicFramePr>
        <p:xfrm>
          <a:off x="304800" y="990600"/>
          <a:ext cx="8534400" cy="39606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50D625-79B4-42BC-BDB6-D14992A1A1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685800"/>
            <a:fld id="{1D93BD3E-1E9A-4970-A6F7-E7AC52762E0C}" type="slidenum">
              <a:rPr lang="en-US">
                <a:solidFill>
                  <a:srgbClr val="7C858C"/>
                </a:solidFill>
                <a:latin typeface="Arial"/>
              </a:rPr>
              <a:pPr defTabSz="685800"/>
              <a:t>15</a:t>
            </a:fld>
            <a:endParaRPr lang="en-US">
              <a:solidFill>
                <a:srgbClr val="7C858C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41126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7D6869-86A1-B83B-8299-C2EB10231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F20F1E-D4E3-7A70-2873-597B398F2A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 sz="1800" dirty="0">
                <a:solidFill>
                  <a:schemeClr val="tx2"/>
                </a:solidFill>
              </a:rPr>
              <a:t>Update on RTCBTF Issues List</a:t>
            </a:r>
          </a:p>
          <a:p>
            <a:pPr>
              <a:buFontTx/>
              <a:buChar char="-"/>
            </a:pPr>
            <a:r>
              <a:rPr lang="en-US" sz="1800" dirty="0">
                <a:solidFill>
                  <a:schemeClr val="tx2"/>
                </a:solidFill>
              </a:rPr>
              <a:t>Update on RTC NPRRs</a:t>
            </a:r>
          </a:p>
          <a:p>
            <a:pPr>
              <a:buFontTx/>
              <a:buChar char="-"/>
            </a:pPr>
            <a:r>
              <a:rPr lang="en-US" sz="1800" dirty="0">
                <a:solidFill>
                  <a:schemeClr val="tx2"/>
                </a:solidFill>
              </a:rPr>
              <a:t>Market Trials Update (began 5/5/25)</a:t>
            </a:r>
          </a:p>
          <a:p>
            <a:pPr>
              <a:buFontTx/>
              <a:buChar char="-"/>
            </a:pPr>
            <a:r>
              <a:rPr lang="en-US" sz="1800" dirty="0">
                <a:solidFill>
                  <a:schemeClr val="tx2"/>
                </a:solidFill>
              </a:rPr>
              <a:t>Request for pause of work competing with RTC+B resources (Keith Collins)</a:t>
            </a:r>
          </a:p>
          <a:p>
            <a:pPr>
              <a:buFontTx/>
              <a:buChar char="-"/>
            </a:pPr>
            <a:endParaRPr lang="en-US" sz="2000" dirty="0">
              <a:solidFill>
                <a:schemeClr val="tx2"/>
              </a:solidFill>
            </a:endParaRPr>
          </a:p>
          <a:p>
            <a:pPr marL="457200" lvl="1" indent="0">
              <a:buNone/>
            </a:pPr>
            <a:endParaRPr lang="en-US" sz="1400" dirty="0"/>
          </a:p>
          <a:p>
            <a:pPr lvl="1">
              <a:buFontTx/>
              <a:buChar char="-"/>
            </a:pPr>
            <a:endParaRPr lang="en-US" sz="1400" dirty="0"/>
          </a:p>
          <a:p>
            <a:pPr lvl="1">
              <a:buFontTx/>
              <a:buChar char="-"/>
            </a:pPr>
            <a:endParaRPr lang="en-US" sz="1400" dirty="0"/>
          </a:p>
          <a:p>
            <a:pPr>
              <a:buFontTx/>
              <a:buChar char="-"/>
            </a:pPr>
            <a:endParaRPr lang="en-US" sz="1800" dirty="0"/>
          </a:p>
          <a:p>
            <a:pPr lvl="1">
              <a:buFontTx/>
              <a:buChar char="-"/>
            </a:pPr>
            <a:endParaRPr lang="en-US" sz="1400" dirty="0"/>
          </a:p>
          <a:p>
            <a:pPr lvl="1">
              <a:buFontTx/>
              <a:buChar char="-"/>
            </a:pPr>
            <a:endParaRPr lang="en-US" sz="1400" dirty="0"/>
          </a:p>
          <a:p>
            <a:pPr>
              <a:buFontTx/>
              <a:buChar char="-"/>
            </a:pPr>
            <a:endParaRPr lang="en-US" sz="1800" dirty="0"/>
          </a:p>
          <a:p>
            <a:pPr>
              <a:buFontTx/>
              <a:buChar char="-"/>
            </a:pPr>
            <a:endParaRPr lang="en-US" sz="1800" dirty="0"/>
          </a:p>
          <a:p>
            <a:pPr lvl="1">
              <a:buFontTx/>
              <a:buChar char="-"/>
            </a:pPr>
            <a:endParaRPr lang="en-US" sz="1400" dirty="0"/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8D7AED-487B-8A2B-4965-52C0718789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6593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23670A4-1DCC-F1CF-7130-C12475C149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56" y="1756163"/>
            <a:ext cx="8686800" cy="455022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C047D35-388B-773E-4BED-BFB0B5168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RTCBTF Issues List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97F78F1-831D-5D2B-D86F-5DA2B2C9A1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79254"/>
            <a:ext cx="8763000" cy="769897"/>
          </a:xfrm>
        </p:spPr>
        <p:txBody>
          <a:bodyPr/>
          <a:lstStyle/>
          <a:p>
            <a:r>
              <a:rPr lang="en-US" sz="1400" dirty="0"/>
              <a:t>NPRR1268, 1269, 1270 approved at PUCT (thank you!)</a:t>
            </a:r>
          </a:p>
          <a:p>
            <a:r>
              <a:rPr lang="en-US" sz="1400" dirty="0"/>
              <a:t>State of Charge and AS Duration (NPRR1282/NOGRR277 target June Board)</a:t>
            </a:r>
          </a:p>
        </p:txBody>
      </p:sp>
      <p:sp>
        <p:nvSpPr>
          <p:cNvPr id="5" name="Arrow: Down 4">
            <a:extLst>
              <a:ext uri="{FF2B5EF4-FFF2-40B4-BE49-F238E27FC236}">
                <a16:creationId xmlns:a16="http://schemas.microsoft.com/office/drawing/2014/main" id="{8F1C9832-33EA-E5E9-8DEC-A0FEE9E306D1}"/>
              </a:ext>
            </a:extLst>
          </p:cNvPr>
          <p:cNvSpPr/>
          <p:nvPr/>
        </p:nvSpPr>
        <p:spPr>
          <a:xfrm>
            <a:off x="6324600" y="1389103"/>
            <a:ext cx="457200" cy="381000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17106D1-B7A5-D4C5-1131-F105E14AE158}"/>
              </a:ext>
            </a:extLst>
          </p:cNvPr>
          <p:cNvSpPr/>
          <p:nvPr/>
        </p:nvSpPr>
        <p:spPr>
          <a:xfrm>
            <a:off x="40640" y="3352800"/>
            <a:ext cx="7884160" cy="1524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5E143A7-8CFD-72F5-A59F-460E5A23057E}"/>
              </a:ext>
            </a:extLst>
          </p:cNvPr>
          <p:cNvSpPr/>
          <p:nvPr/>
        </p:nvSpPr>
        <p:spPr>
          <a:xfrm>
            <a:off x="6324601" y="2616106"/>
            <a:ext cx="2407756" cy="736694"/>
          </a:xfrm>
          <a:prstGeom prst="rect">
            <a:avLst/>
          </a:prstGeom>
          <a:solidFill>
            <a:schemeClr val="tx1">
              <a:lumMod val="25000"/>
              <a:lumOff val="75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rgbClr val="C00000"/>
                </a:solidFill>
              </a:rPr>
              <a:t>Market Trials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8F7F601-34BD-5525-1071-D19B038DBDD0}"/>
              </a:ext>
            </a:extLst>
          </p:cNvPr>
          <p:cNvSpPr/>
          <p:nvPr/>
        </p:nvSpPr>
        <p:spPr>
          <a:xfrm>
            <a:off x="40640" y="2402082"/>
            <a:ext cx="7503160" cy="1524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7A84ECF-CE76-5663-1C9A-38E39D02257A}"/>
              </a:ext>
            </a:extLst>
          </p:cNvPr>
          <p:cNvSpPr/>
          <p:nvPr/>
        </p:nvSpPr>
        <p:spPr>
          <a:xfrm>
            <a:off x="6324600" y="3657600"/>
            <a:ext cx="2407756" cy="990600"/>
          </a:xfrm>
          <a:prstGeom prst="rect">
            <a:avLst/>
          </a:prstGeom>
          <a:solidFill>
            <a:schemeClr val="tx2">
              <a:lumMod val="40000"/>
              <a:lumOff val="60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rgbClr val="C00000"/>
                </a:solidFill>
              </a:rPr>
              <a:t>Market Trials</a:t>
            </a:r>
          </a:p>
        </p:txBody>
      </p:sp>
    </p:spTree>
    <p:extLst>
      <p:ext uri="{BB962C8B-B14F-4D97-AF65-F5344CB8AC3E}">
        <p14:creationId xmlns:p14="http://schemas.microsoft.com/office/powerpoint/2010/main" val="17580175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882F34-5CD7-77FF-26AB-733089DA9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and Timeline of NPRRs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088AC7-184E-73E6-9FDA-8EAA07FA1C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5334000"/>
          </a:xfrm>
        </p:spPr>
        <p:txBody>
          <a:bodyPr/>
          <a:lstStyle/>
          <a:p>
            <a:pPr>
              <a:defRPr/>
            </a:pPr>
            <a:r>
              <a:rPr lang="en-US" sz="1800" dirty="0">
                <a:solidFill>
                  <a:srgbClr val="00B050"/>
                </a:solidFill>
              </a:rPr>
              <a:t>NPRRs approved at PUCT May 15 Open Meeting</a:t>
            </a:r>
          </a:p>
          <a:p>
            <a:pPr lvl="1">
              <a:defRPr/>
            </a:pPr>
            <a:r>
              <a:rPr lang="en-US" sz="1400" dirty="0">
                <a:solidFill>
                  <a:srgbClr val="00B050"/>
                </a:solidFill>
              </a:rPr>
              <a:t>NPRR1268 for ASDC Modifications (IMM sponsor)</a:t>
            </a:r>
          </a:p>
          <a:p>
            <a:pPr lvl="1">
              <a:defRPr/>
            </a:pPr>
            <a:r>
              <a:rPr lang="en-US" sz="1400" dirty="0">
                <a:solidFill>
                  <a:srgbClr val="00B050"/>
                </a:solidFill>
                <a:latin typeface="Arial"/>
              </a:rPr>
              <a:t>NPRR1269 for 3 Parameter/Policy Changes (ERCOT sponsor)</a:t>
            </a:r>
          </a:p>
          <a:p>
            <a:pPr lvl="1"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NPRR1270 for AS Qualification details (ERCOT sponsor)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000" dirty="0">
              <a:solidFill>
                <a:srgbClr val="2D3338"/>
              </a:solidFill>
              <a:latin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D333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AS Duration / State of Charge (NPRR1282 / NOGRR277)</a:t>
            </a:r>
          </a:p>
          <a:p>
            <a:pPr lvl="1" indent="-342900">
              <a:buFont typeface="Arial" panose="020B0604020202020204" pitchFamily="34" charset="0"/>
              <a:buChar char="•"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D333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Began discussion </a:t>
            </a:r>
            <a:r>
              <a:rPr lang="en-US" sz="1400" dirty="0">
                <a:solidFill>
                  <a:srgbClr val="2D3338"/>
                </a:solidFill>
                <a:latin typeface="Arial"/>
              </a:rPr>
              <a:t>March 25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D333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and targeting June Board</a:t>
            </a:r>
          </a:p>
          <a:p>
            <a:pPr lvl="1" indent="-342900">
              <a:buFont typeface="Arial" panose="020B0604020202020204" pitchFamily="34" charset="0"/>
              <a:buChar char="•"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D333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NPRR1282 PRS approved   /   NOGRR277 ROS email approval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2D333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D333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Final Clarifying NPRR – Began discussion </a:t>
            </a:r>
            <a:r>
              <a:rPr kumimoji="0" lang="en-US" sz="1800" b="0" i="0" u="none" strike="sngStrike" kern="1200" cap="none" spc="0" normalizeH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June 18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May 21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D333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(Sept Board)</a:t>
            </a:r>
          </a:p>
          <a:p>
            <a:pPr lvl="1" indent="-342900">
              <a:buFont typeface="Arial" panose="020B0604020202020204" pitchFamily="34" charset="0"/>
              <a:buChar char="•"/>
              <a:defRPr/>
            </a:pPr>
            <a:r>
              <a:rPr lang="en-US" sz="1400" dirty="0">
                <a:solidFill>
                  <a:srgbClr val="2D3338"/>
                </a:solidFill>
                <a:latin typeface="Arial"/>
              </a:rPr>
              <a:t>Will be filed and can be tabled at PRS while more discussion at RTCBTF</a:t>
            </a:r>
          </a:p>
          <a:p>
            <a:pPr lvl="1" indent="-342900">
              <a:buFont typeface="Arial" panose="020B0604020202020204" pitchFamily="34" charset="0"/>
              <a:buChar char="•"/>
              <a:defRPr/>
            </a:pPr>
            <a:r>
              <a:rPr lang="en-US" sz="1400" dirty="0">
                <a:solidFill>
                  <a:srgbClr val="2D3338"/>
                </a:solidFill>
                <a:latin typeface="Arial"/>
              </a:rPr>
              <a:t>10 areas of clarification with minimal to no system changes such as:</a:t>
            </a:r>
          </a:p>
          <a:p>
            <a:pPr lvl="2" indent="-342900">
              <a:defRPr/>
            </a:pPr>
            <a:r>
              <a:rPr lang="en-US" sz="1400" dirty="0">
                <a:solidFill>
                  <a:srgbClr val="2D3338"/>
                </a:solidFill>
                <a:latin typeface="Arial"/>
              </a:rPr>
              <a:t>Settlement changes (corrections)</a:t>
            </a:r>
          </a:p>
          <a:p>
            <a:pPr lvl="2" indent="-342900">
              <a:defRPr/>
            </a:pPr>
            <a:r>
              <a:rPr lang="en-US" sz="1400" dirty="0">
                <a:solidFill>
                  <a:srgbClr val="2D3338"/>
                </a:solidFill>
                <a:latin typeface="Arial"/>
              </a:rPr>
              <a:t>Retain current NFRC telemetry point (do not retire)</a:t>
            </a:r>
          </a:p>
          <a:p>
            <a:pPr lvl="2" indent="-342900">
              <a:defRPr/>
            </a:pPr>
            <a:r>
              <a:rPr lang="en-US" sz="1400" dirty="0">
                <a:solidFill>
                  <a:srgbClr val="2D3338"/>
                </a:solidFill>
                <a:latin typeface="Arial"/>
              </a:rPr>
              <a:t>Offer/Bid structure clean-up (inconsistent protocols)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100" dirty="0">
              <a:solidFill>
                <a:srgbClr val="2D3338"/>
              </a:solidFill>
              <a:latin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D333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Remaining Stakeholder path to Board Meetings before Go-Live:</a:t>
            </a:r>
          </a:p>
          <a:p>
            <a:pPr lvl="1" indent="-342900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C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PRS May 14 &gt; TAC May 28 &gt; Board June 24</a:t>
            </a:r>
          </a:p>
          <a:p>
            <a:pPr lvl="1" indent="-342900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C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PRS Aug 13 &gt; TAC Aug 28 &gt; Board Sep 23 </a:t>
            </a:r>
          </a:p>
          <a:p>
            <a:pPr lvl="1" indent="-342900">
              <a:buFont typeface="Arial" panose="020B0604020202020204" pitchFamily="34" charset="0"/>
              <a:buChar char="•"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D333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2D333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2D333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en-US" sz="1800" dirty="0">
              <a:solidFill>
                <a:srgbClr val="2D3338"/>
              </a:solidFill>
              <a:latin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2D333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359D52-8733-1E36-EBC3-3069EC3C5A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513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7D6869-86A1-B83B-8299-C2EB10231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RTCBTF Updates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F20F1E-D4E3-7A70-2873-597B398F2A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5257800"/>
          </a:xfrm>
        </p:spPr>
        <p:txBody>
          <a:bodyPr/>
          <a:lstStyle/>
          <a:p>
            <a:pPr>
              <a:buFontTx/>
              <a:buChar char="-"/>
            </a:pPr>
            <a:r>
              <a:rPr lang="en-US" sz="1800" dirty="0"/>
              <a:t>Readiness engagement update:</a:t>
            </a:r>
          </a:p>
          <a:p>
            <a:pPr lvl="1">
              <a:buFontTx/>
              <a:buChar char="-"/>
            </a:pPr>
            <a:r>
              <a:rPr lang="en-US" sz="1400" dirty="0">
                <a:solidFill>
                  <a:srgbClr val="00B050"/>
                </a:solidFill>
              </a:rPr>
              <a:t>Developed new folders on RTCBTF home page (done)</a:t>
            </a:r>
          </a:p>
          <a:p>
            <a:pPr lvl="2">
              <a:buFontTx/>
              <a:buChar char="-"/>
            </a:pPr>
            <a:r>
              <a:rPr lang="en-US" sz="1100" u="sng" dirty="0">
                <a:solidFill>
                  <a:srgbClr val="00B050"/>
                </a:solidFill>
              </a:rPr>
              <a:t>Market Trials folder</a:t>
            </a:r>
            <a:r>
              <a:rPr lang="en-US" sz="1100" dirty="0">
                <a:solidFill>
                  <a:srgbClr val="00B050"/>
                </a:solidFill>
              </a:rPr>
              <a:t>: Handbooks and supporting materials</a:t>
            </a:r>
          </a:p>
          <a:p>
            <a:pPr lvl="2">
              <a:buFontTx/>
              <a:buChar char="-"/>
            </a:pPr>
            <a:r>
              <a:rPr lang="en-US" sz="1100" u="sng" dirty="0">
                <a:solidFill>
                  <a:srgbClr val="00B050"/>
                </a:solidFill>
              </a:rPr>
              <a:t>Technical Support folder</a:t>
            </a:r>
            <a:r>
              <a:rPr lang="en-US" sz="1100" dirty="0">
                <a:solidFill>
                  <a:srgbClr val="00B050"/>
                </a:solidFill>
              </a:rPr>
              <a:t>: Key TWG technical materials</a:t>
            </a:r>
          </a:p>
          <a:p>
            <a:pPr lvl="1">
              <a:buFontTx/>
              <a:buChar char="-"/>
            </a:pPr>
            <a:r>
              <a:rPr lang="en-US" sz="1400" dirty="0">
                <a:hlinkClick r:id="rId2"/>
              </a:rPr>
              <a:t>RTCB@ercot.com</a:t>
            </a:r>
            <a:r>
              <a:rPr lang="en-US" sz="1400" dirty="0"/>
              <a:t> </a:t>
            </a:r>
            <a:r>
              <a:rPr lang="en-US" sz="1400" dirty="0">
                <a:solidFill>
                  <a:srgbClr val="00B050"/>
                </a:solidFill>
              </a:rPr>
              <a:t>mailbox for support of stakeholder implementation questions</a:t>
            </a:r>
            <a:endParaRPr lang="en-US" sz="1400" dirty="0">
              <a:solidFill>
                <a:srgbClr val="00B050"/>
              </a:solidFill>
              <a:highlight>
                <a:srgbClr val="FFFF00"/>
              </a:highlight>
            </a:endParaRPr>
          </a:p>
          <a:p>
            <a:pPr lvl="1">
              <a:buFontTx/>
              <a:buChar char="-"/>
            </a:pPr>
            <a:r>
              <a:rPr lang="en-US" sz="1400" dirty="0">
                <a:solidFill>
                  <a:srgbClr val="FF0000"/>
                </a:solidFill>
              </a:rPr>
              <a:t>Established FAQ document and posted on RTCBTF home page</a:t>
            </a:r>
          </a:p>
          <a:p>
            <a:pPr lvl="1">
              <a:buFontTx/>
              <a:buChar char="-"/>
            </a:pPr>
            <a:r>
              <a:rPr lang="en-US" sz="1400" dirty="0">
                <a:solidFill>
                  <a:srgbClr val="FF0000"/>
                </a:solidFill>
              </a:rPr>
              <a:t>Target to add more training videos in next 30 days (in process)</a:t>
            </a:r>
          </a:p>
          <a:p>
            <a:pPr lvl="2">
              <a:buFontTx/>
              <a:buChar char="-"/>
            </a:pPr>
            <a:r>
              <a:rPr lang="en-US" sz="1100" dirty="0">
                <a:solidFill>
                  <a:srgbClr val="FF0000"/>
                </a:solidFill>
              </a:rPr>
              <a:t>Operations                  /      Load Resources     /      RTC Worksheet Solver Walkthrough</a:t>
            </a:r>
          </a:p>
          <a:p>
            <a:pPr lvl="2">
              <a:buFontTx/>
              <a:buChar char="-"/>
            </a:pPr>
            <a:r>
              <a:rPr lang="en-US" sz="1100" dirty="0">
                <a:solidFill>
                  <a:srgbClr val="FF0000"/>
                </a:solidFill>
              </a:rPr>
              <a:t>Day-Ahead Market      /      Battery </a:t>
            </a:r>
          </a:p>
          <a:p>
            <a:pPr lvl="1">
              <a:buFontTx/>
              <a:buChar char="-"/>
            </a:pPr>
            <a:r>
              <a:rPr lang="en-US" sz="1400" dirty="0">
                <a:solidFill>
                  <a:srgbClr val="00B050"/>
                </a:solidFill>
              </a:rPr>
              <a:t>Following guidance from RTCBTF to engage DSWG separately (done 4/17/25)</a:t>
            </a:r>
          </a:p>
          <a:p>
            <a:pPr lvl="1">
              <a:buFontTx/>
              <a:buChar char="-"/>
            </a:pPr>
            <a:r>
              <a:rPr lang="en-US" sz="1400" dirty="0">
                <a:solidFill>
                  <a:srgbClr val="00B050"/>
                </a:solidFill>
              </a:rPr>
              <a:t>Outreach to Operator Training Seminar and Spring GCPA (complete)</a:t>
            </a:r>
          </a:p>
          <a:p>
            <a:pPr lvl="1">
              <a:buFontTx/>
              <a:buChar char="-"/>
            </a:pPr>
            <a:r>
              <a:rPr lang="en-US" sz="1400" dirty="0">
                <a:solidFill>
                  <a:srgbClr val="FF0000"/>
                </a:solidFill>
              </a:rPr>
              <a:t>ERCOT posted sample Settlement Statements/Extracts at </a:t>
            </a:r>
            <a:r>
              <a:rPr lang="en-US" sz="1400" dirty="0">
                <a:solidFill>
                  <a:srgbClr val="FF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May 21 RTCBTF</a:t>
            </a:r>
            <a:endParaRPr lang="en-US" sz="1400" dirty="0">
              <a:solidFill>
                <a:srgbClr val="FF0000"/>
              </a:solidFill>
            </a:endParaRPr>
          </a:p>
          <a:p>
            <a:pPr lvl="1">
              <a:buFontTx/>
              <a:buChar char="-"/>
            </a:pPr>
            <a:r>
              <a:rPr lang="en-US" sz="1400" dirty="0"/>
              <a:t>Next TWG meeting is May 29</a:t>
            </a:r>
          </a:p>
          <a:p>
            <a:pPr lvl="2">
              <a:buFontTx/>
              <a:buChar char="-"/>
            </a:pPr>
            <a:r>
              <a:rPr lang="en-US" sz="1100" dirty="0"/>
              <a:t>ERCOT will continue to support detailed technical conversations such as adding telemetry points to network model, digital certificates, accessing ERCOT systems in March/April timeframe</a:t>
            </a:r>
          </a:p>
          <a:p>
            <a:pPr>
              <a:buFontTx/>
              <a:buChar char="-"/>
            </a:pPr>
            <a:r>
              <a:rPr lang="en-US" sz="1800" dirty="0"/>
              <a:t>Formal Market Trials began May 5, 2025 (more on next slide)</a:t>
            </a:r>
          </a:p>
          <a:p>
            <a:pPr>
              <a:buFontTx/>
              <a:buChar char="-"/>
            </a:pPr>
            <a:r>
              <a:rPr lang="en-US" sz="1800" dirty="0">
                <a:solidFill>
                  <a:srgbClr val="FF0000"/>
                </a:solidFill>
              </a:rPr>
              <a:t>Closed-Loop LFC Handbook review (critical for market feedback)</a:t>
            </a:r>
          </a:p>
          <a:p>
            <a:pPr>
              <a:buFontTx/>
              <a:buChar char="-"/>
            </a:pPr>
            <a:r>
              <a:rPr lang="en-US" sz="1800" dirty="0">
                <a:solidFill>
                  <a:srgbClr val="FF0000"/>
                </a:solidFill>
              </a:rPr>
              <a:t>Starting internal work on Transition/Cutover Plan  (moving earlier in review)</a:t>
            </a:r>
          </a:p>
          <a:p>
            <a:pPr>
              <a:buFontTx/>
              <a:buChar char="-"/>
            </a:pPr>
            <a:r>
              <a:rPr lang="en-US" sz="1800" dirty="0">
                <a:solidFill>
                  <a:srgbClr val="FF0000"/>
                </a:solidFill>
              </a:rPr>
              <a:t>Shams proposal of removing system lambda capping logic deferred until an NPRR is potentially filed (out of scope for RTCBTF)</a:t>
            </a:r>
          </a:p>
          <a:p>
            <a:pPr lvl="2">
              <a:buFontTx/>
              <a:buChar char="-"/>
            </a:pPr>
            <a:endParaRPr lang="en-US" sz="1000" dirty="0"/>
          </a:p>
          <a:p>
            <a:pPr marL="457200" lvl="1" indent="0">
              <a:buNone/>
            </a:pPr>
            <a:endParaRPr lang="en-US" sz="1400" dirty="0"/>
          </a:p>
          <a:p>
            <a:pPr lvl="1">
              <a:buFontTx/>
              <a:buChar char="-"/>
            </a:pPr>
            <a:endParaRPr lang="en-US" sz="1400" dirty="0"/>
          </a:p>
          <a:p>
            <a:pPr lvl="1">
              <a:buFontTx/>
              <a:buChar char="-"/>
            </a:pPr>
            <a:endParaRPr lang="en-US" sz="1400" dirty="0"/>
          </a:p>
          <a:p>
            <a:pPr>
              <a:buFontTx/>
              <a:buChar char="-"/>
            </a:pPr>
            <a:endParaRPr lang="en-US" sz="1800" dirty="0"/>
          </a:p>
          <a:p>
            <a:pPr lvl="1">
              <a:buFontTx/>
              <a:buChar char="-"/>
            </a:pPr>
            <a:endParaRPr lang="en-US" sz="1400" dirty="0"/>
          </a:p>
          <a:p>
            <a:pPr lvl="1">
              <a:buFontTx/>
              <a:buChar char="-"/>
            </a:pPr>
            <a:endParaRPr lang="en-US" sz="1400" dirty="0"/>
          </a:p>
          <a:p>
            <a:pPr>
              <a:buFontTx/>
              <a:buChar char="-"/>
            </a:pPr>
            <a:endParaRPr lang="en-US" sz="1800" dirty="0"/>
          </a:p>
          <a:p>
            <a:pPr>
              <a:buFontTx/>
              <a:buChar char="-"/>
            </a:pPr>
            <a:endParaRPr lang="en-US" sz="1800" dirty="0"/>
          </a:p>
          <a:p>
            <a:pPr lvl="1">
              <a:buFontTx/>
              <a:buChar char="-"/>
            </a:pPr>
            <a:endParaRPr lang="en-US" sz="1400" dirty="0"/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8D7AED-487B-8A2B-4965-52C0718789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17473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E1E05E3-4B7B-AEE0-856E-A594EC516AA4}"/>
              </a:ext>
            </a:extLst>
          </p:cNvPr>
          <p:cNvCxnSpPr>
            <a:cxnSpLocks/>
          </p:cNvCxnSpPr>
          <p:nvPr/>
        </p:nvCxnSpPr>
        <p:spPr>
          <a:xfrm flipH="1">
            <a:off x="762000" y="1713556"/>
            <a:ext cx="31619" cy="2793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3CBEDC4-DD5C-FBF7-F95E-F01476871118}"/>
              </a:ext>
            </a:extLst>
          </p:cNvPr>
          <p:cNvCxnSpPr>
            <a:cxnSpLocks/>
          </p:cNvCxnSpPr>
          <p:nvPr/>
        </p:nvCxnSpPr>
        <p:spPr>
          <a:xfrm>
            <a:off x="8256447" y="1766211"/>
            <a:ext cx="2113" cy="171293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B040F72-109E-1A7E-29AB-ED2E8665DF38}"/>
              </a:ext>
            </a:extLst>
          </p:cNvPr>
          <p:cNvCxnSpPr>
            <a:cxnSpLocks/>
          </p:cNvCxnSpPr>
          <p:nvPr/>
        </p:nvCxnSpPr>
        <p:spPr>
          <a:xfrm>
            <a:off x="7190469" y="1602142"/>
            <a:ext cx="0" cy="198783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8CF38D88-58F7-5323-6857-8F7052CD7E38}"/>
              </a:ext>
            </a:extLst>
          </p:cNvPr>
          <p:cNvCxnSpPr>
            <a:cxnSpLocks/>
          </p:cNvCxnSpPr>
          <p:nvPr/>
        </p:nvCxnSpPr>
        <p:spPr>
          <a:xfrm flipH="1">
            <a:off x="5045440" y="1782732"/>
            <a:ext cx="6405" cy="403677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3B74B7F0-8252-961E-075D-594F83CC1D32}"/>
              </a:ext>
            </a:extLst>
          </p:cNvPr>
          <p:cNvCxnSpPr>
            <a:cxnSpLocks/>
          </p:cNvCxnSpPr>
          <p:nvPr/>
        </p:nvCxnSpPr>
        <p:spPr>
          <a:xfrm flipH="1">
            <a:off x="2991995" y="1782732"/>
            <a:ext cx="2572" cy="2793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">
            <a:extLst>
              <a:ext uri="{FF2B5EF4-FFF2-40B4-BE49-F238E27FC236}">
                <a16:creationId xmlns:a16="http://schemas.microsoft.com/office/drawing/2014/main" id="{EA97032A-B3FD-6C23-37C5-0CBE23E63CB1}"/>
              </a:ext>
            </a:extLst>
          </p:cNvPr>
          <p:cNvSpPr txBox="1">
            <a:spLocks/>
          </p:cNvSpPr>
          <p:nvPr/>
        </p:nvSpPr>
        <p:spPr>
          <a:xfrm>
            <a:off x="395202" y="233765"/>
            <a:ext cx="8487633" cy="57095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Sequence and Dates for Market Trials to Go-Live </a:t>
            </a:r>
            <a:br>
              <a:rPr lang="en-US" sz="2000" dirty="0"/>
            </a:b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92D907A-7C61-779A-5A91-6DB38D796CC0}"/>
              </a:ext>
            </a:extLst>
          </p:cNvPr>
          <p:cNvSpPr/>
          <p:nvPr/>
        </p:nvSpPr>
        <p:spPr>
          <a:xfrm>
            <a:off x="762001" y="3440574"/>
            <a:ext cx="2229994" cy="914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b="1" u="sng" dirty="0">
                <a:solidFill>
                  <a:schemeClr val="tx1"/>
                </a:solidFill>
              </a:rPr>
              <a:t>#1 RTC QSE Submission Testing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</a:rPr>
              <a:t>(Submit COP, RT AS Offers, 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</a:rPr>
              <a:t>DAM Virtual AS, Outages for ESRs)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A7C9F43-D1CD-5F82-6143-0F5ED6118E96}"/>
              </a:ext>
            </a:extLst>
          </p:cNvPr>
          <p:cNvSpPr/>
          <p:nvPr/>
        </p:nvSpPr>
        <p:spPr>
          <a:xfrm>
            <a:off x="3000727" y="3440574"/>
            <a:ext cx="2042141" cy="914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b="1" u="sng" dirty="0">
                <a:solidFill>
                  <a:schemeClr val="tx1"/>
                </a:solidFill>
              </a:rPr>
              <a:t>#3 Open-loop RTC SCED</a:t>
            </a:r>
          </a:p>
          <a:p>
            <a:pPr algn="ctr"/>
            <a:r>
              <a:rPr lang="en-US" sz="1050" dirty="0">
                <a:solidFill>
                  <a:schemeClr val="tx1"/>
                </a:solidFill>
              </a:rPr>
              <a:t>(QSE offers, SCED non-binding award/dispatch)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4026E3E-4BBC-2CDE-660F-6E7C39CFCED7}"/>
              </a:ext>
            </a:extLst>
          </p:cNvPr>
          <p:cNvSpPr/>
          <p:nvPr/>
        </p:nvSpPr>
        <p:spPr>
          <a:xfrm>
            <a:off x="5057104" y="3440574"/>
            <a:ext cx="2139898" cy="1806724"/>
          </a:xfrm>
          <a:prstGeom prst="rect">
            <a:avLst/>
          </a:prstGeom>
          <a:solidFill>
            <a:srgbClr val="F8948A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b="1" u="sng" dirty="0">
                <a:solidFill>
                  <a:schemeClr val="tx1"/>
                </a:solidFill>
              </a:rPr>
              <a:t>#5 Ongoing Open-Loop</a:t>
            </a:r>
          </a:p>
          <a:p>
            <a:pPr algn="ctr"/>
            <a:r>
              <a:rPr lang="en-US" sz="1050" b="1" u="sng" dirty="0">
                <a:solidFill>
                  <a:schemeClr val="tx1"/>
                </a:solidFill>
              </a:rPr>
              <a:t>&amp; Periodic Closed-loop SCED/LFC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(QSE RTC offers and telemetry to support closed-loop frequency control test 2-3 tests of 2-4 hour durations)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0838D4D-9AF0-66C4-0D8E-0A4D26D70D3D}"/>
              </a:ext>
            </a:extLst>
          </p:cNvPr>
          <p:cNvSpPr/>
          <p:nvPr/>
        </p:nvSpPr>
        <p:spPr>
          <a:xfrm>
            <a:off x="756015" y="4508864"/>
            <a:ext cx="2238552" cy="738434"/>
          </a:xfrm>
          <a:prstGeom prst="rect">
            <a:avLst/>
          </a:prstGeom>
          <a:solidFill>
            <a:srgbClr val="FFC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b="1" u="sng" dirty="0">
                <a:solidFill>
                  <a:schemeClr val="tx1"/>
                </a:solidFill>
              </a:rPr>
              <a:t>#2 RTC QSE Telemetry Checkout </a:t>
            </a:r>
            <a:r>
              <a:rPr lang="en-US" sz="1100" dirty="0">
                <a:solidFill>
                  <a:schemeClr val="tx1"/>
                </a:solidFill>
              </a:rPr>
              <a:t>(QSEs add/verify new telemetry points for UDSP, New ramp rates, ESR telemetry)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9716E97-B79F-8D46-15FD-EF530D7CEE6F}"/>
              </a:ext>
            </a:extLst>
          </p:cNvPr>
          <p:cNvSpPr/>
          <p:nvPr/>
        </p:nvSpPr>
        <p:spPr>
          <a:xfrm>
            <a:off x="5043328" y="5433765"/>
            <a:ext cx="2139899" cy="738435"/>
          </a:xfrm>
          <a:prstGeom prst="rect">
            <a:avLst/>
          </a:prstGeom>
          <a:solidFill>
            <a:srgbClr val="92D05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b="1" u="sng" dirty="0">
                <a:solidFill>
                  <a:schemeClr val="tx1"/>
                </a:solidFill>
              </a:rPr>
              <a:t>#6 Day-Ahead Market 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(Non-binding DAM using QSE offers for at least 2 tests)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BA243BC-6D29-109B-91A6-4029970CE6A7}"/>
              </a:ext>
            </a:extLst>
          </p:cNvPr>
          <p:cNvSpPr/>
          <p:nvPr/>
        </p:nvSpPr>
        <p:spPr>
          <a:xfrm>
            <a:off x="7188486" y="3437333"/>
            <a:ext cx="1086131" cy="2734867"/>
          </a:xfrm>
          <a:prstGeom prst="rect">
            <a:avLst/>
          </a:prstGeom>
          <a:solidFill>
            <a:srgbClr val="FFFF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b="1" u="sng" dirty="0">
                <a:solidFill>
                  <a:schemeClr val="tx1"/>
                </a:solidFill>
              </a:rPr>
              <a:t>Transition to Go-Live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Upon completion of testing, confirmation of ERCOT and market readiness for Go-Live.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B04C06B-C52B-F389-AC5E-A225AA27F943}"/>
              </a:ext>
            </a:extLst>
          </p:cNvPr>
          <p:cNvSpPr/>
          <p:nvPr/>
        </p:nvSpPr>
        <p:spPr>
          <a:xfrm>
            <a:off x="709698" y="2231056"/>
            <a:ext cx="1066800" cy="381000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May 2025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1A5A9EE-CEF8-7774-1B9B-556FBB9408BF}"/>
              </a:ext>
            </a:extLst>
          </p:cNvPr>
          <p:cNvSpPr/>
          <p:nvPr/>
        </p:nvSpPr>
        <p:spPr>
          <a:xfrm>
            <a:off x="1777692" y="2231056"/>
            <a:ext cx="1066800" cy="381000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June 2025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5462826-8396-1072-6270-9CEF9E396EC3}"/>
              </a:ext>
            </a:extLst>
          </p:cNvPr>
          <p:cNvSpPr/>
          <p:nvPr/>
        </p:nvSpPr>
        <p:spPr>
          <a:xfrm>
            <a:off x="2855490" y="2231056"/>
            <a:ext cx="1066800" cy="381000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July 2025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22F09F3-7FED-D165-CAC6-5872696DC5B8}"/>
              </a:ext>
            </a:extLst>
          </p:cNvPr>
          <p:cNvSpPr/>
          <p:nvPr/>
        </p:nvSpPr>
        <p:spPr>
          <a:xfrm>
            <a:off x="3933075" y="2231056"/>
            <a:ext cx="1066800" cy="381000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Aug 2025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45B9E6F-084C-A3B5-BD31-9FF09D8E34C1}"/>
              </a:ext>
            </a:extLst>
          </p:cNvPr>
          <p:cNvSpPr/>
          <p:nvPr/>
        </p:nvSpPr>
        <p:spPr>
          <a:xfrm>
            <a:off x="5002525" y="2231056"/>
            <a:ext cx="1066800" cy="381000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Sep 2025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41105A9-C787-2703-CAF0-7909C9525862}"/>
              </a:ext>
            </a:extLst>
          </p:cNvPr>
          <p:cNvSpPr/>
          <p:nvPr/>
        </p:nvSpPr>
        <p:spPr>
          <a:xfrm>
            <a:off x="6057822" y="2231056"/>
            <a:ext cx="1066800" cy="381000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Oct 2025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869C7E7-6AD6-66EE-9476-0F679F08C46C}"/>
              </a:ext>
            </a:extLst>
          </p:cNvPr>
          <p:cNvSpPr/>
          <p:nvPr/>
        </p:nvSpPr>
        <p:spPr>
          <a:xfrm>
            <a:off x="7124700" y="2231056"/>
            <a:ext cx="1066800" cy="381000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Nov 2025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32395EE-33E2-A0BC-9F5A-829AF4E65FA6}"/>
              </a:ext>
            </a:extLst>
          </p:cNvPr>
          <p:cNvSpPr/>
          <p:nvPr/>
        </p:nvSpPr>
        <p:spPr>
          <a:xfrm>
            <a:off x="8191500" y="2231056"/>
            <a:ext cx="805633" cy="380999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Dec 2025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9465D1A-060B-F121-F06A-AF0A5EF59DD0}"/>
              </a:ext>
            </a:extLst>
          </p:cNvPr>
          <p:cNvSpPr/>
          <p:nvPr/>
        </p:nvSpPr>
        <p:spPr>
          <a:xfrm>
            <a:off x="2989882" y="4507110"/>
            <a:ext cx="2049398" cy="738434"/>
          </a:xfrm>
          <a:prstGeom prst="rect">
            <a:avLst/>
          </a:prstGeom>
          <a:solidFill>
            <a:srgbClr val="FFC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b="1" u="sng" dirty="0">
                <a:solidFill>
                  <a:schemeClr val="tx1"/>
                </a:solidFill>
              </a:rPr>
              <a:t>#4 QSE Telemetry Tests</a:t>
            </a:r>
          </a:p>
          <a:p>
            <a:pPr algn="ctr"/>
            <a:r>
              <a:rPr lang="en-US" sz="1050" dirty="0">
                <a:solidFill>
                  <a:schemeClr val="tx1"/>
                </a:solidFill>
              </a:rPr>
              <a:t>(Individual QSE to follow UDSP and support new ramp rate and ESR telemetry)</a:t>
            </a:r>
          </a:p>
        </p:txBody>
      </p:sp>
      <p:sp>
        <p:nvSpPr>
          <p:cNvPr id="4" name="Arrow: Pentagon 3">
            <a:extLst>
              <a:ext uri="{FF2B5EF4-FFF2-40B4-BE49-F238E27FC236}">
                <a16:creationId xmlns:a16="http://schemas.microsoft.com/office/drawing/2014/main" id="{F2F16B1F-63A9-8500-B166-F4A8E6E29F12}"/>
              </a:ext>
            </a:extLst>
          </p:cNvPr>
          <p:cNvSpPr/>
          <p:nvPr/>
        </p:nvSpPr>
        <p:spPr>
          <a:xfrm>
            <a:off x="776202" y="2612056"/>
            <a:ext cx="6394459" cy="570951"/>
          </a:xfrm>
          <a:prstGeom prst="homePlate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QSE Scorecards &amp; Exit Criteria for each Trial Phase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0519A9-0C02-DC6F-1AA2-E48EFB265269}"/>
              </a:ext>
            </a:extLst>
          </p:cNvPr>
          <p:cNvSpPr txBox="1"/>
          <p:nvPr/>
        </p:nvSpPr>
        <p:spPr>
          <a:xfrm>
            <a:off x="780551" y="1766211"/>
            <a:ext cx="952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Start </a:t>
            </a:r>
          </a:p>
          <a:p>
            <a:r>
              <a:rPr lang="en-US" sz="1200" dirty="0"/>
              <a:t>5/5/25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168978B-C93E-362D-C8FE-5A79048E3FD1}"/>
              </a:ext>
            </a:extLst>
          </p:cNvPr>
          <p:cNvSpPr txBox="1"/>
          <p:nvPr/>
        </p:nvSpPr>
        <p:spPr>
          <a:xfrm>
            <a:off x="2971800" y="1766211"/>
            <a:ext cx="952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Start </a:t>
            </a:r>
          </a:p>
          <a:p>
            <a:r>
              <a:rPr lang="en-US" sz="1200" dirty="0"/>
              <a:t>7/7/25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253E6AA-13E4-0F7F-7E32-D052173B0325}"/>
              </a:ext>
            </a:extLst>
          </p:cNvPr>
          <p:cNvSpPr txBox="1"/>
          <p:nvPr/>
        </p:nvSpPr>
        <p:spPr>
          <a:xfrm>
            <a:off x="7135664" y="1581545"/>
            <a:ext cx="1170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30-day Market Notice</a:t>
            </a:r>
          </a:p>
          <a:p>
            <a:r>
              <a:rPr lang="en-US" sz="1200" dirty="0"/>
              <a:t>11/5/25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F84B4E5-3DF5-E3A3-87C1-CC46E09B68AC}"/>
              </a:ext>
            </a:extLst>
          </p:cNvPr>
          <p:cNvSpPr txBox="1"/>
          <p:nvPr/>
        </p:nvSpPr>
        <p:spPr>
          <a:xfrm>
            <a:off x="5029200" y="1766211"/>
            <a:ext cx="952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Start </a:t>
            </a:r>
          </a:p>
          <a:p>
            <a:r>
              <a:rPr lang="en-US" sz="1200" dirty="0"/>
              <a:t>9/2/25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AAB836F-23AE-B9EC-777B-494ED303ACD7}"/>
              </a:ext>
            </a:extLst>
          </p:cNvPr>
          <p:cNvSpPr txBox="1"/>
          <p:nvPr/>
        </p:nvSpPr>
        <p:spPr>
          <a:xfrm>
            <a:off x="8191500" y="1766211"/>
            <a:ext cx="952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Go-Live</a:t>
            </a:r>
          </a:p>
          <a:p>
            <a:r>
              <a:rPr lang="en-US" sz="1200" dirty="0"/>
              <a:t>12/5/25*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F495A0-643F-DA75-9F60-DDC5FA1F2722}"/>
              </a:ext>
            </a:extLst>
          </p:cNvPr>
          <p:cNvSpPr txBox="1"/>
          <p:nvPr/>
        </p:nvSpPr>
        <p:spPr>
          <a:xfrm>
            <a:off x="756015" y="5642587"/>
            <a:ext cx="42024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* Go-Live date reflects 12/5/2025 as first Operating Day</a:t>
            </a:r>
          </a:p>
          <a:p>
            <a:r>
              <a:rPr lang="en-US" sz="1200" i="1" dirty="0"/>
              <a:t>  where 12/4/2025 is planned software migration.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7C1EB6B-BBD9-A444-50F6-48256210236A}"/>
              </a:ext>
            </a:extLst>
          </p:cNvPr>
          <p:cNvSpPr/>
          <p:nvPr/>
        </p:nvSpPr>
        <p:spPr>
          <a:xfrm rot="16200000">
            <a:off x="-133552" y="1791752"/>
            <a:ext cx="1164255" cy="476349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March/April</a:t>
            </a:r>
          </a:p>
          <a:p>
            <a:pPr algn="ctr"/>
            <a:r>
              <a:rPr lang="en-US" sz="1050" dirty="0">
                <a:solidFill>
                  <a:schemeClr val="tx1"/>
                </a:solidFill>
              </a:rPr>
              <a:t>2025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DFCB413-2C20-351A-55A5-D0EA988CAA30}"/>
              </a:ext>
            </a:extLst>
          </p:cNvPr>
          <p:cNvSpPr/>
          <p:nvPr/>
        </p:nvSpPr>
        <p:spPr>
          <a:xfrm rot="16200000">
            <a:off x="-1072551" y="3895007"/>
            <a:ext cx="3030533" cy="46462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QSE/Vendor Submission Sandbox and Telemetry Points added Prod EMS model.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71EAFC5-4E29-3D2C-7301-4F57A049C413}"/>
              </a:ext>
            </a:extLst>
          </p:cNvPr>
          <p:cNvSpPr txBox="1"/>
          <p:nvPr/>
        </p:nvSpPr>
        <p:spPr>
          <a:xfrm>
            <a:off x="395202" y="766526"/>
            <a:ext cx="86216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rgbClr val="C00000"/>
                </a:solidFill>
              </a:rPr>
              <a:t>Market trials are a progression of activities to mitigate the risk for Go-Live on new systems and processes for both the Market Participants &amp; ERCOT.</a:t>
            </a:r>
          </a:p>
        </p:txBody>
      </p:sp>
    </p:spTree>
    <p:extLst>
      <p:ext uri="{BB962C8B-B14F-4D97-AF65-F5344CB8AC3E}">
        <p14:creationId xmlns:p14="http://schemas.microsoft.com/office/powerpoint/2010/main" val="37621339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7F686-03C1-A234-9589-65F09DE77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Weekly Market Trials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796B72-A6AF-5FC4-5DD1-EE5C59D352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562600"/>
          </a:xfrm>
        </p:spPr>
        <p:txBody>
          <a:bodyPr/>
          <a:lstStyle/>
          <a:p>
            <a:r>
              <a:rPr lang="en-US" sz="2400" u="sng" dirty="0">
                <a:solidFill>
                  <a:schemeClr val="tx2"/>
                </a:solidFill>
              </a:rPr>
              <a:t>Trials meeting every Monday 10-10:30am until December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Standalone calendar page each week with </a:t>
            </a:r>
            <a:r>
              <a:rPr lang="en-US" sz="2000" dirty="0" err="1">
                <a:solidFill>
                  <a:schemeClr val="tx2"/>
                </a:solidFill>
              </a:rPr>
              <a:t>WebEx</a:t>
            </a:r>
            <a:endParaRPr lang="en-US" sz="2000" dirty="0">
              <a:solidFill>
                <a:schemeClr val="tx2"/>
              </a:solidFill>
            </a:endParaRPr>
          </a:p>
          <a:p>
            <a:pPr lvl="2"/>
            <a:r>
              <a:rPr lang="en-US" sz="1800" dirty="0">
                <a:solidFill>
                  <a:schemeClr val="tx2"/>
                </a:solidFill>
                <a:hlinkClick r:id="rId2"/>
              </a:rPr>
              <a:t>RTCBTF Home Page </a:t>
            </a:r>
            <a:r>
              <a:rPr lang="en-US" sz="1800" dirty="0">
                <a:solidFill>
                  <a:schemeClr val="tx2"/>
                </a:solidFill>
              </a:rPr>
              <a:t>houses all market trials documentation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Averaging 150-175 participants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Weekly presentation walk-through with Q&amp;A</a:t>
            </a:r>
          </a:p>
          <a:p>
            <a:pPr lvl="2"/>
            <a:r>
              <a:rPr lang="en-US" sz="1800" dirty="0">
                <a:solidFill>
                  <a:schemeClr val="tx2"/>
                </a:solidFill>
              </a:rPr>
              <a:t>Weeks 1&amp;2 were educational</a:t>
            </a:r>
          </a:p>
          <a:p>
            <a:pPr lvl="2"/>
            <a:r>
              <a:rPr lang="en-US" sz="1800" dirty="0">
                <a:solidFill>
                  <a:schemeClr val="tx2"/>
                </a:solidFill>
              </a:rPr>
              <a:t>Week 3 scoring was initiated</a:t>
            </a:r>
          </a:p>
          <a:p>
            <a:pPr lvl="2"/>
            <a:r>
              <a:rPr lang="en-US" sz="1800" dirty="0">
                <a:solidFill>
                  <a:schemeClr val="tx2"/>
                </a:solidFill>
              </a:rPr>
              <a:t>Heavy use of </a:t>
            </a:r>
            <a:r>
              <a:rPr lang="en-US" sz="1800" dirty="0">
                <a:solidFill>
                  <a:schemeClr val="tx2"/>
                </a:solidFill>
                <a:hlinkClick r:id="rId3"/>
              </a:rPr>
              <a:t>RTCB@ercot.com</a:t>
            </a:r>
            <a:r>
              <a:rPr lang="en-US" sz="1800" dirty="0">
                <a:solidFill>
                  <a:schemeClr val="tx2"/>
                </a:solidFill>
              </a:rPr>
              <a:t> email -&gt; FAQ</a:t>
            </a:r>
          </a:p>
          <a:p>
            <a:pPr marL="0" indent="0">
              <a:buNone/>
            </a:pPr>
            <a:endParaRPr lang="en-US" sz="1200" dirty="0">
              <a:solidFill>
                <a:schemeClr val="tx2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Highlights of weekly Market Trials slides on next 5 slides</a:t>
            </a:r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3847A7-58C2-789D-0A96-8057855B15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242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8A02B-5C7F-08EE-0F03-8050233C4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US" dirty="0"/>
              <a:t>RTC+B FAQ updated weekly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EEBA4D-D3A7-2E7B-EE72-FE194A129E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ED5CDA0-F36E-518B-7F3C-7A7DDD841E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712925"/>
            <a:ext cx="7439025" cy="3128499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5C2D484-F222-334C-7725-B0B32225C964}"/>
              </a:ext>
            </a:extLst>
          </p:cNvPr>
          <p:cNvCxnSpPr>
            <a:cxnSpLocks/>
          </p:cNvCxnSpPr>
          <p:nvPr/>
        </p:nvCxnSpPr>
        <p:spPr>
          <a:xfrm flipH="1" flipV="1">
            <a:off x="1137557" y="4807406"/>
            <a:ext cx="228600" cy="4583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484CBD4-C681-CDC8-AE82-F8453E9EA987}"/>
              </a:ext>
            </a:extLst>
          </p:cNvPr>
          <p:cNvSpPr txBox="1"/>
          <p:nvPr/>
        </p:nvSpPr>
        <p:spPr>
          <a:xfrm>
            <a:off x="382756" y="5276272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Worksheets for categories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E697E01-354D-C4ED-F21D-B160AF013CC8}"/>
              </a:ext>
            </a:extLst>
          </p:cNvPr>
          <p:cNvSpPr/>
          <p:nvPr/>
        </p:nvSpPr>
        <p:spPr>
          <a:xfrm>
            <a:off x="55789" y="3739028"/>
            <a:ext cx="7656740" cy="3048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65C08B6-565E-FD74-550F-8639462800E9}"/>
              </a:ext>
            </a:extLst>
          </p:cNvPr>
          <p:cNvSpPr txBox="1"/>
          <p:nvPr/>
        </p:nvSpPr>
        <p:spPr>
          <a:xfrm>
            <a:off x="228600" y="838200"/>
            <a:ext cx="8153400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Posted on RTCBTF Home Page under Key Documents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Common questions/responses in Excel Workbook (target weekly updates)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Search workbook for Key Words </a:t>
            </a:r>
          </a:p>
        </p:txBody>
      </p:sp>
    </p:spTree>
    <p:extLst>
      <p:ext uri="{BB962C8B-B14F-4D97-AF65-F5344CB8AC3E}">
        <p14:creationId xmlns:p14="http://schemas.microsoft.com/office/powerpoint/2010/main" val="718895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6A8FE-95AF-188F-A032-8A720E6511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982" y="243681"/>
            <a:ext cx="8458200" cy="1155293"/>
          </a:xfrm>
        </p:spPr>
        <p:txBody>
          <a:bodyPr lIns="91440" tIns="45720" rIns="91440" bIns="45720" anchor="t"/>
          <a:lstStyle/>
          <a:p>
            <a:r>
              <a:rPr lang="en-US" sz="2000" dirty="0"/>
              <a:t>Detailed Scorecard </a:t>
            </a:r>
            <a:br>
              <a:rPr lang="en-US" sz="2000" dirty="0"/>
            </a:br>
            <a:r>
              <a:rPr lang="en-US" sz="2000" dirty="0"/>
              <a:t>for Handbook 1</a:t>
            </a:r>
            <a:br>
              <a:rPr lang="en-US" sz="2000" dirty="0"/>
            </a:br>
            <a:r>
              <a:rPr lang="en-US" sz="2000" dirty="0"/>
              <a:t>Market submissions</a:t>
            </a:r>
            <a:r>
              <a:rPr lang="en-US" dirty="0"/>
              <a:t>: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EB970C-F5B5-5970-D012-575455E0F3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28832D1-A608-C9B2-FCBA-8365AD9F37D2}"/>
              </a:ext>
            </a:extLst>
          </p:cNvPr>
          <p:cNvSpPr txBox="1"/>
          <p:nvPr/>
        </p:nvSpPr>
        <p:spPr>
          <a:xfrm>
            <a:off x="282889" y="1453277"/>
            <a:ext cx="2734652" cy="258532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endParaRPr lang="en-US" dirty="0"/>
          </a:p>
          <a:p>
            <a:r>
              <a:rPr lang="en-US" dirty="0"/>
              <a:t>5/27 Scores for QSEs with Resources – successful submissions for resource types specified in Handbook 1</a:t>
            </a:r>
          </a:p>
          <a:p>
            <a:endParaRPr lang="en-US" dirty="0">
              <a:solidFill>
                <a:schemeClr val="accent3"/>
              </a:solidFill>
            </a:endParaRPr>
          </a:p>
          <a:p>
            <a:endParaRPr lang="en-US" dirty="0">
              <a:solidFill>
                <a:schemeClr val="accent3"/>
              </a:solidFill>
            </a:endParaRPr>
          </a:p>
          <a:p>
            <a:r>
              <a:rPr lang="en-US" dirty="0"/>
              <a:t>Scoring: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10E433E-D90D-3EF8-BCF6-5BEC632F6A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889" y="4114800"/>
            <a:ext cx="2531692" cy="96445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EB3DABB-ECE1-B6EE-FC38-B614C9A3D4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3854" y="246288"/>
            <a:ext cx="3009901" cy="567145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EB3A233-C067-F79B-C153-AEB29BF3A9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2265" y="243567"/>
            <a:ext cx="2948668" cy="5676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920933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Slide">
  <a:themeElements>
    <a:clrScheme name="Custom 1">
      <a:dk1>
        <a:srgbClr val="2D3338"/>
      </a:dk1>
      <a:lt1>
        <a:srgbClr val="FFFFFF"/>
      </a:lt1>
      <a:dk2>
        <a:srgbClr val="2D3338"/>
      </a:dk2>
      <a:lt2>
        <a:srgbClr val="E6EBF0"/>
      </a:lt2>
      <a:accent1>
        <a:srgbClr val="00AEC7"/>
      </a:accent1>
      <a:accent2>
        <a:srgbClr val="7C858C"/>
      </a:accent2>
      <a:accent3>
        <a:srgbClr val="2BA565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Aqu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Horizontal Them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Gra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6EBF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1_Horizontal Them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Gra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6EBF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0999AAC16EAB41985F08B9B30BD6F8" ma:contentTypeVersion="4" ma:contentTypeDescription="Create a new document." ma:contentTypeScope="" ma:versionID="e17db7c92bbe4a954239b0aad63199c1">
  <xsd:schema xmlns:xsd="http://www.w3.org/2001/XMLSchema" xmlns:xs="http://www.w3.org/2001/XMLSchema" xmlns:p="http://schemas.microsoft.com/office/2006/metadata/properties" xmlns:ns2="8d5ee879-813f-4fb9-b7c2-a59846c21aeb" targetNamespace="http://schemas.microsoft.com/office/2006/metadata/properties" ma:root="true" ma:fieldsID="dbeeea33673683b355d19f3b50507d1a" ns2:_="">
    <xsd:import namespace="8d5ee879-813f-4fb9-b7c2-a59846c21aeb"/>
    <xsd:element name="properties">
      <xsd:complexType>
        <xsd:sequence>
          <xsd:element name="documentManagement">
            <xsd:complexType>
              <xsd:all>
                <xsd:element ref="ns2:Audience" minOccurs="0"/>
                <xsd:element ref="ns2:Year" minOccurs="0"/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5ee879-813f-4fb9-b7c2-a59846c21aeb" elementFormDefault="qualified">
    <xsd:import namespace="http://schemas.microsoft.com/office/2006/documentManagement/types"/>
    <xsd:import namespace="http://schemas.microsoft.com/office/infopath/2007/PartnerControls"/>
    <xsd:element name="Audience" ma:index="8" nillable="true" ma:displayName="Audience" ma:format="Dropdown" ma:internalName="Audience">
      <xsd:simpleType>
        <xsd:restriction base="dms:Choice">
          <xsd:enumeration value="Internal "/>
          <xsd:enumeration value="Confidential"/>
          <xsd:enumeration value="Public"/>
        </xsd:restriction>
      </xsd:simpleType>
    </xsd:element>
    <xsd:element name="Year" ma:index="9" nillable="true" ma:displayName="Year" ma:format="Dropdown" ma:internalName="Year">
      <xsd:simpleType>
        <xsd:restriction base="dms:Choice">
          <xsd:enumeration value="2022"/>
          <xsd:enumeration value="2023"/>
          <xsd:enumeration value="2024"/>
          <xsd:enumeration value="2025"/>
        </xsd:restriction>
      </xsd:simple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Year xmlns="8d5ee879-813f-4fb9-b7c2-a59846c21aeb" xsi:nil="true"/>
    <Audience xmlns="8d5ee879-813f-4fb9-b7c2-a59846c21aeb">Public</Audience>
  </documentManagement>
</p:properties>
</file>

<file path=customXml/itemProps1.xml><?xml version="1.0" encoding="utf-8"?>
<ds:datastoreItem xmlns:ds="http://schemas.openxmlformats.org/officeDocument/2006/customXml" ds:itemID="{9F18ABE5-2C97-4413-ACB0-B3080BAFCAD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BCE88CD-E9E0-4BB6-AD83-C594282F53D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d5ee879-813f-4fb9-b7c2-a59846c21ae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A526C54-2038-4DDB-9077-84C80FF069E0}">
  <ds:schemaRefs>
    <ds:schemaRef ds:uri="http://purl.org/dc/dcmitype/"/>
    <ds:schemaRef ds:uri="http://purl.org/dc/elements/1.1/"/>
    <ds:schemaRef ds:uri="http://schemas.microsoft.com/office/2006/documentManagement/types"/>
    <ds:schemaRef ds:uri="http://schemas.microsoft.com/office/2006/metadata/properties"/>
    <ds:schemaRef ds:uri="c34af464-7aa1-4edd-9be4-83dffc1cb926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www.w3.org/XML/1998/namespace"/>
    <ds:schemaRef ds:uri="8d5ee879-813f-4fb9-b7c2-a59846c21aeb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23303</TotalTime>
  <Words>1258</Words>
  <Application>Microsoft Office PowerPoint</Application>
  <PresentationFormat>On-screen Show (4:3)</PresentationFormat>
  <Paragraphs>197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Aptos</vt:lpstr>
      <vt:lpstr>Arial</vt:lpstr>
      <vt:lpstr>Calibri</vt:lpstr>
      <vt:lpstr>Cover Slide</vt:lpstr>
      <vt:lpstr>Horizontal Theme</vt:lpstr>
      <vt:lpstr>1_Horizontal Theme</vt:lpstr>
      <vt:lpstr>PowerPoint Presentation</vt:lpstr>
      <vt:lpstr>Outline</vt:lpstr>
      <vt:lpstr>RTCBTF Issues List</vt:lpstr>
      <vt:lpstr>Summary and Timeline of NPRRs</vt:lpstr>
      <vt:lpstr>Other RTCBTF Updates </vt:lpstr>
      <vt:lpstr>PowerPoint Presentation</vt:lpstr>
      <vt:lpstr>Weekly Market Trials update</vt:lpstr>
      <vt:lpstr>RTC+B FAQ updated weekly</vt:lpstr>
      <vt:lpstr>Detailed Scorecard  for Handbook 1 Market submissions: </vt:lpstr>
      <vt:lpstr>Scorecard 2A for  Handbook 2-  100% of ICCP Telemetry  points added by QSE </vt:lpstr>
      <vt:lpstr>Scorecard 2B for Handbook 2- Telemetry checkout  meetings completed  with ERCOT staff  for sample of live  data transfer  capability </vt:lpstr>
      <vt:lpstr>What is coming to TAC in July:</vt:lpstr>
      <vt:lpstr>ERCOT requests support in prioritizing initiatives during RTC implementation</vt:lpstr>
      <vt:lpstr>Current ERCOT priority initiatives </vt:lpstr>
      <vt:lpstr>Initiatives ERCOT recommends prioritizing after RTC+B go-live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Mereness, Matt</cp:lastModifiedBy>
  <cp:revision>636</cp:revision>
  <cp:lastPrinted>2017-10-10T21:31:05Z</cp:lastPrinted>
  <dcterms:created xsi:type="dcterms:W3CDTF">2016-01-21T15:20:31Z</dcterms:created>
  <dcterms:modified xsi:type="dcterms:W3CDTF">2025-05-27T18:59:40Z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0x0101006D0999AAC16EAB41985F08B9B30BD6F8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ActionId">
    <vt:lpwstr>c62e7908-7660-43a6-b1c8-5c5c95dc1f11</vt:lpwstr>
  </property>
  <property fmtid="{D5CDD505-2E9C-101B-9397-08002B2CF9AE}" pid="5" name="MSIP_Label_7084cbda-52b8-46fb-a7b7-cb5bd465ed85_SetDate">
    <vt:lpwstr>2023-05-09T20:19:39Z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ContentBits">
    <vt:lpwstr>0</vt:lpwstr>
  </property>
  <property fmtid="{D5CDD505-2E9C-101B-9397-08002B2CF9AE}" pid="8" name="MSIP_Label_7084cbda-52b8-46fb-a7b7-cb5bd465ed85_SiteId">
    <vt:lpwstr>0afb747d-bff7-4596-a9fc-950ef9e0ec45</vt:lpwstr>
  </property>
  <property fmtid="{D5CDD505-2E9C-101B-9397-08002B2CF9AE}" pid="9" name="MSIP_Label_7084cbda-52b8-46fb-a7b7-cb5bd465ed85_Method">
    <vt:lpwstr>Standard</vt:lpwstr>
  </property>
</Properties>
</file>